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587E0C-A909-4B33-AAEC-C8FE2898D1D6}" v="2" dt="2021-09-27T10:48:11.3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72"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18/02/2022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3186104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18/02/2022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65919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18/02/2022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36680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18/02/2022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79900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615FF-C1AD-4C39-96B2-5B4D7F33D7E0}" type="datetimeFigureOut">
              <a:rPr lang="en-GB" smtClean="0"/>
              <a:t>18/02/2022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4191938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9615FF-C1AD-4C39-96B2-5B4D7F33D7E0}" type="datetimeFigureOut">
              <a:rPr lang="en-GB" smtClean="0"/>
              <a:t>18/02/2022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03467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9615FF-C1AD-4C39-96B2-5B4D7F33D7E0}" type="datetimeFigureOut">
              <a:rPr lang="en-GB" smtClean="0"/>
              <a:t>18/02/2022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59182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9615FF-C1AD-4C39-96B2-5B4D7F33D7E0}" type="datetimeFigureOut">
              <a:rPr lang="en-GB" smtClean="0"/>
              <a:t>18/02/2022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25363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615FF-C1AD-4C39-96B2-5B4D7F33D7E0}" type="datetimeFigureOut">
              <a:rPr lang="en-GB" smtClean="0"/>
              <a:t>18/02/2022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258300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A09615FF-C1AD-4C39-96B2-5B4D7F33D7E0}" type="datetimeFigureOut">
              <a:rPr lang="en-GB" smtClean="0"/>
              <a:t>18/02/2022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30133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A09615FF-C1AD-4C39-96B2-5B4D7F33D7E0}" type="datetimeFigureOut">
              <a:rPr lang="en-GB" smtClean="0"/>
              <a:t>18/02/2022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024129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09615FF-C1AD-4C39-96B2-5B4D7F33D7E0}" type="datetimeFigureOut">
              <a:rPr lang="en-GB" smtClean="0"/>
              <a:t>18/02/2022</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8E29470E-1902-4A04-B057-E00266831377}" type="slidenum">
              <a:rPr lang="en-GB" smtClean="0"/>
              <a:t>‹#›</a:t>
            </a:fld>
            <a:endParaRPr lang="en-GB"/>
          </a:p>
        </p:txBody>
      </p:sp>
    </p:spTree>
    <p:extLst>
      <p:ext uri="{BB962C8B-B14F-4D97-AF65-F5344CB8AC3E}">
        <p14:creationId xmlns:p14="http://schemas.microsoft.com/office/powerpoint/2010/main" val="3552196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jpeg"/><Relationship Id="rId3" Type="http://schemas.openxmlformats.org/officeDocument/2006/relationships/hyperlink" Target="https://www.ijimai.org/journal/bibcite/contributor/5998" TargetMode="External"/><Relationship Id="rId7" Type="http://schemas.openxmlformats.org/officeDocument/2006/relationships/image" Target="../media/image4.png"/><Relationship Id="rId12" Type="http://schemas.openxmlformats.org/officeDocument/2006/relationships/hyperlink" Target="https://gyazo.com/119e2989608252a16e83b83e0071832f"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1.jpeg"/><Relationship Id="rId10" Type="http://schemas.openxmlformats.org/officeDocument/2006/relationships/image" Target="../media/image7.jpeg"/><Relationship Id="rId4" Type="http://schemas.openxmlformats.org/officeDocument/2006/relationships/hyperlink" Target="https://www.ijimai.org/journal/bibcite/contributor/5999" TargetMode="External"/><Relationship Id="rId9" Type="http://schemas.openxmlformats.org/officeDocument/2006/relationships/image" Target="../media/image6.png"/><Relationship Id="rId1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F3DE40-F1B5-4977-85B9-1AECC389B896}"/>
              </a:ext>
            </a:extLst>
          </p:cNvPr>
          <p:cNvSpPr txBox="1"/>
          <p:nvPr/>
        </p:nvSpPr>
        <p:spPr>
          <a:xfrm>
            <a:off x="3734256" y="-86848"/>
            <a:ext cx="10516918" cy="923330"/>
          </a:xfrm>
          <a:prstGeom prst="rect">
            <a:avLst/>
          </a:prstGeom>
          <a:noFill/>
        </p:spPr>
        <p:txBody>
          <a:bodyPr wrap="none" rtlCol="0">
            <a:spAutoFit/>
          </a:bodyPr>
          <a:lstStyle/>
          <a:p>
            <a:r>
              <a:rPr lang="en-GB" sz="5400" dirty="0"/>
              <a:t>UFCFXK-30-3: Digital Systems Project</a:t>
            </a:r>
          </a:p>
        </p:txBody>
      </p:sp>
      <p:pic>
        <p:nvPicPr>
          <p:cNvPr id="8" name="Picture 6" descr="Welcome to UWE Bristol - University of the West of England ...">
            <a:extLst>
              <a:ext uri="{FF2B5EF4-FFF2-40B4-BE49-F238E27FC236}">
                <a16:creationId xmlns:a16="http://schemas.microsoft.com/office/drawing/2014/main" id="{AEE2C9CD-77BB-42E5-B50C-E5AFA99CC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19" y="0"/>
            <a:ext cx="3868219" cy="193411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B0246FA-7BB3-460A-BC34-659DB14AA1A0}"/>
              </a:ext>
            </a:extLst>
          </p:cNvPr>
          <p:cNvSpPr txBox="1"/>
          <p:nvPr/>
        </p:nvSpPr>
        <p:spPr>
          <a:xfrm>
            <a:off x="3759200" y="741167"/>
            <a:ext cx="7253973" cy="1323439"/>
          </a:xfrm>
          <a:prstGeom prst="rect">
            <a:avLst/>
          </a:prstGeom>
          <a:noFill/>
        </p:spPr>
        <p:txBody>
          <a:bodyPr wrap="none" rtlCol="0">
            <a:spAutoFit/>
          </a:bodyPr>
          <a:lstStyle/>
          <a:p>
            <a:r>
              <a:rPr lang="en-GB" sz="4000" dirty="0"/>
              <a:t>Student name: Benjamin Ell-Jones</a:t>
            </a:r>
          </a:p>
          <a:p>
            <a:r>
              <a:rPr lang="en-GB" sz="4000" dirty="0"/>
              <a:t>Project Title: Puzzle Game VR</a:t>
            </a:r>
          </a:p>
        </p:txBody>
      </p:sp>
      <p:sp>
        <p:nvSpPr>
          <p:cNvPr id="10" name="Title 1">
            <a:extLst>
              <a:ext uri="{FF2B5EF4-FFF2-40B4-BE49-F238E27FC236}">
                <a16:creationId xmlns:a16="http://schemas.microsoft.com/office/drawing/2014/main" id="{69BA5F24-787C-44AE-908F-B619A20C120C}"/>
              </a:ext>
            </a:extLst>
          </p:cNvPr>
          <p:cNvSpPr txBox="1">
            <a:spLocks/>
          </p:cNvSpPr>
          <p:nvPr/>
        </p:nvSpPr>
        <p:spPr>
          <a:xfrm>
            <a:off x="302477" y="2117392"/>
            <a:ext cx="8801432" cy="2311214"/>
          </a:xfrm>
          <a:prstGeom prst="rect">
            <a:avLst/>
          </a:prstGeom>
        </p:spPr>
        <p:txBody>
          <a:bodyPr vert="horz" lIns="91440" tIns="45720" rIns="91440" bIns="45720" rtlCol="0" anchor="t">
            <a:normAutofit fontScale="775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4700" b="1" dirty="0">
                <a:latin typeface="+mn-lt"/>
              </a:rPr>
              <a:t>Abstract:</a:t>
            </a:r>
          </a:p>
          <a:p>
            <a:pPr algn="l"/>
            <a:r>
              <a:rPr lang="en-GB" sz="2800" dirty="0">
                <a:latin typeface="+mn-lt"/>
              </a:rPr>
              <a:t>The puzzle game DSP project included a game developed in unity that allows the user to play two puzzles, the first being the 8 Queens puzzle, which is a chess based puzzle and 2048. This involves moving cubes around a 4*4 grid and adding matching cubes together to get a larger and larger up to 2048, at that point you win the game. The final aspect is to create a website to display score data in a leader board format.  </a:t>
            </a:r>
          </a:p>
        </p:txBody>
      </p:sp>
      <p:sp>
        <p:nvSpPr>
          <p:cNvPr id="11" name="Title 1">
            <a:extLst>
              <a:ext uri="{FF2B5EF4-FFF2-40B4-BE49-F238E27FC236}">
                <a16:creationId xmlns:a16="http://schemas.microsoft.com/office/drawing/2014/main" id="{8DC5D838-27F2-4B38-925B-C678D6555772}"/>
              </a:ext>
            </a:extLst>
          </p:cNvPr>
          <p:cNvSpPr>
            <a:spLocks noGrp="1"/>
          </p:cNvSpPr>
          <p:nvPr>
            <p:ph type="ctrTitle"/>
          </p:nvPr>
        </p:nvSpPr>
        <p:spPr>
          <a:xfrm>
            <a:off x="302477" y="7067843"/>
            <a:ext cx="9002054" cy="9389809"/>
          </a:xfrm>
        </p:spPr>
        <p:txBody>
          <a:bodyPr anchor="t">
            <a:normAutofit fontScale="90000"/>
          </a:bodyPr>
          <a:lstStyle/>
          <a:p>
            <a:pPr>
              <a:lnSpc>
                <a:spcPct val="107000"/>
              </a:lnSpc>
              <a:spcBef>
                <a:spcPts val="200"/>
              </a:spcBef>
            </a:pPr>
            <a:r>
              <a:rPr lang="en-GB" sz="4000" b="1" dirty="0">
                <a:latin typeface="+mn-lt"/>
              </a:rPr>
              <a:t>Research:</a:t>
            </a:r>
            <a:br>
              <a:rPr lang="en-GB" sz="2700" dirty="0">
                <a:latin typeface="+mn-lt"/>
              </a:rPr>
            </a:br>
            <a:r>
              <a:rPr lang="en-GB" sz="2700" b="1" dirty="0">
                <a:solidFill>
                  <a:srgbClr val="1A9DAC"/>
                </a:solidFill>
                <a:effectLst/>
                <a:latin typeface="+mn-lt"/>
                <a:ea typeface="Times New Roman" panose="02020603050405020304" pitchFamily="18" charset="0"/>
                <a:cs typeface="Times New Roman" panose="02020603050405020304" pitchFamily="18" charset="0"/>
              </a:rPr>
              <a:t>VR in past and present media</a:t>
            </a:r>
            <a:br>
              <a:rPr lang="en-GB" sz="2700" b="1" dirty="0">
                <a:solidFill>
                  <a:srgbClr val="1A9DAC"/>
                </a:solidFill>
                <a:effectLst/>
                <a:latin typeface="+mn-lt"/>
                <a:ea typeface="Times New Roman" panose="02020603050405020304" pitchFamily="18" charset="0"/>
                <a:cs typeface="Times New Roman" panose="02020603050405020304" pitchFamily="18" charset="0"/>
              </a:rPr>
            </a:br>
            <a:r>
              <a:rPr lang="en-GB" sz="2700" dirty="0">
                <a:effectLst/>
                <a:latin typeface="+mn-lt"/>
                <a:ea typeface="Calibri" panose="020F0502020204030204" pitchFamily="34" charset="0"/>
                <a:cs typeface="Arial" panose="020B0604020202020204" pitchFamily="34" charset="0"/>
              </a:rPr>
              <a:t>The first book, William Gibson’s Virtual light, in summary, is about a pair of glasses which allow a person to view information by feeding it into that person’s optic nerve (</a:t>
            </a:r>
            <a:r>
              <a:rPr lang="en-GB" sz="2700" dirty="0">
                <a:effectLst/>
                <a:latin typeface="+mn-lt"/>
                <a:ea typeface="Calibri" panose="020F0502020204030204" pitchFamily="34" charset="0"/>
                <a:cs typeface="Calibri" panose="020F0502020204030204" pitchFamily="34" charset="0"/>
              </a:rPr>
              <a:t>Gibson et al., 1993)</a:t>
            </a:r>
            <a:r>
              <a:rPr lang="en-GB" sz="2700" dirty="0">
                <a:effectLst/>
                <a:latin typeface="+mn-lt"/>
                <a:ea typeface="Calibri" panose="020F0502020204030204" pitchFamily="34" charset="0"/>
                <a:cs typeface="Arial" panose="020B0604020202020204" pitchFamily="34" charset="0"/>
              </a:rPr>
              <a:t>. Ready player one is a dystopian future in which people use virtual reality to escape the tough reality of life. The VR world they go to is called the Oasis (</a:t>
            </a:r>
            <a:r>
              <a:rPr lang="en-GB" sz="2700" dirty="0">
                <a:effectLst/>
                <a:latin typeface="+mn-lt"/>
                <a:ea typeface="Calibri" panose="020F0502020204030204" pitchFamily="34" charset="0"/>
                <a:cs typeface="Calibri" panose="020F0502020204030204" pitchFamily="34" charset="0"/>
              </a:rPr>
              <a:t>Cline et al., </a:t>
            </a:r>
            <a:r>
              <a:rPr lang="en-GB" sz="2700" dirty="0">
                <a:effectLst/>
                <a:latin typeface="+mn-lt"/>
                <a:ea typeface="Calibri" panose="020F0502020204030204" pitchFamily="34" charset="0"/>
                <a:cs typeface="Arial" panose="020B0604020202020204" pitchFamily="34" charset="0"/>
              </a:rPr>
              <a:t>2011</a:t>
            </a:r>
            <a:r>
              <a:rPr lang="en-GB" sz="2700" dirty="0">
                <a:effectLst/>
                <a:latin typeface="+mn-lt"/>
                <a:ea typeface="Calibri" panose="020F0502020204030204" pitchFamily="34" charset="0"/>
                <a:cs typeface="Calibri" panose="020F0502020204030204" pitchFamily="34" charset="0"/>
              </a:rPr>
              <a:t>). </a:t>
            </a:r>
            <a:br>
              <a:rPr lang="en-GB" sz="2700" dirty="0">
                <a:effectLst/>
                <a:latin typeface="+mn-lt"/>
                <a:ea typeface="Calibri" panose="020F0502020204030204" pitchFamily="34" charset="0"/>
                <a:cs typeface="Arial" panose="020B0604020202020204" pitchFamily="34" charset="0"/>
              </a:rPr>
            </a:br>
            <a:r>
              <a:rPr lang="en-GB" sz="2700" b="1" dirty="0">
                <a:solidFill>
                  <a:srgbClr val="1A9DAC"/>
                </a:solidFill>
                <a:effectLst/>
                <a:latin typeface="+mn-lt"/>
                <a:ea typeface="Times New Roman" panose="02020603050405020304" pitchFamily="18" charset="0"/>
                <a:cs typeface="Times New Roman" panose="02020603050405020304" pitchFamily="18" charset="0"/>
              </a:rPr>
              <a:t>The metaverse</a:t>
            </a:r>
            <a:br>
              <a:rPr lang="en-GB" sz="2700" b="1" dirty="0">
                <a:solidFill>
                  <a:srgbClr val="1A9DAC"/>
                </a:solidFill>
                <a:effectLst/>
                <a:latin typeface="+mn-lt"/>
                <a:ea typeface="Times New Roman" panose="02020603050405020304" pitchFamily="18" charset="0"/>
                <a:cs typeface="Times New Roman" panose="02020603050405020304" pitchFamily="18" charset="0"/>
              </a:rPr>
            </a:br>
            <a:r>
              <a:rPr lang="en-GB" sz="2700" dirty="0">
                <a:effectLst/>
                <a:latin typeface="+mn-lt"/>
                <a:ea typeface="Calibri" panose="020F0502020204030204" pitchFamily="34" charset="0"/>
                <a:cs typeface="Arial" panose="020B0604020202020204" pitchFamily="34" charset="0"/>
              </a:rPr>
              <a:t>The metaverse can be described as a 3-dimensional virtual universe (</a:t>
            </a:r>
            <a:r>
              <a:rPr lang="en-GB" sz="2700" dirty="0">
                <a:effectLst/>
                <a:latin typeface="+mn-lt"/>
                <a:ea typeface="Calibri" panose="020F0502020204030204" pitchFamily="34" charset="0"/>
                <a:cs typeface="Calibri" panose="020F0502020204030204" pitchFamily="34" charset="0"/>
              </a:rPr>
              <a:t>Dionisio, III, Gilbert, 2013</a:t>
            </a:r>
            <a:r>
              <a:rPr lang="en-GB" sz="2700" dirty="0">
                <a:effectLst/>
                <a:latin typeface="+mn-lt"/>
                <a:ea typeface="Calibri" panose="020F0502020204030204" pitchFamily="34" charset="0"/>
                <a:cs typeface="Arial" panose="020B0604020202020204" pitchFamily="34" charset="0"/>
              </a:rPr>
              <a:t>). This however differs from the concept of cyberspace that represents all of a shared online and virtual space across all dimensions (</a:t>
            </a:r>
            <a:r>
              <a:rPr lang="en-GB" sz="2700" dirty="0">
                <a:effectLst/>
                <a:latin typeface="+mn-lt"/>
                <a:ea typeface="Calibri" panose="020F0502020204030204" pitchFamily="34" charset="0"/>
                <a:cs typeface="Calibri" panose="020F0502020204030204" pitchFamily="34" charset="0"/>
              </a:rPr>
              <a:t>Dionisio, III, Gilbert, 2013</a:t>
            </a:r>
            <a:r>
              <a:rPr lang="en-GB" sz="2700" dirty="0">
                <a:effectLst/>
                <a:latin typeface="+mn-lt"/>
                <a:ea typeface="Calibri" panose="020F0502020204030204" pitchFamily="34" charset="0"/>
                <a:cs typeface="Arial" panose="020B0604020202020204" pitchFamily="34" charset="0"/>
              </a:rPr>
              <a:t>). There are multiple different versions of the metaverse, the first example is an enlarged virtual world, and another is a large network of virtual world (</a:t>
            </a:r>
            <a:r>
              <a:rPr lang="en-GB" sz="2700" dirty="0">
                <a:effectLst/>
                <a:latin typeface="+mn-lt"/>
                <a:ea typeface="Calibri" panose="020F0502020204030204" pitchFamily="34" charset="0"/>
                <a:cs typeface="Calibri" panose="020F0502020204030204" pitchFamily="34" charset="0"/>
              </a:rPr>
              <a:t>Dionisio, III, Gilbert, 2013</a:t>
            </a:r>
            <a:r>
              <a:rPr lang="en-GB" sz="2700" dirty="0">
                <a:effectLst/>
                <a:latin typeface="+mn-lt"/>
                <a:ea typeface="Calibri" panose="020F0502020204030204" pitchFamily="34" charset="0"/>
                <a:cs typeface="Arial" panose="020B0604020202020204" pitchFamily="34" charset="0"/>
              </a:rPr>
              <a:t>). The second example is wanted can be seen in ready player one. The virtual universe is split into multiple virtual worlds (</a:t>
            </a:r>
            <a:r>
              <a:rPr lang="en-GB" sz="2700" dirty="0">
                <a:effectLst/>
                <a:latin typeface="+mn-lt"/>
                <a:ea typeface="Calibri" panose="020F0502020204030204" pitchFamily="34" charset="0"/>
                <a:cs typeface="Calibri" panose="020F0502020204030204" pitchFamily="34" charset="0"/>
              </a:rPr>
              <a:t>Cline et al., </a:t>
            </a:r>
            <a:r>
              <a:rPr lang="en-GB" sz="2700" dirty="0">
                <a:effectLst/>
                <a:latin typeface="+mn-lt"/>
                <a:ea typeface="Calibri" panose="020F0502020204030204" pitchFamily="34" charset="0"/>
                <a:cs typeface="Arial" panose="020B0604020202020204" pitchFamily="34" charset="0"/>
              </a:rPr>
              <a:t>2011</a:t>
            </a:r>
            <a:r>
              <a:rPr lang="en-GB" sz="2700" dirty="0">
                <a:effectLst/>
                <a:latin typeface="+mn-lt"/>
                <a:ea typeface="Calibri" panose="020F0502020204030204" pitchFamily="34" charset="0"/>
                <a:cs typeface="Calibri" panose="020F0502020204030204" pitchFamily="34" charset="0"/>
              </a:rPr>
              <a:t>)</a:t>
            </a:r>
            <a:r>
              <a:rPr lang="en-GB" sz="2700" dirty="0">
                <a:effectLst/>
                <a:latin typeface="+mn-lt"/>
                <a:ea typeface="Calibri" panose="020F0502020204030204" pitchFamily="34" charset="0"/>
                <a:cs typeface="Arial" panose="020B0604020202020204" pitchFamily="34" charset="0"/>
              </a:rPr>
              <a:t> that players can explore interact with, they are able to travel to other worlds inside the universe. </a:t>
            </a:r>
            <a:br>
              <a:rPr lang="en-GB" sz="2700" dirty="0">
                <a:effectLst/>
                <a:latin typeface="+mn-lt"/>
                <a:ea typeface="Calibri" panose="020F0502020204030204" pitchFamily="34" charset="0"/>
                <a:cs typeface="Arial" panose="020B0604020202020204" pitchFamily="34" charset="0"/>
              </a:rPr>
            </a:br>
            <a:r>
              <a:rPr lang="en-GB" sz="2700" b="1" dirty="0">
                <a:solidFill>
                  <a:srgbClr val="1A9DAC"/>
                </a:solidFill>
                <a:latin typeface="+mn-lt"/>
                <a:ea typeface="Calibri" panose="020F0502020204030204" pitchFamily="34" charset="0"/>
                <a:cs typeface="Times New Roman" panose="02020603050405020304" pitchFamily="18" charset="0"/>
              </a:rPr>
              <a:t>Game Engines</a:t>
            </a:r>
            <a:br>
              <a:rPr lang="en-GB" sz="2700" dirty="0">
                <a:effectLst/>
                <a:latin typeface="+mn-lt"/>
                <a:ea typeface="Calibri" panose="020F0502020204030204" pitchFamily="34" charset="0"/>
                <a:cs typeface="Arial" panose="020B0604020202020204" pitchFamily="34" charset="0"/>
              </a:rPr>
            </a:br>
            <a:r>
              <a:rPr lang="en-GB" sz="2700" dirty="0">
                <a:effectLst/>
                <a:latin typeface="+mn-lt"/>
                <a:ea typeface="Calibri" panose="020F0502020204030204" pitchFamily="34" charset="0"/>
                <a:cs typeface="Arial" panose="020B0604020202020204" pitchFamily="34" charset="0"/>
              </a:rPr>
              <a:t>Game engines are sets of tools that allow a programmer to, perform game related tasks like interpretation and physics related tasks and for focusing on the niceties that make the game great(</a:t>
            </a:r>
            <a:r>
              <a:rPr lang="en-GB" sz="2700" u="sng" dirty="0">
                <a:effectLst/>
                <a:latin typeface="+mn-lt"/>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Mishra</a:t>
            </a:r>
            <a:r>
              <a:rPr lang="en-GB" sz="2700" dirty="0">
                <a:effectLst/>
                <a:latin typeface="+mn-lt"/>
                <a:ea typeface="Calibri" panose="020F0502020204030204" pitchFamily="34" charset="0"/>
                <a:cs typeface="Arial" panose="020B0604020202020204" pitchFamily="34" charset="0"/>
              </a:rPr>
              <a:t>, </a:t>
            </a:r>
            <a:r>
              <a:rPr lang="en-GB" sz="2700" u="sng" dirty="0" err="1">
                <a:effectLst/>
                <a:latin typeface="+mn-lt"/>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Shrawankar</a:t>
            </a:r>
            <a:r>
              <a:rPr lang="en-GB" sz="2700" dirty="0">
                <a:effectLst/>
                <a:latin typeface="+mn-lt"/>
                <a:ea typeface="Calibri" panose="020F0502020204030204" pitchFamily="34" charset="0"/>
                <a:cs typeface="Arial" panose="020B0604020202020204" pitchFamily="34" charset="0"/>
              </a:rPr>
              <a:t>, 2016). </a:t>
            </a:r>
            <a:br>
              <a:rPr lang="en-GB" sz="1800" dirty="0">
                <a:effectLst/>
                <a:latin typeface="Calibri" panose="020F0502020204030204" pitchFamily="34" charset="0"/>
                <a:ea typeface="Calibri" panose="020F0502020204030204" pitchFamily="34" charset="0"/>
                <a:cs typeface="Arial" panose="020B0604020202020204" pitchFamily="34" charset="0"/>
              </a:rPr>
            </a:br>
            <a:br>
              <a:rPr lang="en-GB" sz="2400" dirty="0"/>
            </a:br>
            <a:endParaRPr lang="en-GB" sz="2400" dirty="0"/>
          </a:p>
        </p:txBody>
      </p:sp>
      <p:sp>
        <p:nvSpPr>
          <p:cNvPr id="12" name="Title 1">
            <a:extLst>
              <a:ext uri="{FF2B5EF4-FFF2-40B4-BE49-F238E27FC236}">
                <a16:creationId xmlns:a16="http://schemas.microsoft.com/office/drawing/2014/main" id="{0EB231AF-9096-4646-81B1-3F5BBFA44D34}"/>
              </a:ext>
            </a:extLst>
          </p:cNvPr>
          <p:cNvSpPr txBox="1">
            <a:spLocks/>
          </p:cNvSpPr>
          <p:nvPr/>
        </p:nvSpPr>
        <p:spPr>
          <a:xfrm>
            <a:off x="302477" y="4102268"/>
            <a:ext cx="8801432" cy="2848382"/>
          </a:xfrm>
          <a:prstGeom prst="rect">
            <a:avLst/>
          </a:prstGeom>
        </p:spPr>
        <p:txBody>
          <a:bodyPr vert="horz" lIns="91440" tIns="45720" rIns="91440" bIns="45720" rtlCol="0" anchor="t">
            <a:normAutofit fontScale="92500"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3600" b="1" dirty="0">
                <a:latin typeface="+mn-lt"/>
              </a:rPr>
              <a:t>Aims and objectives:</a:t>
            </a:r>
          </a:p>
          <a:p>
            <a:pPr algn="l"/>
            <a:endParaRPr lang="en-GB" sz="2400" dirty="0">
              <a:latin typeface="+mn-lt"/>
            </a:endParaRPr>
          </a:p>
          <a:p>
            <a:pPr algn="l"/>
            <a:r>
              <a:rPr lang="en-GB" sz="2400" dirty="0">
                <a:latin typeface="+mn-lt"/>
              </a:rPr>
              <a:t>The aim of the project is to:</a:t>
            </a:r>
          </a:p>
          <a:p>
            <a:pPr algn="l"/>
            <a:endParaRPr lang="en-GB" sz="2400" dirty="0">
              <a:latin typeface="+mn-lt"/>
            </a:endParaRPr>
          </a:p>
          <a:p>
            <a:pPr marL="457200" indent="-457200" algn="l">
              <a:buAutoNum type="arabicPeriod"/>
            </a:pPr>
            <a:r>
              <a:rPr lang="en-GB" sz="2400" dirty="0">
                <a:latin typeface="+mn-lt"/>
              </a:rPr>
              <a:t>Create the 8 Queens puzzle</a:t>
            </a:r>
          </a:p>
          <a:p>
            <a:pPr marL="457200" indent="-457200" algn="l">
              <a:buAutoNum type="arabicPeriod"/>
            </a:pPr>
            <a:r>
              <a:rPr lang="en-GB" sz="2400" dirty="0">
                <a:latin typeface="+mn-lt"/>
              </a:rPr>
              <a:t>Create 2048 puzzle</a:t>
            </a:r>
          </a:p>
          <a:p>
            <a:pPr marL="457200" indent="-457200" algn="l">
              <a:buAutoNum type="arabicPeriod"/>
            </a:pPr>
            <a:r>
              <a:rPr lang="en-GB" sz="2400" dirty="0">
                <a:latin typeface="+mn-lt"/>
              </a:rPr>
              <a:t>Create a website to display score data for both puzzles </a:t>
            </a:r>
          </a:p>
          <a:p>
            <a:pPr marL="457200" indent="-457200" algn="l">
              <a:buAutoNum type="arabicPeriod"/>
            </a:pPr>
            <a:r>
              <a:rPr lang="en-GB" sz="2400" dirty="0">
                <a:latin typeface="+mn-lt"/>
              </a:rPr>
              <a:t>Create a REST API to allow communication between the headset and webserver.</a:t>
            </a:r>
          </a:p>
          <a:p>
            <a:pPr marL="342900" indent="-342900" algn="l">
              <a:buFont typeface="Arial" panose="020B0604020202020204" pitchFamily="34" charset="0"/>
              <a:buChar char="•"/>
            </a:pPr>
            <a:endParaRPr lang="en-GB" sz="2400" dirty="0"/>
          </a:p>
          <a:p>
            <a:pPr algn="l"/>
            <a:endParaRPr lang="en-GB" sz="2400" dirty="0"/>
          </a:p>
          <a:p>
            <a:pPr algn="l"/>
            <a:endParaRPr lang="en-GB" sz="2400" dirty="0"/>
          </a:p>
          <a:p>
            <a:pPr algn="l"/>
            <a:endParaRPr lang="en-GB" sz="2400" dirty="0"/>
          </a:p>
        </p:txBody>
      </p:sp>
      <p:sp>
        <p:nvSpPr>
          <p:cNvPr id="13" name="TextBox 12">
            <a:extLst>
              <a:ext uri="{FF2B5EF4-FFF2-40B4-BE49-F238E27FC236}">
                <a16:creationId xmlns:a16="http://schemas.microsoft.com/office/drawing/2014/main" id="{E2139A99-734D-492D-A2B4-ABC6F3A46758}"/>
              </a:ext>
            </a:extLst>
          </p:cNvPr>
          <p:cNvSpPr txBox="1"/>
          <p:nvPr/>
        </p:nvSpPr>
        <p:spPr>
          <a:xfrm>
            <a:off x="11322812" y="8670049"/>
            <a:ext cx="6669967" cy="646331"/>
          </a:xfrm>
          <a:prstGeom prst="rect">
            <a:avLst/>
          </a:prstGeom>
          <a:noFill/>
        </p:spPr>
        <p:txBody>
          <a:bodyPr wrap="none" rtlCol="0">
            <a:spAutoFit/>
          </a:bodyPr>
          <a:lstStyle/>
          <a:p>
            <a:r>
              <a:rPr lang="en-GB" sz="3600" b="1" dirty="0"/>
              <a:t>Design, Implementation &amp; Testing</a:t>
            </a:r>
          </a:p>
        </p:txBody>
      </p:sp>
      <p:sp>
        <p:nvSpPr>
          <p:cNvPr id="14" name="Title 1">
            <a:extLst>
              <a:ext uri="{FF2B5EF4-FFF2-40B4-BE49-F238E27FC236}">
                <a16:creationId xmlns:a16="http://schemas.microsoft.com/office/drawing/2014/main" id="{29471E64-3B9C-4ECE-8C5C-623E3B8AA5F1}"/>
              </a:ext>
            </a:extLst>
          </p:cNvPr>
          <p:cNvSpPr txBox="1">
            <a:spLocks/>
          </p:cNvSpPr>
          <p:nvPr/>
        </p:nvSpPr>
        <p:spPr>
          <a:xfrm>
            <a:off x="10109798" y="2098889"/>
            <a:ext cx="8823076" cy="6685036"/>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3600" b="1" dirty="0">
                <a:latin typeface="+mn-lt"/>
              </a:rPr>
              <a:t>Key requirements:</a:t>
            </a:r>
            <a:endParaRPr lang="en-GB" sz="2400" dirty="0">
              <a:latin typeface="+mn-lt"/>
            </a:endParaRPr>
          </a:p>
          <a:p>
            <a:pPr algn="l"/>
            <a:r>
              <a:rPr lang="en-GB" sz="2400" dirty="0">
                <a:latin typeface="+mn-lt"/>
              </a:rPr>
              <a:t>Functional</a:t>
            </a:r>
          </a:p>
          <a:p>
            <a:pPr marL="457200" indent="-457200" algn="l">
              <a:buFont typeface="Arial" panose="020B0604020202020204" pitchFamily="34" charset="0"/>
              <a:buChar char="•"/>
            </a:pPr>
            <a:r>
              <a:rPr lang="en-GB" sz="2400" dirty="0">
                <a:latin typeface="+mn-lt"/>
              </a:rPr>
              <a:t>Must be able to determine if a given 8 queens solution is correct or incorrect</a:t>
            </a:r>
            <a:endParaRPr lang="en-GB" sz="2400" dirty="0"/>
          </a:p>
          <a:p>
            <a:pPr marL="457200" indent="-457200" algn="l">
              <a:buFont typeface="Arial" panose="020B0604020202020204" pitchFamily="34" charset="0"/>
              <a:buChar char="•"/>
            </a:pPr>
            <a:r>
              <a:rPr lang="en-GB" sz="2400" dirty="0">
                <a:latin typeface="+mn-lt"/>
              </a:rPr>
              <a:t>Must be able to determine when the user has lost 2048 or won.</a:t>
            </a:r>
          </a:p>
          <a:p>
            <a:pPr marL="457200" indent="-457200" algn="l">
              <a:buFont typeface="Arial" panose="020B0604020202020204" pitchFamily="34" charset="0"/>
              <a:buChar char="•"/>
            </a:pPr>
            <a:r>
              <a:rPr lang="en-GB" sz="2400" dirty="0">
                <a:latin typeface="+mn-lt"/>
              </a:rPr>
              <a:t>Headset must send JSON data from headset to webserver</a:t>
            </a:r>
          </a:p>
          <a:p>
            <a:pPr marL="457200" indent="-457200" algn="l">
              <a:buFont typeface="Arial" panose="020B0604020202020204" pitchFamily="34" charset="0"/>
              <a:buChar char="•"/>
            </a:pPr>
            <a:r>
              <a:rPr lang="en-GB" sz="2400" dirty="0">
                <a:latin typeface="+mn-lt"/>
              </a:rPr>
              <a:t>Json data sent from headset must be stored in correct table in database depending on whether it is 2048 score data or 8 queens.</a:t>
            </a:r>
          </a:p>
          <a:p>
            <a:pPr algn="l"/>
            <a:endParaRPr lang="en-GB" sz="2400" dirty="0"/>
          </a:p>
          <a:p>
            <a:pPr algn="l"/>
            <a:r>
              <a:rPr lang="en-GB" sz="2400" dirty="0">
                <a:latin typeface="+mn-lt"/>
              </a:rPr>
              <a:t>Non-functional</a:t>
            </a:r>
          </a:p>
          <a:p>
            <a:pPr marL="457200" indent="-457200" algn="l">
              <a:buFont typeface="Arial" panose="020B0604020202020204" pitchFamily="34" charset="0"/>
              <a:buChar char="•"/>
            </a:pPr>
            <a:r>
              <a:rPr lang="en-GB" sz="2400" dirty="0">
                <a:effectLst/>
                <a:latin typeface="+mn-lt"/>
                <a:ea typeface="Calibri" panose="020F0502020204030204" pitchFamily="34" charset="0"/>
                <a:cs typeface="Arial" panose="020B0604020202020204" pitchFamily="34" charset="0"/>
              </a:rPr>
              <a:t>A User interface is necessary to allow users to select different puzzles </a:t>
            </a:r>
          </a:p>
          <a:p>
            <a:pPr marL="457200" indent="-457200" algn="l">
              <a:buFont typeface="Arial" panose="020B0604020202020204" pitchFamily="34" charset="0"/>
              <a:buChar char="•"/>
            </a:pPr>
            <a:r>
              <a:rPr lang="en-GB" sz="2400" dirty="0">
                <a:effectLst/>
                <a:latin typeface="+mn-lt"/>
                <a:ea typeface="Calibri" panose="020F0502020204030204" pitchFamily="34" charset="0"/>
                <a:cs typeface="Arial" panose="020B0604020202020204" pitchFamily="34" charset="0"/>
              </a:rPr>
              <a:t>The game must be able to run at a reasonable frame rate on the quest 2, approx. 60fps.</a:t>
            </a:r>
          </a:p>
          <a:p>
            <a:pPr marL="457200" indent="-457200" algn="l">
              <a:buFont typeface="Arial" panose="020B0604020202020204" pitchFamily="34" charset="0"/>
              <a:buChar char="•"/>
            </a:pPr>
            <a:r>
              <a:rPr lang="en-GB" sz="2400" dirty="0">
                <a:effectLst/>
                <a:latin typeface="+mn-lt"/>
                <a:ea typeface="Calibri" panose="020F0502020204030204" pitchFamily="34" charset="0"/>
                <a:cs typeface="Arial" panose="020B0604020202020204" pitchFamily="34" charset="0"/>
              </a:rPr>
              <a:t>Multiple users are going to need to access the website at one time, the website should be robust enough for this to be allowed</a:t>
            </a:r>
          </a:p>
          <a:p>
            <a:pPr marL="457200" indent="-457200" algn="l">
              <a:buFont typeface="Arial" panose="020B0604020202020204" pitchFamily="34" charset="0"/>
              <a:buChar char="•"/>
            </a:pPr>
            <a:r>
              <a:rPr lang="en-GB" sz="2400" dirty="0">
                <a:effectLst/>
                <a:latin typeface="+mn-lt"/>
                <a:ea typeface="Calibri" panose="020F0502020204030204" pitchFamily="34" charset="0"/>
                <a:cs typeface="Arial" panose="020B0604020202020204" pitchFamily="34" charset="0"/>
              </a:rPr>
              <a:t>The game should be able to check the validity of a solution without any lag.</a:t>
            </a:r>
          </a:p>
          <a:p>
            <a:pPr marL="457200" indent="-457200" algn="l">
              <a:buFont typeface="Arial" panose="020B0604020202020204" pitchFamily="34" charset="0"/>
              <a:buChar char="•"/>
            </a:pPr>
            <a:endParaRPr lang="en-GB" sz="2400" dirty="0"/>
          </a:p>
        </p:txBody>
      </p:sp>
      <p:sp>
        <p:nvSpPr>
          <p:cNvPr id="17" name="TextBox 16">
            <a:extLst>
              <a:ext uri="{FF2B5EF4-FFF2-40B4-BE49-F238E27FC236}">
                <a16:creationId xmlns:a16="http://schemas.microsoft.com/office/drawing/2014/main" id="{8031F712-8648-4AFF-9A6D-FCBF70730BEB}"/>
              </a:ext>
            </a:extLst>
          </p:cNvPr>
          <p:cNvSpPr txBox="1"/>
          <p:nvPr/>
        </p:nvSpPr>
        <p:spPr>
          <a:xfrm>
            <a:off x="21631531" y="2104994"/>
            <a:ext cx="4938211" cy="646331"/>
          </a:xfrm>
          <a:prstGeom prst="rect">
            <a:avLst/>
          </a:prstGeom>
          <a:noFill/>
        </p:spPr>
        <p:txBody>
          <a:bodyPr wrap="none" rtlCol="0">
            <a:spAutoFit/>
          </a:bodyPr>
          <a:lstStyle/>
          <a:p>
            <a:r>
              <a:rPr lang="en-GB" sz="3600" i="1" dirty="0"/>
              <a:t>Implementation artefacts</a:t>
            </a:r>
          </a:p>
        </p:txBody>
      </p:sp>
      <p:sp>
        <p:nvSpPr>
          <p:cNvPr id="19" name="Title 1">
            <a:extLst>
              <a:ext uri="{FF2B5EF4-FFF2-40B4-BE49-F238E27FC236}">
                <a16:creationId xmlns:a16="http://schemas.microsoft.com/office/drawing/2014/main" id="{5B50A179-7B9A-4987-A17A-B2BA2FD57E22}"/>
              </a:ext>
            </a:extLst>
          </p:cNvPr>
          <p:cNvSpPr txBox="1">
            <a:spLocks/>
          </p:cNvSpPr>
          <p:nvPr/>
        </p:nvSpPr>
        <p:spPr>
          <a:xfrm>
            <a:off x="19420602" y="13688034"/>
            <a:ext cx="10203892" cy="5896101"/>
          </a:xfrm>
          <a:prstGeom prst="rect">
            <a:avLst/>
          </a:prstGeom>
        </p:spPr>
        <p:txBody>
          <a:bodyPr vert="horz" lIns="91440" tIns="45720" rIns="91440" bIns="45720" rtlCol="0" anchor="t">
            <a:normAutofit fontScale="250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nSpc>
                <a:spcPct val="107000"/>
              </a:lnSpc>
              <a:spcAft>
                <a:spcPts val="800"/>
              </a:spcAft>
            </a:pPr>
            <a:endParaRPr lang="en-GB" sz="12800" dirty="0">
              <a:latin typeface="+mn-lt"/>
            </a:endParaRPr>
          </a:p>
          <a:p>
            <a:pPr>
              <a:lnSpc>
                <a:spcPct val="107000"/>
              </a:lnSpc>
              <a:spcAft>
                <a:spcPts val="800"/>
              </a:spcAft>
            </a:pPr>
            <a:r>
              <a:rPr lang="en-GB" sz="12800" dirty="0">
                <a:latin typeface="+mn-lt"/>
              </a:rPr>
              <a:t>Planning and time management  </a:t>
            </a:r>
            <a:br>
              <a:rPr lang="en-GB" sz="3000" dirty="0"/>
            </a:br>
            <a:br>
              <a:rPr lang="en-GB" sz="5600" dirty="0"/>
            </a:br>
            <a:r>
              <a:rPr lang="en-GB" sz="6400" dirty="0">
                <a:effectLst/>
                <a:latin typeface="Calibri" panose="020F0502020204030204" pitchFamily="34" charset="0"/>
                <a:ea typeface="Calibri" panose="020F0502020204030204" pitchFamily="34" charset="0"/>
                <a:cs typeface="Arial" panose="020B0604020202020204" pitchFamily="34" charset="0"/>
              </a:rPr>
              <a:t>Project setup Sprint 0: (9</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Jan – 15</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Jan)</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This sprint will be 2 days long. In this sprint, basic project setup will be completed. Such as importing all libraries and packages that will be needed include Oculus integrations, creating a very basic prototype application to test all packages are working correctly and everything was setup and imported correctly.</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Sprint 1: (16</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Jan – 22</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nd</a:t>
            </a:r>
            <a:r>
              <a:rPr lang="en-GB" sz="6400" dirty="0">
                <a:effectLst/>
                <a:latin typeface="Calibri" panose="020F0502020204030204" pitchFamily="34" charset="0"/>
                <a:ea typeface="Calibri" panose="020F0502020204030204" pitchFamily="34" charset="0"/>
                <a:cs typeface="Arial" panose="020B0604020202020204" pitchFamily="34" charset="0"/>
              </a:rPr>
              <a:t> Jan)</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Basic game development of the puzzles will be done in this sprint, the two puzzles giving a week to produce each puzzle during the sprint I.E 8 queens puzzle and so forth. This will then be tested according to the requirements of the system. </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Sprint 2: (22</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nd</a:t>
            </a:r>
            <a:r>
              <a:rPr lang="en-GB" sz="6400" dirty="0">
                <a:effectLst/>
                <a:latin typeface="Calibri" panose="020F0502020204030204" pitchFamily="34" charset="0"/>
                <a:ea typeface="Calibri" panose="020F0502020204030204" pitchFamily="34" charset="0"/>
                <a:cs typeface="Arial" panose="020B0604020202020204" pitchFamily="34" charset="0"/>
              </a:rPr>
              <a:t> Jan – 28</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Jan)</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Further game development will be done here, including the creation of the puzzle 2048</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Sprint 3: (4</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Feb – 10</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Feb)</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Database setup will be performed in this sprint, the website will also be further developed. Testing to make sure data is stored correctly and is sent by the headset will also be done here.</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Sprint 4:(11</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Feb – 13</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Feb)</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User interface will be developed here according to the requirements specification. This will be tested along with the rest of the project to make sure everything is working correctly.</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Sprint 5:(13</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Feb – 20</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Feb)</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This sprint will consist of making sure everything is working correctly and working out any bugs that may have occurred and gone unnoticed during the systems development. Final testing of the system will also be done here, making sure the system properly satisfies all requirements. </a:t>
            </a:r>
          </a:p>
          <a:p>
            <a:pPr algn="l"/>
            <a:endParaRPr lang="en-GB" sz="3000" dirty="0"/>
          </a:p>
        </p:txBody>
      </p:sp>
      <p:sp>
        <p:nvSpPr>
          <p:cNvPr id="20" name="Title 1">
            <a:extLst>
              <a:ext uri="{FF2B5EF4-FFF2-40B4-BE49-F238E27FC236}">
                <a16:creationId xmlns:a16="http://schemas.microsoft.com/office/drawing/2014/main" id="{D8D1FE95-39F4-4D38-B2EF-53232BFBC6D7}"/>
              </a:ext>
            </a:extLst>
          </p:cNvPr>
          <p:cNvSpPr txBox="1">
            <a:spLocks/>
          </p:cNvSpPr>
          <p:nvPr/>
        </p:nvSpPr>
        <p:spPr>
          <a:xfrm>
            <a:off x="291655" y="16824002"/>
            <a:ext cx="8823076" cy="2848382"/>
          </a:xfrm>
          <a:prstGeom prst="rect">
            <a:avLst/>
          </a:prstGeom>
        </p:spPr>
        <p:txBody>
          <a:bodyPr vert="horz" lIns="91440" tIns="45720" rIns="91440" bIns="45720" rtlCol="0" anchor="t">
            <a:normAutofit fontScale="925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200" dirty="0">
                <a:latin typeface="+mn-lt"/>
              </a:rPr>
              <a:t>References:</a:t>
            </a:r>
          </a:p>
          <a:p>
            <a:pPr algn="l"/>
            <a:r>
              <a:rPr lang="en-GB" sz="2200" dirty="0">
                <a:effectLst/>
                <a:latin typeface="+mn-lt"/>
                <a:ea typeface="Calibri" panose="020F0502020204030204" pitchFamily="34" charset="0"/>
                <a:cs typeface="Calibri" panose="020F0502020204030204" pitchFamily="34" charset="0"/>
              </a:rPr>
              <a:t>Gibson, W.G. (1993) Virtual Light. US, UK, Canada: Bantam Spectra, Viking Press, Seal Books.</a:t>
            </a:r>
            <a:endParaRPr lang="en-GB" sz="2200" dirty="0">
              <a:effectLst/>
              <a:latin typeface="+mn-lt"/>
              <a:ea typeface="Calibri" panose="020F0502020204030204" pitchFamily="34" charset="0"/>
              <a:cs typeface="Arial" panose="020B0604020202020204" pitchFamily="34" charset="0"/>
            </a:endParaRPr>
          </a:p>
          <a:p>
            <a:pPr algn="l"/>
            <a:r>
              <a:rPr lang="en-GB" sz="2200" dirty="0">
                <a:effectLst/>
                <a:latin typeface="+mn-lt"/>
                <a:ea typeface="Calibri" panose="020F0502020204030204" pitchFamily="34" charset="0"/>
                <a:cs typeface="Calibri" panose="020F0502020204030204" pitchFamily="34" charset="0"/>
              </a:rPr>
              <a:t>Cline, E.C. (</a:t>
            </a:r>
            <a:r>
              <a:rPr lang="en-GB" sz="2200" dirty="0">
                <a:effectLst/>
                <a:latin typeface="+mn-lt"/>
                <a:ea typeface="Calibri" panose="020F0502020204030204" pitchFamily="34" charset="0"/>
                <a:cs typeface="Arial" panose="020B0604020202020204" pitchFamily="34" charset="0"/>
              </a:rPr>
              <a:t>2011</a:t>
            </a:r>
            <a:r>
              <a:rPr lang="en-GB" sz="2200" dirty="0">
                <a:effectLst/>
                <a:latin typeface="+mn-lt"/>
                <a:ea typeface="Calibri" panose="020F0502020204030204" pitchFamily="34" charset="0"/>
                <a:cs typeface="Calibri" panose="020F0502020204030204" pitchFamily="34" charset="0"/>
              </a:rPr>
              <a:t>) Ready player one. </a:t>
            </a:r>
            <a:r>
              <a:rPr lang="en-GB" sz="2200" dirty="0">
                <a:effectLst/>
                <a:latin typeface="+mn-lt"/>
                <a:ea typeface="Calibri" panose="020F0502020204030204" pitchFamily="34" charset="0"/>
                <a:cs typeface="Arial" panose="020B0604020202020204" pitchFamily="34" charset="0"/>
              </a:rPr>
              <a:t>US : Crown Publishing Group.</a:t>
            </a:r>
          </a:p>
          <a:p>
            <a:pPr algn="l"/>
            <a:r>
              <a:rPr lang="en-GB" sz="2200" dirty="0">
                <a:effectLst/>
                <a:latin typeface="+mn-lt"/>
                <a:ea typeface="Calibri" panose="020F0502020204030204" pitchFamily="34" charset="0"/>
                <a:cs typeface="Calibri" panose="020F0502020204030204" pitchFamily="34" charset="0"/>
              </a:rPr>
              <a:t>Dionisio, III, Gilbert, J.D, W.I, R.G. (2013)</a:t>
            </a:r>
            <a:r>
              <a:rPr lang="en-GB" sz="2200" dirty="0">
                <a:effectLst/>
                <a:latin typeface="+mn-lt"/>
                <a:ea typeface="Calibri" panose="020F0502020204030204" pitchFamily="34" charset="0"/>
                <a:cs typeface="Arial" panose="020B0604020202020204" pitchFamily="34" charset="0"/>
              </a:rPr>
              <a:t> </a:t>
            </a:r>
            <a:r>
              <a:rPr lang="en-GB" sz="2200" dirty="0">
                <a:effectLst/>
                <a:latin typeface="+mn-lt"/>
                <a:ea typeface="Calibri" panose="020F0502020204030204" pitchFamily="34" charset="0"/>
                <a:cs typeface="Calibri" panose="020F0502020204030204" pitchFamily="34" charset="0"/>
              </a:rPr>
              <a:t>3D Virtual worlds and the metaverse: Current status and future possibilities. </a:t>
            </a:r>
            <a:r>
              <a:rPr lang="en-GB" sz="2200" dirty="0">
                <a:effectLst/>
                <a:latin typeface="+mn-lt"/>
                <a:ea typeface="Times New Roman" panose="02020603050405020304" pitchFamily="18" charset="0"/>
                <a:cs typeface="Calibri" panose="020F0502020204030204" pitchFamily="34" charset="0"/>
              </a:rPr>
              <a:t>ACM computing surveys </a:t>
            </a:r>
            <a:r>
              <a:rPr lang="en-GB" sz="2200" dirty="0">
                <a:effectLst/>
                <a:latin typeface="+mn-lt"/>
                <a:ea typeface="Calibri" panose="020F0502020204030204" pitchFamily="34" charset="0"/>
                <a:cs typeface="Calibri" panose="020F0502020204030204" pitchFamily="34" charset="0"/>
              </a:rPr>
              <a:t>[online]. Volume 45, Issue 3. [Accessed 21 December 2021].</a:t>
            </a:r>
          </a:p>
          <a:p>
            <a:pPr algn="l"/>
            <a:r>
              <a:rPr lang="en-GB" sz="2200" dirty="0">
                <a:effectLst/>
                <a:latin typeface="+mn-lt"/>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Mishra</a:t>
            </a:r>
            <a:r>
              <a:rPr lang="en-GB" sz="2200" dirty="0">
                <a:effectLst/>
                <a:latin typeface="+mn-lt"/>
                <a:ea typeface="Calibri" panose="020F0502020204030204" pitchFamily="34" charset="0"/>
                <a:cs typeface="Arial" panose="020B0604020202020204" pitchFamily="34" charset="0"/>
              </a:rPr>
              <a:t>, </a:t>
            </a:r>
            <a:r>
              <a:rPr lang="en-GB" sz="2200" dirty="0" err="1">
                <a:effectLst/>
                <a:latin typeface="+mn-lt"/>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Shrawankar</a:t>
            </a:r>
            <a:r>
              <a:rPr lang="en-GB" sz="2200" dirty="0">
                <a:effectLst/>
                <a:latin typeface="+mn-lt"/>
                <a:ea typeface="Calibri" panose="020F0502020204030204" pitchFamily="34" charset="0"/>
                <a:cs typeface="Arial" panose="020B0604020202020204" pitchFamily="34" charset="0"/>
              </a:rPr>
              <a:t>, </a:t>
            </a:r>
            <a:r>
              <a:rPr lang="en-GB" sz="2200" dirty="0">
                <a:effectLst/>
                <a:latin typeface="+mn-lt"/>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P.M</a:t>
            </a:r>
            <a:r>
              <a:rPr lang="en-GB" sz="2200" dirty="0">
                <a:effectLst/>
                <a:latin typeface="+mn-lt"/>
                <a:ea typeface="Calibri" panose="020F0502020204030204" pitchFamily="34" charset="0"/>
                <a:cs typeface="Arial" panose="020B0604020202020204" pitchFamily="34" charset="0"/>
              </a:rPr>
              <a:t>, </a:t>
            </a:r>
            <a:r>
              <a:rPr lang="en-GB" sz="2200" dirty="0">
                <a:effectLst/>
                <a:latin typeface="+mn-lt"/>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U.S</a:t>
            </a:r>
            <a:r>
              <a:rPr lang="en-GB" sz="2200" dirty="0">
                <a:effectLst/>
                <a:latin typeface="+mn-lt"/>
                <a:ea typeface="Calibri" panose="020F0502020204030204" pitchFamily="34" charset="0"/>
                <a:cs typeface="Arial" panose="020B0604020202020204" pitchFamily="34" charset="0"/>
              </a:rPr>
              <a:t>. (2016) Comparison between Famous Game Engines and Eminent Games. International journal of interactive multimedia and artificial intelligence [online]. Volume 4, page 69. [Accessed 13 November 2021].</a:t>
            </a:r>
          </a:p>
        </p:txBody>
      </p:sp>
      <p:cxnSp>
        <p:nvCxnSpPr>
          <p:cNvPr id="21" name="Straight Connector 20">
            <a:extLst>
              <a:ext uri="{FF2B5EF4-FFF2-40B4-BE49-F238E27FC236}">
                <a16:creationId xmlns:a16="http://schemas.microsoft.com/office/drawing/2014/main" id="{55B411E9-4872-4190-BCE2-7FC82A022711}"/>
              </a:ext>
            </a:extLst>
          </p:cNvPr>
          <p:cNvCxnSpPr>
            <a:cxnSpLocks/>
          </p:cNvCxnSpPr>
          <p:nvPr/>
        </p:nvCxnSpPr>
        <p:spPr>
          <a:xfrm>
            <a:off x="10055470" y="2064606"/>
            <a:ext cx="0" cy="19319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094C917-028B-4D9F-9148-8DFC6520CD1F}"/>
              </a:ext>
            </a:extLst>
          </p:cNvPr>
          <p:cNvCxnSpPr>
            <a:cxnSpLocks/>
          </p:cNvCxnSpPr>
          <p:nvPr/>
        </p:nvCxnSpPr>
        <p:spPr>
          <a:xfrm>
            <a:off x="19135315" y="2064606"/>
            <a:ext cx="111108" cy="19319019"/>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240336A-E74F-49A9-86DC-8EF5CEE144E9}"/>
              </a:ext>
            </a:extLst>
          </p:cNvPr>
          <p:cNvPicPr>
            <a:picLocks noChangeAspect="1"/>
          </p:cNvPicPr>
          <p:nvPr/>
        </p:nvPicPr>
        <p:blipFill>
          <a:blip r:embed="rId5"/>
          <a:stretch>
            <a:fillRect/>
          </a:stretch>
        </p:blipFill>
        <p:spPr>
          <a:xfrm>
            <a:off x="28280704" y="0"/>
            <a:ext cx="1867161" cy="1876687"/>
          </a:xfrm>
          <a:prstGeom prst="rect">
            <a:avLst/>
          </a:prstGeom>
        </p:spPr>
      </p:pic>
      <p:sp>
        <p:nvSpPr>
          <p:cNvPr id="24" name="Title 1">
            <a:extLst>
              <a:ext uri="{FF2B5EF4-FFF2-40B4-BE49-F238E27FC236}">
                <a16:creationId xmlns:a16="http://schemas.microsoft.com/office/drawing/2014/main" id="{CC7AA43E-169E-4584-BD61-1564EB886BA4}"/>
              </a:ext>
            </a:extLst>
          </p:cNvPr>
          <p:cNvSpPr txBox="1">
            <a:spLocks/>
          </p:cNvSpPr>
          <p:nvPr/>
        </p:nvSpPr>
        <p:spPr>
          <a:xfrm>
            <a:off x="26627249" y="1799489"/>
            <a:ext cx="3950320" cy="747536"/>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2400" dirty="0"/>
              <a:t>A QR Code link to video</a:t>
            </a:r>
          </a:p>
        </p:txBody>
      </p:sp>
      <p:sp>
        <p:nvSpPr>
          <p:cNvPr id="26" name="Title 1">
            <a:extLst>
              <a:ext uri="{FF2B5EF4-FFF2-40B4-BE49-F238E27FC236}">
                <a16:creationId xmlns:a16="http://schemas.microsoft.com/office/drawing/2014/main" id="{E7B24A34-D6DD-4B29-ACC3-A1E122AA648B}"/>
              </a:ext>
            </a:extLst>
          </p:cNvPr>
          <p:cNvSpPr txBox="1">
            <a:spLocks/>
          </p:cNvSpPr>
          <p:nvPr/>
        </p:nvSpPr>
        <p:spPr>
          <a:xfrm>
            <a:off x="19459856" y="19972302"/>
            <a:ext cx="10216777" cy="1539395"/>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3200" b="1" i="1" dirty="0">
                <a:latin typeface="+mn-lt"/>
              </a:rPr>
              <a:t>Testing</a:t>
            </a:r>
            <a:endParaRPr lang="en-GB" sz="3200" b="1" dirty="0">
              <a:latin typeface="+mn-lt"/>
            </a:endParaRPr>
          </a:p>
          <a:p>
            <a:pPr algn="l"/>
            <a:r>
              <a:rPr lang="en-GB" sz="2400" dirty="0"/>
              <a:t>Each requirement implemented in a given sprint will be tested at the end of said sprint.</a:t>
            </a:r>
            <a:br>
              <a:rPr lang="en-GB" sz="2400" dirty="0"/>
            </a:br>
            <a:endParaRPr lang="en-GB" sz="2400" dirty="0"/>
          </a:p>
        </p:txBody>
      </p:sp>
      <p:pic>
        <p:nvPicPr>
          <p:cNvPr id="1026" name="Picture 2">
            <a:extLst>
              <a:ext uri="{FF2B5EF4-FFF2-40B4-BE49-F238E27FC236}">
                <a16:creationId xmlns:a16="http://schemas.microsoft.com/office/drawing/2014/main" id="{19EE1001-E6B7-47BE-ACC4-6B563C6636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4107" y="15632368"/>
            <a:ext cx="9079470" cy="40400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E16A730-44E8-40AC-A8E2-E5A1E2A276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44685" y="3248784"/>
            <a:ext cx="4171874" cy="304041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2FCF5285-A006-414B-9C27-087851DA5911}"/>
              </a:ext>
            </a:extLst>
          </p:cNvPr>
          <p:cNvSpPr txBox="1"/>
          <p:nvPr/>
        </p:nvSpPr>
        <p:spPr>
          <a:xfrm>
            <a:off x="19744685" y="2664412"/>
            <a:ext cx="915635" cy="523220"/>
          </a:xfrm>
          <a:prstGeom prst="rect">
            <a:avLst/>
          </a:prstGeom>
          <a:noFill/>
        </p:spPr>
        <p:txBody>
          <a:bodyPr wrap="none" rtlCol="0">
            <a:spAutoFit/>
          </a:bodyPr>
          <a:lstStyle/>
          <a:p>
            <a:r>
              <a:rPr lang="en-GB" sz="2800" i="1" dirty="0"/>
              <a:t>2048</a:t>
            </a:r>
          </a:p>
        </p:txBody>
      </p:sp>
      <p:pic>
        <p:nvPicPr>
          <p:cNvPr id="1032" name="Picture 8">
            <a:extLst>
              <a:ext uri="{FF2B5EF4-FFF2-40B4-BE49-F238E27FC236}">
                <a16:creationId xmlns:a16="http://schemas.microsoft.com/office/drawing/2014/main" id="{3316FABB-D581-4B14-8CA9-5DFCC958FB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16559" y="3248784"/>
            <a:ext cx="4171877" cy="304041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356218FB-3748-4618-88D3-6D13686F97FC}"/>
              </a:ext>
            </a:extLst>
          </p:cNvPr>
          <p:cNvSpPr txBox="1"/>
          <p:nvPr/>
        </p:nvSpPr>
        <p:spPr>
          <a:xfrm>
            <a:off x="23884280" y="2612757"/>
            <a:ext cx="1539204" cy="523220"/>
          </a:xfrm>
          <a:prstGeom prst="rect">
            <a:avLst/>
          </a:prstGeom>
          <a:noFill/>
        </p:spPr>
        <p:txBody>
          <a:bodyPr wrap="none" rtlCol="0">
            <a:spAutoFit/>
          </a:bodyPr>
          <a:lstStyle/>
          <a:p>
            <a:r>
              <a:rPr lang="en-GB" sz="2800" i="1" dirty="0"/>
              <a:t>8 Queens</a:t>
            </a:r>
          </a:p>
        </p:txBody>
      </p:sp>
      <p:pic>
        <p:nvPicPr>
          <p:cNvPr id="1038" name="Picture 14">
            <a:extLst>
              <a:ext uri="{FF2B5EF4-FFF2-40B4-BE49-F238E27FC236}">
                <a16:creationId xmlns:a16="http://schemas.microsoft.com/office/drawing/2014/main" id="{036326D6-6A25-4918-92EE-3138E3FC8D8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35098" y="7011970"/>
            <a:ext cx="4139595" cy="22120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CA2C47D5-CC5C-4F02-B3FD-44B22937DE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84280" y="6995094"/>
            <a:ext cx="4204156" cy="223711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BBFC876E-BA88-44E1-955C-C3964AA59D09}"/>
              </a:ext>
            </a:extLst>
          </p:cNvPr>
          <p:cNvSpPr txBox="1"/>
          <p:nvPr/>
        </p:nvSpPr>
        <p:spPr>
          <a:xfrm>
            <a:off x="24049739" y="6417989"/>
            <a:ext cx="3478837" cy="523220"/>
          </a:xfrm>
          <a:prstGeom prst="rect">
            <a:avLst/>
          </a:prstGeom>
          <a:noFill/>
        </p:spPr>
        <p:txBody>
          <a:bodyPr wrap="none" rtlCol="0">
            <a:spAutoFit/>
          </a:bodyPr>
          <a:lstStyle/>
          <a:p>
            <a:r>
              <a:rPr lang="en-GB" sz="2800" i="1" dirty="0"/>
              <a:t>8 Queens </a:t>
            </a:r>
            <a:r>
              <a:rPr lang="en-GB" sz="2800" i="1" dirty="0" err="1"/>
              <a:t>LeaderBoard</a:t>
            </a:r>
            <a:endParaRPr lang="en-GB" sz="2800" i="1" dirty="0"/>
          </a:p>
        </p:txBody>
      </p:sp>
      <p:sp>
        <p:nvSpPr>
          <p:cNvPr id="41" name="TextBox 40">
            <a:extLst>
              <a:ext uri="{FF2B5EF4-FFF2-40B4-BE49-F238E27FC236}">
                <a16:creationId xmlns:a16="http://schemas.microsoft.com/office/drawing/2014/main" id="{91899C89-2104-449B-8A3B-0D80B72BD56B}"/>
              </a:ext>
            </a:extLst>
          </p:cNvPr>
          <p:cNvSpPr txBox="1"/>
          <p:nvPr/>
        </p:nvSpPr>
        <p:spPr>
          <a:xfrm>
            <a:off x="19690660" y="6388974"/>
            <a:ext cx="2855269" cy="523220"/>
          </a:xfrm>
          <a:prstGeom prst="rect">
            <a:avLst/>
          </a:prstGeom>
          <a:noFill/>
        </p:spPr>
        <p:txBody>
          <a:bodyPr wrap="none" rtlCol="0">
            <a:spAutoFit/>
          </a:bodyPr>
          <a:lstStyle/>
          <a:p>
            <a:r>
              <a:rPr lang="en-GB" sz="2800" i="1" dirty="0"/>
              <a:t>2048 </a:t>
            </a:r>
            <a:r>
              <a:rPr lang="en-GB" sz="2800" i="1" dirty="0" err="1"/>
              <a:t>LeaderBoard</a:t>
            </a:r>
            <a:endParaRPr lang="en-GB" sz="2800" i="1" dirty="0"/>
          </a:p>
        </p:txBody>
      </p:sp>
      <p:pic>
        <p:nvPicPr>
          <p:cNvPr id="31" name="Picture 30" descr="Diagram&#10;&#10;Description automatically generated">
            <a:extLst>
              <a:ext uri="{FF2B5EF4-FFF2-40B4-BE49-F238E27FC236}">
                <a16:creationId xmlns:a16="http://schemas.microsoft.com/office/drawing/2014/main" id="{3E01E85F-BFD3-4CFD-9A68-4CEC1B981DEE}"/>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084107" y="10282802"/>
            <a:ext cx="9079470" cy="4812341"/>
          </a:xfrm>
          <a:prstGeom prst="rect">
            <a:avLst/>
          </a:prstGeom>
          <a:noFill/>
          <a:ln>
            <a:noFill/>
          </a:ln>
        </p:spPr>
      </p:pic>
      <p:sp>
        <p:nvSpPr>
          <p:cNvPr id="16" name="Rectangle 1">
            <a:extLst>
              <a:ext uri="{FF2B5EF4-FFF2-40B4-BE49-F238E27FC236}">
                <a16:creationId xmlns:a16="http://schemas.microsoft.com/office/drawing/2014/main" id="{BCA9F077-10E1-4BCF-86B8-6413147C614C}"/>
              </a:ext>
            </a:extLst>
          </p:cNvPr>
          <p:cNvSpPr>
            <a:spLocks noChangeArrowheads="1"/>
          </p:cNvSpPr>
          <p:nvPr/>
        </p:nvSpPr>
        <p:spPr bwMode="auto">
          <a:xfrm flipV="1">
            <a:off x="45044646" y="-50208952"/>
            <a:ext cx="852030" cy="8374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582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12"/>
              </a:rPr>
              <a:t>https://gyazo.com/119e2989608252a16e83b83e0071832f</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8" name="Picture 2">
            <a:extLst>
              <a:ext uri="{FF2B5EF4-FFF2-40B4-BE49-F238E27FC236}">
                <a16:creationId xmlns:a16="http://schemas.microsoft.com/office/drawing/2014/main" id="{DF7F5275-4B31-404E-80C1-B7ED560C771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770562" y="9665157"/>
            <a:ext cx="4140998" cy="2095315"/>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AD7E3E96-9672-4614-9DEB-DB8546B29651}"/>
              </a:ext>
            </a:extLst>
          </p:cNvPr>
          <p:cNvSpPr txBox="1"/>
          <p:nvPr/>
        </p:nvSpPr>
        <p:spPr>
          <a:xfrm>
            <a:off x="19705750" y="9183556"/>
            <a:ext cx="3063274" cy="523220"/>
          </a:xfrm>
          <a:prstGeom prst="rect">
            <a:avLst/>
          </a:prstGeom>
          <a:noFill/>
        </p:spPr>
        <p:txBody>
          <a:bodyPr wrap="none" rtlCol="0">
            <a:spAutoFit/>
          </a:bodyPr>
          <a:lstStyle/>
          <a:p>
            <a:r>
              <a:rPr lang="en-US" sz="2800" i="1" dirty="0"/>
              <a:t>W</a:t>
            </a:r>
            <a:r>
              <a:rPr lang="en-GB" sz="2800" i="1" dirty="0" err="1"/>
              <a:t>ebsite</a:t>
            </a:r>
            <a:r>
              <a:rPr lang="en-GB" sz="2800" i="1" dirty="0"/>
              <a:t> on Desktop</a:t>
            </a:r>
          </a:p>
        </p:txBody>
      </p:sp>
      <p:sp>
        <p:nvSpPr>
          <p:cNvPr id="43" name="TextBox 42">
            <a:extLst>
              <a:ext uri="{FF2B5EF4-FFF2-40B4-BE49-F238E27FC236}">
                <a16:creationId xmlns:a16="http://schemas.microsoft.com/office/drawing/2014/main" id="{9449AE79-0D8C-4766-8140-0FA1EEBE724E}"/>
              </a:ext>
            </a:extLst>
          </p:cNvPr>
          <p:cNvSpPr txBox="1"/>
          <p:nvPr/>
        </p:nvSpPr>
        <p:spPr>
          <a:xfrm>
            <a:off x="27251623" y="9180950"/>
            <a:ext cx="2896242" cy="523220"/>
          </a:xfrm>
          <a:prstGeom prst="rect">
            <a:avLst/>
          </a:prstGeom>
          <a:noFill/>
        </p:spPr>
        <p:txBody>
          <a:bodyPr wrap="none" rtlCol="0">
            <a:spAutoFit/>
          </a:bodyPr>
          <a:lstStyle/>
          <a:p>
            <a:r>
              <a:rPr lang="en-US" sz="2800" i="1" dirty="0"/>
              <a:t>W</a:t>
            </a:r>
            <a:r>
              <a:rPr lang="en-GB" sz="2800" i="1" dirty="0" err="1"/>
              <a:t>ebsite</a:t>
            </a:r>
            <a:r>
              <a:rPr lang="en-GB" sz="2800" i="1" dirty="0"/>
              <a:t> on Mobile</a:t>
            </a:r>
          </a:p>
        </p:txBody>
      </p:sp>
      <p:pic>
        <p:nvPicPr>
          <p:cNvPr id="1028" name="Picture 4">
            <a:extLst>
              <a:ext uri="{FF2B5EF4-FFF2-40B4-BE49-F238E27FC236}">
                <a16:creationId xmlns:a16="http://schemas.microsoft.com/office/drawing/2014/main" id="{69F33497-8B4A-4FC1-8E1B-7547C916C94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17580" y="9652910"/>
            <a:ext cx="2110575" cy="4812341"/>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3D81F982-F88F-4752-8B01-1C9D5B27C3D7}"/>
              </a:ext>
            </a:extLst>
          </p:cNvPr>
          <p:cNvSpPr txBox="1"/>
          <p:nvPr/>
        </p:nvSpPr>
        <p:spPr>
          <a:xfrm>
            <a:off x="23894728" y="9145038"/>
            <a:ext cx="2769220" cy="523220"/>
          </a:xfrm>
          <a:prstGeom prst="rect">
            <a:avLst/>
          </a:prstGeom>
          <a:noFill/>
        </p:spPr>
        <p:txBody>
          <a:bodyPr wrap="none" rtlCol="0">
            <a:spAutoFit/>
          </a:bodyPr>
          <a:lstStyle/>
          <a:p>
            <a:r>
              <a:rPr lang="en-US" sz="2800" i="1" dirty="0"/>
              <a:t>W</a:t>
            </a:r>
            <a:r>
              <a:rPr lang="en-GB" sz="2800" i="1" dirty="0" err="1"/>
              <a:t>ebsite</a:t>
            </a:r>
            <a:r>
              <a:rPr lang="en-GB" sz="2800" i="1" dirty="0"/>
              <a:t> on Tablet</a:t>
            </a:r>
          </a:p>
        </p:txBody>
      </p:sp>
      <p:pic>
        <p:nvPicPr>
          <p:cNvPr id="35" name="Picture 6">
            <a:extLst>
              <a:ext uri="{FF2B5EF4-FFF2-40B4-BE49-F238E27FC236}">
                <a16:creationId xmlns:a16="http://schemas.microsoft.com/office/drawing/2014/main" id="{8B6F7409-A271-427F-BA4D-70D118EE082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987761" y="9652910"/>
            <a:ext cx="3231024" cy="4035125"/>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301F2DB6-023A-4D11-AE2E-71E947C29F37}"/>
              </a:ext>
            </a:extLst>
          </p:cNvPr>
          <p:cNvSpPr txBox="1"/>
          <p:nvPr/>
        </p:nvSpPr>
        <p:spPr>
          <a:xfrm>
            <a:off x="10148504" y="9783357"/>
            <a:ext cx="3162725" cy="461665"/>
          </a:xfrm>
          <a:prstGeom prst="rect">
            <a:avLst/>
          </a:prstGeom>
          <a:noFill/>
        </p:spPr>
        <p:txBody>
          <a:bodyPr wrap="none" rtlCol="0">
            <a:spAutoFit/>
          </a:bodyPr>
          <a:lstStyle/>
          <a:p>
            <a:r>
              <a:rPr lang="en-GB" sz="2400" b="1" dirty="0"/>
              <a:t>UML Use-Case Diagram</a:t>
            </a:r>
          </a:p>
        </p:txBody>
      </p:sp>
      <p:sp>
        <p:nvSpPr>
          <p:cNvPr id="51" name="TextBox 50">
            <a:extLst>
              <a:ext uri="{FF2B5EF4-FFF2-40B4-BE49-F238E27FC236}">
                <a16:creationId xmlns:a16="http://schemas.microsoft.com/office/drawing/2014/main" id="{88D792E0-D2B9-4C4D-AA48-875DC643754B}"/>
              </a:ext>
            </a:extLst>
          </p:cNvPr>
          <p:cNvSpPr txBox="1"/>
          <p:nvPr/>
        </p:nvSpPr>
        <p:spPr>
          <a:xfrm>
            <a:off x="10109174" y="15095143"/>
            <a:ext cx="2632131" cy="461665"/>
          </a:xfrm>
          <a:prstGeom prst="rect">
            <a:avLst/>
          </a:prstGeom>
          <a:noFill/>
        </p:spPr>
        <p:txBody>
          <a:bodyPr wrap="none" rtlCol="0">
            <a:spAutoFit/>
          </a:bodyPr>
          <a:lstStyle/>
          <a:p>
            <a:r>
              <a:rPr lang="en-GB" sz="2400" b="1" dirty="0"/>
              <a:t>UML Class Diagram</a:t>
            </a:r>
          </a:p>
        </p:txBody>
      </p:sp>
    </p:spTree>
    <p:extLst>
      <p:ext uri="{BB962C8B-B14F-4D97-AF65-F5344CB8AC3E}">
        <p14:creationId xmlns:p14="http://schemas.microsoft.com/office/powerpoint/2010/main" val="35276761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TotalTime>
  <Words>1075</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Research: VR in past and present media The first book, William Gibson’s Virtual light, in summary, is about a pair of glasses which allow a person to view information by feeding it into that person’s optic nerve (Gibson et al., 1993). Ready player one is a dystopian future in which people use virtual reality to escape the tough reality of life. The VR world they go to is called the Oasis (Cline et al., 2011).  The metaverse The metaverse can be described as a 3-dimensional virtual universe (Dionisio, III, Gilbert, 2013). This however differs from the concept of cyberspace that represents all of a shared online and virtual space across all dimensions (Dionisio, III, Gilbert, 2013). There are multiple different versions of the metaverse, the first example is an enlarged virtual world, and another is a large network of virtual world (Dionisio, III, Gilbert, 2013). The second example is wanted can be seen in ready player one. The virtual universe is split into multiple virtual worlds (Cline et al., 2011) that players can explore interact with, they are able to travel to other worlds inside the universe.  Game Engines Game engines are sets of tools that allow a programmer to, perform game related tasks like interpretation and physics related tasks and for focusing on the niceties that make the game great(Mishra, Shrawankar, 2016).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 short summary of your research providing key related works;  Be critical. Use appropriate citation.</dc:title>
  <dc:creator>Theo Spyridopoulos</dc:creator>
  <cp:lastModifiedBy>Benjamin Ell-jones</cp:lastModifiedBy>
  <cp:revision>20</cp:revision>
  <dcterms:created xsi:type="dcterms:W3CDTF">2017-09-14T11:34:59Z</dcterms:created>
  <dcterms:modified xsi:type="dcterms:W3CDTF">2022-02-18T15:03:38Z</dcterms:modified>
</cp:coreProperties>
</file>