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18/05/2021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RDBMS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MySQL, PostgreSQL </a:t>
            </a:r>
            <a:r>
              <a:rPr lang="en-US" dirty="0" smtClean="0"/>
              <a:t>and SQL </a:t>
            </a:r>
            <a:r>
              <a:rPr lang="en-US" dirty="0"/>
              <a:t>SERVER </a:t>
            </a:r>
            <a:endParaRPr lang="en-US" dirty="0" smtClean="0"/>
          </a:p>
          <a:p>
            <a:r>
              <a:rPr lang="fr-FR" sz="2000" dirty="0">
                <a:solidFill>
                  <a:srgbClr val="92D050"/>
                </a:solidFill>
              </a:rPr>
              <a:t>&lt;&gt; Ben </a:t>
            </a:r>
            <a:r>
              <a:rPr lang="fr-FR" sz="2000" dirty="0" err="1">
                <a:solidFill>
                  <a:srgbClr val="92D050"/>
                </a:solidFill>
              </a:rPr>
              <a:t>Hassine</a:t>
            </a:r>
            <a:r>
              <a:rPr lang="fr-FR" sz="2000" dirty="0">
                <a:solidFill>
                  <a:srgbClr val="92D050"/>
                </a:solidFill>
              </a:rPr>
              <a:t> </a:t>
            </a:r>
            <a:r>
              <a:rPr lang="fr-FR" sz="2000" dirty="0" err="1">
                <a:solidFill>
                  <a:srgbClr val="92D050"/>
                </a:solidFill>
              </a:rPr>
              <a:t>Imèn</a:t>
            </a:r>
            <a:r>
              <a:rPr lang="fr-FR" sz="2000" dirty="0">
                <a:solidFill>
                  <a:srgbClr val="92D050"/>
                </a:solidFill>
              </a:rPr>
              <a:t> &lt;/&gt;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7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35696" y="2204864"/>
            <a:ext cx="67687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external</a:t>
            </a:r>
            <a:r>
              <a:rPr lang="fr-FR" sz="2000" dirty="0"/>
              <a:t> solutions </a:t>
            </a:r>
            <a:r>
              <a:rPr lang="fr-FR" sz="2000" dirty="0" err="1"/>
              <a:t>require</a:t>
            </a:r>
            <a:r>
              <a:rPr lang="fr-FR" sz="2000" dirty="0"/>
              <a:t> a high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smtClean="0"/>
              <a:t>        </a:t>
            </a:r>
            <a:r>
              <a:rPr lang="fr-FR" sz="2000" dirty="0" err="1" smtClean="0"/>
              <a:t>curve</a:t>
            </a:r>
            <a:r>
              <a:rPr lang="fr-FR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 No </a:t>
            </a:r>
            <a:r>
              <a:rPr lang="fr-FR" sz="2000" dirty="0"/>
              <a:t>upgrade </a:t>
            </a:r>
            <a:r>
              <a:rPr lang="fr-FR" sz="2000" dirty="0" err="1"/>
              <a:t>facility</a:t>
            </a:r>
            <a:r>
              <a:rPr lang="fr-FR" sz="2000" dirty="0"/>
              <a:t> for major </a:t>
            </a:r>
            <a:r>
              <a:rPr lang="fr-FR" sz="2000" dirty="0" smtClean="0"/>
              <a:t>releases.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The data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exported</a:t>
            </a:r>
            <a:r>
              <a:rPr lang="fr-FR" sz="2000" dirty="0"/>
              <a:t> or </a:t>
            </a:r>
            <a:r>
              <a:rPr lang="fr-FR" sz="2000" dirty="0" err="1"/>
              <a:t>replicated</a:t>
            </a:r>
            <a:r>
              <a:rPr lang="fr-FR" sz="2000" dirty="0"/>
              <a:t> to the new </a:t>
            </a:r>
            <a:r>
              <a:rPr lang="fr-FR" sz="2000" dirty="0" smtClean="0"/>
              <a:t>version.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Double </a:t>
            </a:r>
            <a:r>
              <a:rPr lang="fr-FR" sz="2000" dirty="0" err="1"/>
              <a:t>storage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needed</a:t>
            </a:r>
            <a:r>
              <a:rPr lang="fr-FR" sz="2000" dirty="0"/>
              <a:t> </a:t>
            </a:r>
            <a:r>
              <a:rPr lang="fr-FR" sz="2000" dirty="0" err="1"/>
              <a:t>during</a:t>
            </a:r>
            <a:r>
              <a:rPr lang="fr-FR" sz="2000" dirty="0"/>
              <a:t> the upgrade </a:t>
            </a:r>
            <a:r>
              <a:rPr lang="fr-FR" sz="2000" dirty="0" err="1" smtClean="0"/>
              <a:t>process</a:t>
            </a:r>
            <a:r>
              <a:rPr lang="fr-FR" sz="2000" dirty="0" smtClean="0"/>
              <a:t>.</a:t>
            </a:r>
            <a:endParaRPr lang="fr-FR" sz="2000" dirty="0"/>
          </a:p>
          <a:p>
            <a:pPr lvl="0"/>
            <a:r>
              <a:rPr lang="fr-FR" sz="2000" dirty="0" smtClean="0"/>
              <a:t>    indexes </a:t>
            </a:r>
            <a:r>
              <a:rPr lang="fr-FR" sz="2000" dirty="0" err="1"/>
              <a:t>cannot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to </a:t>
            </a:r>
            <a:r>
              <a:rPr lang="fr-FR" sz="2000" dirty="0" err="1"/>
              <a:t>directly</a:t>
            </a:r>
            <a:r>
              <a:rPr lang="fr-FR" sz="2000" dirty="0"/>
              <a:t> return the </a:t>
            </a:r>
            <a:r>
              <a:rPr lang="fr-FR" sz="2000" dirty="0" err="1"/>
              <a:t>results</a:t>
            </a:r>
            <a:r>
              <a:rPr lang="fr-FR" sz="2000" dirty="0"/>
              <a:t> of a </a:t>
            </a:r>
            <a:r>
              <a:rPr lang="fr-FR" sz="2000" dirty="0" smtClean="0"/>
              <a:t>      </a:t>
            </a:r>
          </a:p>
          <a:p>
            <a:pPr lvl="0"/>
            <a:r>
              <a:rPr lang="fr-FR" sz="2000" dirty="0"/>
              <a:t> </a:t>
            </a:r>
            <a:r>
              <a:rPr lang="fr-FR" sz="2000" dirty="0" smtClean="0"/>
              <a:t>      </a:t>
            </a:r>
            <a:r>
              <a:rPr lang="fr-FR" sz="2000" dirty="0" err="1" smtClean="0"/>
              <a:t>query</a:t>
            </a:r>
            <a:r>
              <a:rPr lang="fr-FR" sz="2000" dirty="0"/>
              <a:t>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execution</a:t>
            </a:r>
            <a:r>
              <a:rPr lang="fr-FR" sz="2000" dirty="0"/>
              <a:t> plans are not </a:t>
            </a:r>
            <a:r>
              <a:rPr lang="fr-FR" sz="2000" dirty="0" err="1" smtClean="0"/>
              <a:t>cached</a:t>
            </a:r>
            <a:r>
              <a:rPr lang="fr-FR" sz="2000" dirty="0" smtClean="0"/>
              <a:t>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Bulk</a:t>
            </a:r>
            <a:r>
              <a:rPr lang="fr-FR" sz="2000" dirty="0"/>
              <a:t> </a:t>
            </a:r>
            <a:r>
              <a:rPr lang="fr-FR" sz="2000" dirty="0" err="1"/>
              <a:t>loading</a:t>
            </a:r>
            <a:r>
              <a:rPr lang="fr-FR" sz="2000" dirty="0"/>
              <a:t> </a:t>
            </a:r>
            <a:r>
              <a:rPr lang="fr-FR" sz="2000" dirty="0" err="1"/>
              <a:t>operations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CPU </a:t>
            </a:r>
            <a:r>
              <a:rPr lang="fr-FR" sz="2000" dirty="0" err="1" smtClean="0"/>
              <a:t>bound</a:t>
            </a:r>
            <a:r>
              <a:rPr lang="fr-FR" sz="2000" dirty="0"/>
              <a:t>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Sparse</a:t>
            </a:r>
            <a:r>
              <a:rPr lang="fr-FR" sz="2000" dirty="0"/>
              <a:t> Independent Software </a:t>
            </a:r>
            <a:r>
              <a:rPr lang="fr-FR" sz="2000" dirty="0" err="1"/>
              <a:t>Vendor</a:t>
            </a:r>
            <a:r>
              <a:rPr lang="fr-FR" sz="2000" dirty="0"/>
              <a:t> </a:t>
            </a:r>
            <a:r>
              <a:rPr lang="fr-FR" sz="2000" dirty="0" smtClean="0"/>
              <a:t>support</a:t>
            </a:r>
            <a:r>
              <a:rPr lang="fr-FR" sz="2000" dirty="0"/>
              <a:t>.</a:t>
            </a:r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99592" y="126876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Disadvantages</a:t>
            </a:r>
            <a:r>
              <a:rPr lang="fr-FR" sz="2800" b="1" dirty="0"/>
              <a:t> of </a:t>
            </a:r>
            <a:r>
              <a:rPr lang="fr-FR" sz="2800" b="1" dirty="0" err="1"/>
              <a:t>using</a:t>
            </a:r>
            <a:r>
              <a:rPr lang="fr-FR" sz="2800" b="1" dirty="0"/>
              <a:t> PostgreSQL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8274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980728"/>
            <a:ext cx="6768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92D050"/>
                </a:solidFill>
              </a:rPr>
              <a:t> </a:t>
            </a:r>
            <a:r>
              <a:rPr lang="fr-FR" sz="4800" b="1" dirty="0" smtClean="0">
                <a:solidFill>
                  <a:srgbClr val="92D050"/>
                </a:solidFill>
              </a:rPr>
              <a:t>  SQL Server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62" y="2708920"/>
            <a:ext cx="5256584" cy="37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7624" y="119675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SQL Server?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691680" y="2348880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SQL </a:t>
            </a:r>
            <a:r>
              <a:rPr lang="fr-FR" sz="2400" b="1" dirty="0"/>
              <a:t>SERVER</a:t>
            </a:r>
            <a:r>
              <a:rPr lang="fr-FR" sz="2400" dirty="0"/>
              <a:t> 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relational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 management system (RDBMS) </a:t>
            </a:r>
            <a:r>
              <a:rPr lang="fr-FR" sz="2400" dirty="0" err="1"/>
              <a:t>developed</a:t>
            </a:r>
            <a:r>
              <a:rPr lang="fr-FR" sz="2400" dirty="0"/>
              <a:t> by Microsoft. It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primarily</a:t>
            </a:r>
            <a:r>
              <a:rPr lang="fr-FR" sz="2400" dirty="0"/>
              <a:t> </a:t>
            </a:r>
            <a:r>
              <a:rPr lang="fr-FR" sz="2400" dirty="0" err="1"/>
              <a:t>designed</a:t>
            </a:r>
            <a:r>
              <a:rPr lang="fr-FR" sz="2400" dirty="0"/>
              <a:t> and </a:t>
            </a:r>
            <a:r>
              <a:rPr lang="fr-FR" sz="2400" dirty="0" err="1"/>
              <a:t>developed</a:t>
            </a:r>
            <a:r>
              <a:rPr lang="fr-FR" sz="2400" dirty="0"/>
              <a:t> to </a:t>
            </a:r>
            <a:r>
              <a:rPr lang="fr-FR" sz="2400" dirty="0" err="1"/>
              <a:t>compete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MySQL and Oracle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</a:p>
          <a:p>
            <a:r>
              <a:rPr lang="fr-FR" sz="2400" dirty="0"/>
              <a:t>SQL Server supports ANSI SQL,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standard SQL (</a:t>
            </a:r>
            <a:r>
              <a:rPr lang="fr-FR" sz="2400" dirty="0" err="1"/>
              <a:t>Structured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) </a:t>
            </a:r>
            <a:r>
              <a:rPr lang="fr-FR" sz="2400" dirty="0" err="1"/>
              <a:t>language</a:t>
            </a:r>
            <a:r>
              <a:rPr lang="fr-FR" sz="2400" dirty="0"/>
              <a:t>. </a:t>
            </a:r>
            <a:r>
              <a:rPr lang="fr-FR" sz="2400" dirty="0" err="1"/>
              <a:t>However</a:t>
            </a:r>
            <a:r>
              <a:rPr lang="fr-FR" sz="2400" dirty="0"/>
              <a:t>, SQL Server </a:t>
            </a:r>
            <a:r>
              <a:rPr lang="fr-FR" sz="2400" dirty="0" err="1"/>
              <a:t>comes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</a:t>
            </a:r>
            <a:r>
              <a:rPr lang="fr-FR" sz="2400" dirty="0" err="1"/>
              <a:t>implementation</a:t>
            </a:r>
            <a:r>
              <a:rPr lang="fr-FR" sz="2400" dirty="0"/>
              <a:t> of the SQL </a:t>
            </a:r>
            <a:r>
              <a:rPr lang="fr-FR" sz="2400" dirty="0" err="1"/>
              <a:t>language</a:t>
            </a:r>
            <a:r>
              <a:rPr lang="fr-FR" sz="2400" dirty="0"/>
              <a:t>, T-SQL (</a:t>
            </a:r>
            <a:r>
              <a:rPr lang="fr-FR" sz="2400" dirty="0" err="1"/>
              <a:t>Transact</a:t>
            </a:r>
            <a:r>
              <a:rPr lang="fr-FR" sz="2400" dirty="0"/>
              <a:t>-SQL).</a:t>
            </a:r>
          </a:p>
        </p:txBody>
      </p:sp>
    </p:spTree>
    <p:extLst>
      <p:ext uri="{BB962C8B-B14F-4D97-AF65-F5344CB8AC3E}">
        <p14:creationId xmlns:p14="http://schemas.microsoft.com/office/powerpoint/2010/main" val="3741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71600" y="141277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Why</a:t>
            </a:r>
            <a:r>
              <a:rPr lang="fr-FR" sz="2800" b="1" dirty="0"/>
              <a:t> use </a:t>
            </a:r>
            <a:r>
              <a:rPr lang="fr-FR" sz="2800" b="1" dirty="0" err="1" smtClean="0"/>
              <a:t>SQLServer</a:t>
            </a:r>
            <a:r>
              <a:rPr lang="fr-FR" sz="2800" b="1" dirty="0" smtClean="0"/>
              <a:t>?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619672" y="2492896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easy </a:t>
            </a:r>
            <a:r>
              <a:rPr lang="en-US" sz="2400" dirty="0"/>
              <a:t>to manage </a:t>
            </a:r>
            <a:r>
              <a:rPr lang="en-US" sz="2400" dirty="0" err="1"/>
              <a:t>databe</a:t>
            </a:r>
            <a:endParaRPr lang="fr-F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Integration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Microsoft </a:t>
            </a:r>
            <a:r>
              <a:rPr lang="fr-FR" sz="2400" dirty="0" err="1"/>
              <a:t>products</a:t>
            </a:r>
            <a:endParaRPr lang="fr-F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Very</a:t>
            </a:r>
            <a:r>
              <a:rPr lang="fr-FR" sz="2400" dirty="0"/>
              <a:t> good performance in </a:t>
            </a:r>
            <a:r>
              <a:rPr lang="fr-FR" sz="2400" dirty="0" err="1"/>
              <a:t>general</a:t>
            </a:r>
            <a:r>
              <a:rPr lang="fr-FR" sz="2400" dirty="0"/>
              <a:t> </a:t>
            </a:r>
            <a:r>
              <a:rPr lang="fr-FR" sz="2400" dirty="0" err="1"/>
              <a:t>under</a:t>
            </a:r>
            <a:r>
              <a:rPr lang="fr-FR" sz="2400" dirty="0"/>
              <a:t> </a:t>
            </a:r>
            <a:r>
              <a:rPr lang="fr-FR" sz="2400" dirty="0" err="1"/>
              <a:t>windows</a:t>
            </a:r>
            <a:endParaRPr lang="fr-F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Extensive security options</a:t>
            </a:r>
            <a:endParaRPr lang="fr-F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compression and backups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Free Express version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25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899592" y="134076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Disadvantages</a:t>
            </a:r>
            <a:r>
              <a:rPr lang="fr-FR" sz="2800" b="1" dirty="0"/>
              <a:t> of </a:t>
            </a:r>
            <a:r>
              <a:rPr lang="fr-FR" sz="2800" b="1" dirty="0" err="1"/>
              <a:t>using</a:t>
            </a:r>
            <a:r>
              <a:rPr lang="fr-FR" sz="2800" b="1" dirty="0"/>
              <a:t> PostgreSQL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547664" y="2564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/>
              <a:t>performance tuning. Query optimization and performance tuning can be difficult for data specialists who don’t have deep, specialized knowledge.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Lack </a:t>
            </a:r>
            <a:r>
              <a:rPr lang="en-US" sz="2400" dirty="0"/>
              <a:t>of native support for source control. The closing point of our list of pros and cons of Microsoft SQL Server is related to source control.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815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043608" y="2636912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 to find the best solution to store, organize and process your data, the right choice is made following a deep comparison of functionalities, use cases, ecosystems of flexibility, profitability and innovation.</a:t>
            </a:r>
            <a:endParaRPr lang="fr-FR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555776" y="98072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 </a:t>
            </a:r>
            <a:r>
              <a:rPr lang="fr-FR" sz="4800" dirty="0" smtClean="0">
                <a:solidFill>
                  <a:srgbClr val="92D050"/>
                </a:solidFill>
              </a:rPr>
              <a:t>Conclusion</a:t>
            </a:r>
            <a:endParaRPr lang="fr-FR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404664"/>
            <a:ext cx="7772400" cy="1152128"/>
          </a:xfrm>
        </p:spPr>
        <p:txBody>
          <a:bodyPr/>
          <a:lstStyle/>
          <a:p>
            <a:r>
              <a:rPr lang="fr-FR" sz="3200" dirty="0" smtClean="0">
                <a:effectLst/>
              </a:rPr>
              <a:t>    </a:t>
            </a:r>
            <a:r>
              <a:rPr lang="fr-FR" sz="3200" dirty="0" err="1" smtClean="0">
                <a:effectLst/>
              </a:rPr>
              <a:t>Relational</a:t>
            </a:r>
            <a:r>
              <a:rPr lang="fr-FR" sz="3200" dirty="0" smtClean="0">
                <a:effectLst/>
              </a:rPr>
              <a:t> </a:t>
            </a:r>
            <a:r>
              <a:rPr lang="fr-FR" sz="3200" dirty="0" err="1">
                <a:effectLst/>
              </a:rPr>
              <a:t>D</a:t>
            </a:r>
            <a:r>
              <a:rPr lang="fr-FR" sz="3200" dirty="0" err="1" smtClean="0">
                <a:effectLst/>
              </a:rPr>
              <a:t>atabase</a:t>
            </a:r>
            <a:r>
              <a:rPr lang="fr-FR" sz="3200" dirty="0" smtClean="0">
                <a:effectLst/>
              </a:rPr>
              <a:t> </a:t>
            </a:r>
            <a:r>
              <a:rPr lang="fr-FR" sz="3200" dirty="0">
                <a:effectLst/>
              </a:rPr>
              <a:t>Management </a:t>
            </a:r>
            <a:r>
              <a:rPr lang="fr-FR" sz="3200" dirty="0" smtClean="0">
                <a:effectLst/>
              </a:rPr>
              <a:t>System</a:t>
            </a:r>
            <a:br>
              <a:rPr lang="fr-FR" sz="3200" dirty="0" smtClean="0">
                <a:effectLst/>
              </a:rPr>
            </a:br>
            <a:r>
              <a:rPr lang="fr-FR" sz="3200" dirty="0">
                <a:effectLst/>
              </a:rPr>
              <a:t> </a:t>
            </a:r>
            <a:r>
              <a:rPr lang="fr-FR" sz="3200" dirty="0" smtClean="0">
                <a:effectLst/>
              </a:rPr>
              <a:t>                                 "</a:t>
            </a:r>
            <a:r>
              <a:rPr lang="fr-FR" sz="3200" dirty="0"/>
              <a:t>RDBMS</a:t>
            </a:r>
            <a:r>
              <a:rPr lang="fr-FR" sz="3200" dirty="0" smtClean="0">
                <a:effectLst/>
              </a:rPr>
              <a:t>"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2204864"/>
            <a:ext cx="7920880" cy="4464496"/>
          </a:xfrm>
        </p:spPr>
        <p:txBody>
          <a:bodyPr>
            <a:normAutofit/>
          </a:bodyPr>
          <a:lstStyle/>
          <a:p>
            <a:r>
              <a:rPr lang="en-US" sz="2400" dirty="0"/>
              <a:t>A relational database management system (RDBMS) is a database management system (DBMS). RDBM stores data in the form of tables, with most commercial relational database management systems using Structured Query Language (SQL) to access the database.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365104"/>
            <a:ext cx="3456384" cy="21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54147" y="1546914"/>
            <a:ext cx="43924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356992"/>
            <a:ext cx="49849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0545" y="126876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What’s My SQL?</a:t>
            </a:r>
            <a:endParaRPr lang="fr-FR" sz="32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971600" y="2555612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 </a:t>
            </a:r>
          </a:p>
          <a:p>
            <a:r>
              <a:rPr lang="fr-FR" sz="2400" dirty="0"/>
              <a:t>MySQL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relational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 management system (RDBMS) </a:t>
            </a:r>
            <a:r>
              <a:rPr lang="fr-FR" sz="2400" dirty="0" err="1"/>
              <a:t>based</a:t>
            </a:r>
            <a:r>
              <a:rPr lang="fr-FR" sz="2400" dirty="0"/>
              <a:t> on SQL (</a:t>
            </a:r>
            <a:r>
              <a:rPr lang="fr-FR" sz="2400" dirty="0" err="1"/>
              <a:t>structured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 smtClean="0"/>
              <a:t>).,</a:t>
            </a:r>
            <a:r>
              <a:rPr lang="en-US" sz="2400" dirty="0" smtClean="0"/>
              <a:t>and </a:t>
            </a:r>
            <a:r>
              <a:rPr lang="en-US" sz="2400" dirty="0"/>
              <a:t>works primarily on the relational database model. It makes database administration easier and more flexible.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0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69269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Why</a:t>
            </a:r>
            <a:r>
              <a:rPr lang="fr-FR" sz="3200" b="1" dirty="0"/>
              <a:t> use MySQL?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544" y="1700808"/>
            <a:ext cx="79208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Here</a:t>
            </a:r>
            <a:r>
              <a:rPr lang="fr-FR" sz="2400" b="1" dirty="0"/>
              <a:t>, are </a:t>
            </a:r>
            <a:r>
              <a:rPr lang="fr-FR" sz="2400" b="1" dirty="0" err="1"/>
              <a:t>some</a:t>
            </a:r>
            <a:r>
              <a:rPr lang="fr-FR" sz="2400" b="1" dirty="0"/>
              <a:t> important </a:t>
            </a:r>
            <a:r>
              <a:rPr lang="fr-FR" sz="2400" b="1" dirty="0" err="1"/>
              <a:t>reasons</a:t>
            </a:r>
            <a:r>
              <a:rPr lang="fr-FR" sz="2400" b="1" dirty="0"/>
              <a:t> for </a:t>
            </a:r>
            <a:r>
              <a:rPr lang="fr-FR" sz="2400" b="1" dirty="0" err="1"/>
              <a:t>using</a:t>
            </a:r>
            <a:r>
              <a:rPr lang="fr-FR" sz="2400" b="1" dirty="0"/>
              <a:t> MYSQL</a:t>
            </a:r>
            <a:r>
              <a:rPr lang="fr-FR" sz="2400" b="1" dirty="0" smtClean="0"/>
              <a:t>:</a:t>
            </a:r>
          </a:p>
          <a:p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Supports </a:t>
            </a:r>
            <a:r>
              <a:rPr lang="fr-FR" sz="2000" dirty="0" err="1"/>
              <a:t>features</a:t>
            </a:r>
            <a:r>
              <a:rPr lang="fr-FR" sz="2000" dirty="0"/>
              <a:t> </a:t>
            </a:r>
            <a:r>
              <a:rPr lang="fr-FR" sz="2000" dirty="0" err="1"/>
              <a:t>like</a:t>
            </a:r>
            <a:r>
              <a:rPr lang="fr-FR" sz="2000" dirty="0"/>
              <a:t> Master-Slave </a:t>
            </a:r>
            <a:r>
              <a:rPr lang="fr-FR" sz="2000" dirty="0" err="1"/>
              <a:t>Replication</a:t>
            </a:r>
            <a:r>
              <a:rPr lang="fr-FR" sz="2000" dirty="0"/>
              <a:t>, </a:t>
            </a:r>
            <a:r>
              <a:rPr lang="fr-FR" sz="2000" dirty="0" err="1" smtClean="0"/>
              <a:t>Scale</a:t>
            </a:r>
            <a:r>
              <a:rPr lang="fr-FR" sz="2000" dirty="0" smtClean="0"/>
              <a:t>-Out</a:t>
            </a:r>
          </a:p>
          <a:p>
            <a:pPr lvl="0"/>
            <a:endParaRPr lang="fr-FR" sz="2000" dirty="0"/>
          </a:p>
          <a:p>
            <a:pPr lvl="0"/>
            <a:r>
              <a:rPr lang="fr-FR" sz="2000" dirty="0"/>
              <a:t>It supports </a:t>
            </a:r>
            <a:r>
              <a:rPr lang="fr-FR" sz="2000" dirty="0" err="1"/>
              <a:t>Offload</a:t>
            </a:r>
            <a:r>
              <a:rPr lang="fr-FR" sz="2000" dirty="0"/>
              <a:t> </a:t>
            </a:r>
            <a:r>
              <a:rPr lang="fr-FR" sz="2000" dirty="0" err="1"/>
              <a:t>Reporting</a:t>
            </a:r>
            <a:r>
              <a:rPr lang="fr-FR" sz="2000" dirty="0"/>
              <a:t>, Geographic Data Distribution, etc</a:t>
            </a:r>
            <a:r>
              <a:rPr lang="fr-FR" sz="2000" dirty="0" smtClean="0"/>
              <a:t>.</a:t>
            </a:r>
          </a:p>
          <a:p>
            <a:pPr lvl="0"/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Very</a:t>
            </a:r>
            <a:r>
              <a:rPr lang="fr-FR" sz="2000" dirty="0"/>
              <a:t> </a:t>
            </a:r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overhead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MyISAM</a:t>
            </a:r>
            <a:r>
              <a:rPr lang="fr-FR" sz="2000" dirty="0"/>
              <a:t> </a:t>
            </a:r>
            <a:r>
              <a:rPr lang="fr-FR" sz="2000" dirty="0" err="1"/>
              <a:t>storage</a:t>
            </a:r>
            <a:r>
              <a:rPr lang="fr-FR" sz="2000" dirty="0"/>
              <a:t> </a:t>
            </a:r>
            <a:r>
              <a:rPr lang="fr-FR" sz="2000" dirty="0" err="1"/>
              <a:t>engine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for </a:t>
            </a:r>
            <a:r>
              <a:rPr lang="fr-FR" sz="2000" dirty="0" err="1" smtClean="0"/>
              <a:t>read-mostly</a:t>
            </a:r>
            <a:r>
              <a:rPr lang="fr-FR" sz="2000" dirty="0" smtClean="0"/>
              <a:t> applications</a:t>
            </a:r>
          </a:p>
          <a:p>
            <a:pPr lvl="0"/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Support for Memory </a:t>
            </a:r>
            <a:r>
              <a:rPr lang="fr-FR" sz="2000" dirty="0" err="1"/>
              <a:t>storage</a:t>
            </a:r>
            <a:r>
              <a:rPr lang="fr-FR" sz="2000" dirty="0"/>
              <a:t> </a:t>
            </a:r>
            <a:r>
              <a:rPr lang="fr-FR" sz="2000" dirty="0" err="1"/>
              <a:t>engine</a:t>
            </a:r>
            <a:r>
              <a:rPr lang="fr-FR" sz="2000" dirty="0"/>
              <a:t> for </a:t>
            </a:r>
            <a:r>
              <a:rPr lang="fr-FR" sz="2000" dirty="0" err="1"/>
              <a:t>frequently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</a:t>
            </a:r>
            <a:r>
              <a:rPr lang="fr-FR" sz="2000" dirty="0" smtClean="0"/>
              <a:t>tables</a:t>
            </a:r>
          </a:p>
          <a:p>
            <a:pPr lvl="0"/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Query</a:t>
            </a:r>
            <a:r>
              <a:rPr lang="fr-FR" sz="2000" dirty="0"/>
              <a:t> Cache for </a:t>
            </a:r>
            <a:r>
              <a:rPr lang="fr-FR" sz="2000" dirty="0" err="1"/>
              <a:t>repeatedly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</a:t>
            </a:r>
            <a:r>
              <a:rPr lang="fr-FR" sz="2000" dirty="0" err="1" smtClean="0"/>
              <a:t>statements</a:t>
            </a:r>
            <a:endParaRPr lang="fr-FR" sz="2000" dirty="0" smtClean="0"/>
          </a:p>
          <a:p>
            <a:pPr lvl="0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You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and </a:t>
            </a:r>
            <a:r>
              <a:rPr lang="fr-FR" sz="2000" dirty="0" err="1"/>
              <a:t>troubleshoot</a:t>
            </a:r>
            <a:r>
              <a:rPr lang="fr-FR" sz="2000" dirty="0"/>
              <a:t> MySQL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different</a:t>
            </a:r>
            <a:r>
              <a:rPr lang="fr-FR" sz="2000" dirty="0"/>
              <a:t> sources </a:t>
            </a:r>
            <a:r>
              <a:rPr lang="fr-FR" sz="2000" dirty="0" err="1"/>
              <a:t>like</a:t>
            </a:r>
            <a:r>
              <a:rPr lang="fr-FR" sz="2000" dirty="0"/>
              <a:t> blogs, white </a:t>
            </a:r>
            <a:r>
              <a:rPr lang="fr-FR" sz="2000" dirty="0" err="1"/>
              <a:t>papers</a:t>
            </a:r>
            <a:r>
              <a:rPr lang="fr-FR" sz="2000" dirty="0"/>
              <a:t>, and book</a:t>
            </a:r>
          </a:p>
        </p:txBody>
      </p:sp>
    </p:spTree>
    <p:extLst>
      <p:ext uri="{BB962C8B-B14F-4D97-AF65-F5344CB8AC3E}">
        <p14:creationId xmlns:p14="http://schemas.microsoft.com/office/powerpoint/2010/main" val="20301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1017022"/>
            <a:ext cx="690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Disadvantages</a:t>
            </a:r>
            <a:r>
              <a:rPr lang="fr-FR" sz="3200" b="1" dirty="0"/>
              <a:t> of </a:t>
            </a:r>
            <a:r>
              <a:rPr lang="fr-FR" sz="3200" b="1" dirty="0" err="1"/>
              <a:t>using</a:t>
            </a:r>
            <a:r>
              <a:rPr lang="fr-FR" sz="3200" b="1" dirty="0"/>
              <a:t> MySQL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5576" y="1988840"/>
            <a:ext cx="7624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Transactions </a:t>
            </a:r>
            <a:r>
              <a:rPr lang="fr-FR" sz="2000" dirty="0" err="1"/>
              <a:t>related</a:t>
            </a:r>
            <a:r>
              <a:rPr lang="fr-FR" sz="2000" dirty="0"/>
              <a:t> to system </a:t>
            </a:r>
            <a:r>
              <a:rPr lang="fr-FR" sz="2000" dirty="0" err="1"/>
              <a:t>catalog</a:t>
            </a:r>
            <a:r>
              <a:rPr lang="fr-FR" sz="2000" dirty="0"/>
              <a:t> are not ACID </a:t>
            </a:r>
            <a:r>
              <a:rPr lang="fr-FR" sz="2000" dirty="0" err="1" smtClean="0"/>
              <a:t>compliant</a:t>
            </a:r>
            <a:r>
              <a:rPr lang="fr-FR" sz="2000" dirty="0"/>
              <a:t>.</a:t>
            </a:r>
            <a:endParaRPr lang="fr-F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Some</a:t>
            </a:r>
            <a:r>
              <a:rPr lang="fr-FR" sz="2000" dirty="0"/>
              <a:t> time A server crash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corrupt</a:t>
            </a:r>
            <a:r>
              <a:rPr lang="fr-FR" sz="2000" dirty="0"/>
              <a:t> the system </a:t>
            </a:r>
            <a:r>
              <a:rPr lang="fr-FR" sz="2000" dirty="0" err="1" smtClean="0"/>
              <a:t>catalog</a:t>
            </a:r>
            <a:r>
              <a:rPr lang="fr-FR" sz="2000" dirty="0"/>
              <a:t>.</a:t>
            </a:r>
            <a:endParaRPr lang="fr-F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No </a:t>
            </a:r>
            <a:r>
              <a:rPr lang="fr-FR" sz="2000" dirty="0" err="1"/>
              <a:t>pluggable</a:t>
            </a:r>
            <a:r>
              <a:rPr lang="fr-FR" sz="2000" dirty="0"/>
              <a:t> </a:t>
            </a:r>
            <a:r>
              <a:rPr lang="fr-FR" sz="2000" dirty="0" err="1"/>
              <a:t>authentication</a:t>
            </a:r>
            <a:r>
              <a:rPr lang="fr-FR" sz="2000" dirty="0"/>
              <a:t> module </a:t>
            </a:r>
            <a:r>
              <a:rPr lang="fr-FR" sz="2000" dirty="0" err="1"/>
              <a:t>preventing</a:t>
            </a:r>
            <a:r>
              <a:rPr lang="fr-FR" sz="2000" dirty="0"/>
              <a:t> </a:t>
            </a:r>
            <a:r>
              <a:rPr lang="fr-FR" sz="2000" dirty="0" err="1"/>
              <a:t>centrally</a:t>
            </a:r>
            <a:r>
              <a:rPr lang="fr-FR" sz="2000" dirty="0"/>
              <a:t> </a:t>
            </a:r>
            <a:r>
              <a:rPr lang="fr-FR" sz="2000" dirty="0" err="1" smtClean="0"/>
              <a:t>managed</a:t>
            </a:r>
            <a:r>
              <a:rPr lang="fr-FR" sz="2000" dirty="0" smtClean="0"/>
              <a:t> </a:t>
            </a:r>
            <a:r>
              <a:rPr lang="fr-FR" sz="2000" dirty="0" err="1" smtClean="0"/>
              <a:t>account</a:t>
            </a:r>
            <a:r>
              <a:rPr lang="fr-FR" sz="2000" dirty="0"/>
              <a:t>.</a:t>
            </a:r>
            <a:endParaRPr lang="fr-F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No support for </a:t>
            </a:r>
            <a:r>
              <a:rPr lang="fr-FR" sz="2000" dirty="0" err="1"/>
              <a:t>roles</a:t>
            </a:r>
            <a:r>
              <a:rPr lang="fr-FR" sz="2000" dirty="0"/>
              <a:t> </a:t>
            </a:r>
            <a:r>
              <a:rPr lang="fr-FR" sz="2000" dirty="0" err="1"/>
              <a:t>so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difficult</a:t>
            </a:r>
            <a:r>
              <a:rPr lang="fr-FR" sz="2000" dirty="0"/>
              <a:t> in </a:t>
            </a:r>
            <a:r>
              <a:rPr lang="fr-FR" sz="2000" dirty="0" err="1"/>
              <a:t>maintaining</a:t>
            </a:r>
            <a:r>
              <a:rPr lang="fr-FR" sz="2000" dirty="0"/>
              <a:t> </a:t>
            </a:r>
            <a:r>
              <a:rPr lang="fr-FR" sz="2000" dirty="0" err="1"/>
              <a:t>privileges</a:t>
            </a:r>
            <a:r>
              <a:rPr lang="fr-FR" sz="2000" dirty="0"/>
              <a:t> for </a:t>
            </a:r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dirty="0" err="1" smtClean="0"/>
              <a:t>users</a:t>
            </a:r>
            <a:r>
              <a:rPr lang="fr-FR" sz="2000" dirty="0"/>
              <a:t>.</a:t>
            </a:r>
            <a:endParaRPr lang="fr-FR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Stored</a:t>
            </a:r>
            <a:r>
              <a:rPr lang="fr-FR" sz="2000" dirty="0"/>
              <a:t> </a:t>
            </a:r>
            <a:r>
              <a:rPr lang="fr-FR" sz="2000" dirty="0" err="1"/>
              <a:t>procedures</a:t>
            </a:r>
            <a:r>
              <a:rPr lang="fr-FR" sz="2000" dirty="0"/>
              <a:t> are not </a:t>
            </a:r>
            <a:r>
              <a:rPr lang="fr-FR" sz="2000" dirty="0" err="1" smtClean="0"/>
              <a:t>cacheable</a:t>
            </a:r>
            <a:r>
              <a:rPr lang="fr-FR" sz="2000" dirty="0"/>
              <a:t>.</a:t>
            </a:r>
            <a:endParaRPr lang="fr-FR" sz="2000" dirty="0" smtClean="0"/>
          </a:p>
          <a:p>
            <a:pPr lvl="0"/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Tables </a:t>
            </a:r>
            <a:r>
              <a:rPr lang="fr-FR" sz="2000" dirty="0" err="1"/>
              <a:t>used</a:t>
            </a:r>
            <a:r>
              <a:rPr lang="fr-FR" sz="2000" dirty="0"/>
              <a:t> for the </a:t>
            </a:r>
            <a:r>
              <a:rPr lang="fr-FR" sz="2000" dirty="0" err="1"/>
              <a:t>procedure</a:t>
            </a:r>
            <a:r>
              <a:rPr lang="fr-FR" sz="2000" dirty="0"/>
              <a:t> or trigger are </a:t>
            </a:r>
            <a:r>
              <a:rPr lang="fr-FR" sz="2000" dirty="0" err="1"/>
              <a:t>always</a:t>
            </a:r>
            <a:r>
              <a:rPr lang="fr-FR" sz="2000" dirty="0"/>
              <a:t> </a:t>
            </a:r>
            <a:r>
              <a:rPr lang="fr-FR" sz="2000" dirty="0" err="1" smtClean="0"/>
              <a:t>pre-locked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51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124744"/>
            <a:ext cx="4680520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</a:rPr>
              <a:t>Postgre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</a:rPr>
              <a:t> SQL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2562224"/>
            <a:ext cx="5423669" cy="32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87624" y="1916832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Postgre</a:t>
            </a:r>
            <a:r>
              <a:rPr lang="fr-FR" sz="2400" dirty="0" smtClean="0"/>
              <a:t> </a:t>
            </a:r>
            <a:r>
              <a:rPr lang="fr-FR" sz="2400" dirty="0" err="1"/>
              <a:t>is</a:t>
            </a:r>
            <a:r>
              <a:rPr lang="fr-FR" sz="2400" dirty="0"/>
              <a:t> an </a:t>
            </a:r>
            <a:r>
              <a:rPr lang="fr-FR" sz="2400" dirty="0" err="1"/>
              <a:t>object-relational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 management system (ORDBMS). It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/>
              <a:t>developed</a:t>
            </a:r>
            <a:r>
              <a:rPr lang="fr-FR" sz="2400" dirty="0"/>
              <a:t> at the Computer Science </a:t>
            </a:r>
            <a:r>
              <a:rPr lang="fr-FR" sz="2400" dirty="0" err="1"/>
              <a:t>Department</a:t>
            </a:r>
            <a:r>
              <a:rPr lang="fr-FR" sz="2400" dirty="0"/>
              <a:t> in the </a:t>
            </a:r>
            <a:r>
              <a:rPr lang="fr-FR" sz="2400" dirty="0" err="1"/>
              <a:t>University</a:t>
            </a:r>
            <a:r>
              <a:rPr lang="fr-FR" sz="2400" dirty="0"/>
              <a:t> of </a:t>
            </a:r>
            <a:r>
              <a:rPr lang="fr-FR" sz="2400" dirty="0" err="1"/>
              <a:t>California</a:t>
            </a:r>
            <a:r>
              <a:rPr lang="fr-FR" sz="2400" dirty="0"/>
              <a:t>. </a:t>
            </a:r>
            <a:r>
              <a:rPr lang="fr-FR" sz="2400" dirty="0" err="1"/>
              <a:t>Postgres</a:t>
            </a:r>
            <a:r>
              <a:rPr lang="fr-FR" sz="2400" dirty="0"/>
              <a:t> </a:t>
            </a:r>
            <a:r>
              <a:rPr lang="fr-FR" sz="2400" dirty="0" err="1"/>
              <a:t>pioneered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concepts.</a:t>
            </a:r>
          </a:p>
          <a:p>
            <a:r>
              <a:rPr lang="fr-FR" sz="2400" dirty="0" err="1"/>
              <a:t>Postgre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an Enterprise-class </a:t>
            </a:r>
            <a:r>
              <a:rPr lang="fr-FR" sz="2400" dirty="0" err="1"/>
              <a:t>relational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 system. It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easy</a:t>
            </a:r>
            <a:r>
              <a:rPr lang="fr-FR" sz="2400" dirty="0"/>
              <a:t> to setup and </a:t>
            </a:r>
            <a:r>
              <a:rPr lang="fr-FR" sz="2400" dirty="0" err="1"/>
              <a:t>installs</a:t>
            </a:r>
            <a:r>
              <a:rPr lang="fr-FR" sz="2400" dirty="0"/>
              <a:t>. It </a:t>
            </a:r>
            <a:r>
              <a:rPr lang="fr-FR" sz="2400" dirty="0" err="1"/>
              <a:t>offers</a:t>
            </a:r>
            <a:r>
              <a:rPr lang="fr-FR" sz="2400" dirty="0"/>
              <a:t> support for SQL and </a:t>
            </a:r>
            <a:r>
              <a:rPr lang="fr-FR" sz="2400" dirty="0" err="1"/>
              <a:t>NoSQL</a:t>
            </a:r>
            <a:r>
              <a:rPr lang="fr-FR" sz="2400" dirty="0"/>
              <a:t>. It has a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community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happy to serve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are </a:t>
            </a:r>
            <a:r>
              <a:rPr lang="fr-FR" sz="2400" dirty="0" err="1"/>
              <a:t>facing</a:t>
            </a:r>
            <a:r>
              <a:rPr lang="fr-FR" sz="2400" dirty="0"/>
              <a:t> issues </a:t>
            </a:r>
            <a:r>
              <a:rPr lang="fr-FR" sz="2400" dirty="0" err="1"/>
              <a:t>while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PostgreSQL.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2" y="96156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PostgreSQL?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890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73532"/>
            <a:ext cx="587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Why</a:t>
            </a:r>
            <a:r>
              <a:rPr lang="fr-FR" sz="2800" b="1" dirty="0"/>
              <a:t> use PostgreSQL?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75656" y="1340768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Main </a:t>
            </a:r>
            <a:r>
              <a:rPr lang="fr-FR" sz="2000" dirty="0" err="1"/>
              <a:t>reasons</a:t>
            </a:r>
            <a:r>
              <a:rPr lang="fr-FR" sz="2000" dirty="0"/>
              <a:t> for </a:t>
            </a:r>
            <a:r>
              <a:rPr lang="fr-FR" sz="2000" dirty="0" err="1"/>
              <a:t>using</a:t>
            </a:r>
            <a:r>
              <a:rPr lang="fr-FR" sz="2000" dirty="0"/>
              <a:t> PostgreSQL are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Offers</a:t>
            </a:r>
            <a:r>
              <a:rPr lang="fr-FR" sz="2000" dirty="0"/>
              <a:t> </a:t>
            </a:r>
            <a:r>
              <a:rPr lang="fr-FR" sz="2000" dirty="0" err="1"/>
              <a:t>useful</a:t>
            </a:r>
            <a:r>
              <a:rPr lang="fr-FR" sz="2000" dirty="0"/>
              <a:t> </a:t>
            </a:r>
            <a:r>
              <a:rPr lang="fr-FR" sz="2000" dirty="0" err="1"/>
              <a:t>features</a:t>
            </a:r>
            <a:r>
              <a:rPr lang="fr-FR" sz="2000" dirty="0"/>
              <a:t> </a:t>
            </a:r>
            <a:r>
              <a:rPr lang="fr-FR" sz="2000" dirty="0" err="1"/>
              <a:t>like</a:t>
            </a:r>
            <a:r>
              <a:rPr lang="fr-FR" sz="2000" dirty="0"/>
              <a:t> Table </a:t>
            </a:r>
            <a:r>
              <a:rPr lang="fr-FR" sz="2000" dirty="0" err="1"/>
              <a:t>partitioning</a:t>
            </a:r>
            <a:r>
              <a:rPr lang="fr-FR" sz="2000" dirty="0"/>
              <a:t>, Point in </a:t>
            </a:r>
            <a:r>
              <a:rPr lang="fr-FR" sz="2000" dirty="0" smtClean="0"/>
              <a:t>Time </a:t>
            </a:r>
            <a:r>
              <a:rPr lang="fr-FR" sz="2000" dirty="0" err="1" smtClean="0"/>
              <a:t>Recovery</a:t>
            </a:r>
            <a:r>
              <a:rPr lang="fr-FR" sz="2000" dirty="0"/>
              <a:t>, </a:t>
            </a:r>
            <a:r>
              <a:rPr lang="fr-FR" sz="2000" dirty="0" err="1"/>
              <a:t>Transactional</a:t>
            </a:r>
            <a:r>
              <a:rPr lang="fr-FR" sz="2000" dirty="0"/>
              <a:t> DDL,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Ability</a:t>
            </a:r>
            <a:r>
              <a:rPr lang="fr-FR" sz="2000" dirty="0"/>
              <a:t> to </a:t>
            </a:r>
            <a:r>
              <a:rPr lang="fr-FR" sz="2000" dirty="0" err="1"/>
              <a:t>utilize</a:t>
            </a:r>
            <a:r>
              <a:rPr lang="fr-FR" sz="2000" dirty="0"/>
              <a:t> 3rd party Key Stores in a full PKI </a:t>
            </a:r>
            <a:r>
              <a:rPr lang="fr-FR" sz="2000" dirty="0" smtClean="0"/>
              <a:t>infrastructure.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Developers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modify</a:t>
            </a:r>
            <a:r>
              <a:rPr lang="fr-FR" sz="2000" dirty="0"/>
              <a:t> open source code as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licensed</a:t>
            </a:r>
            <a:r>
              <a:rPr lang="fr-FR" sz="2000" dirty="0"/>
              <a:t> </a:t>
            </a:r>
            <a:r>
              <a:rPr lang="fr-FR" sz="2000" dirty="0" err="1"/>
              <a:t>under</a:t>
            </a:r>
            <a:r>
              <a:rPr lang="fr-FR" sz="2000" dirty="0"/>
              <a:t> BSD </a:t>
            </a:r>
            <a:r>
              <a:rPr lang="fr-FR" sz="2000" dirty="0" err="1"/>
              <a:t>without</a:t>
            </a:r>
            <a:r>
              <a:rPr lang="fr-FR" sz="2000" dirty="0"/>
              <a:t> the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contribute</a:t>
            </a:r>
            <a:r>
              <a:rPr lang="fr-FR" sz="2000" dirty="0"/>
              <a:t> back </a:t>
            </a:r>
            <a:r>
              <a:rPr lang="fr-FR" sz="2000" dirty="0" err="1" smtClean="0"/>
              <a:t>enhancements</a:t>
            </a:r>
            <a:r>
              <a:rPr lang="fr-FR" sz="2000" dirty="0" smtClean="0"/>
              <a:t>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Independent Software </a:t>
            </a:r>
            <a:r>
              <a:rPr lang="fr-FR" sz="2000" dirty="0" err="1"/>
              <a:t>Vendors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redistribute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the </a:t>
            </a:r>
            <a:r>
              <a:rPr lang="fr-FR" sz="2000" dirty="0" err="1"/>
              <a:t>fear</a:t>
            </a:r>
            <a:r>
              <a:rPr lang="fr-FR" sz="2000" dirty="0"/>
              <a:t> of </a:t>
            </a:r>
            <a:r>
              <a:rPr lang="fr-FR" sz="2000" dirty="0" err="1"/>
              <a:t>being</a:t>
            </a:r>
            <a:r>
              <a:rPr lang="fr-FR" sz="2000" dirty="0"/>
              <a:t> "</a:t>
            </a:r>
            <a:r>
              <a:rPr lang="fr-FR" sz="2000" dirty="0" err="1"/>
              <a:t>infected</a:t>
            </a:r>
            <a:r>
              <a:rPr lang="fr-FR" sz="2000" dirty="0"/>
              <a:t>" by an open source </a:t>
            </a:r>
            <a:r>
              <a:rPr lang="fr-FR" sz="2000" dirty="0" err="1" smtClean="0"/>
              <a:t>license</a:t>
            </a:r>
            <a:r>
              <a:rPr lang="fr-FR" sz="2000" dirty="0" smtClean="0"/>
              <a:t>.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Users</a:t>
            </a:r>
            <a:r>
              <a:rPr lang="fr-FR" sz="2000" dirty="0"/>
              <a:t> and </a:t>
            </a:r>
            <a:r>
              <a:rPr lang="fr-FR" sz="2000" dirty="0" err="1"/>
              <a:t>Roles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assigned</a:t>
            </a:r>
            <a:r>
              <a:rPr lang="fr-FR" sz="2000" dirty="0"/>
              <a:t> Object </a:t>
            </a:r>
            <a:r>
              <a:rPr lang="fr-FR" sz="2000" dirty="0" err="1"/>
              <a:t>level</a:t>
            </a:r>
            <a:r>
              <a:rPr lang="fr-FR" sz="2000" dirty="0"/>
              <a:t> </a:t>
            </a:r>
            <a:r>
              <a:rPr lang="fr-FR" sz="2000" dirty="0" err="1" smtClean="0"/>
              <a:t>privileges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69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382</TotalTime>
  <Words>593</Words>
  <Application>Microsoft Office PowerPoint</Application>
  <PresentationFormat>Affichage à l'écran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Débit</vt:lpstr>
      <vt:lpstr>RDBMS</vt:lpstr>
      <vt:lpstr>    Relational Database Management System                                   "RDBMS"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Imen</dc:creator>
  <cp:lastModifiedBy>Imen</cp:lastModifiedBy>
  <cp:revision>20</cp:revision>
  <dcterms:created xsi:type="dcterms:W3CDTF">2021-05-17T23:24:03Z</dcterms:created>
  <dcterms:modified xsi:type="dcterms:W3CDTF">2021-05-18T14:50:46Z</dcterms:modified>
</cp:coreProperties>
</file>