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78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7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81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5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32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314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86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5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13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1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03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1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1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4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21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8E8D-3250-4BB3-9F05-ED7470E59C15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755000-2623-475B-B6A6-9E7E133AC8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0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MER – Modelo Entidade-Relacional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Como os objetos podem se comunicar entre si</a:t>
            </a:r>
          </a:p>
        </p:txBody>
      </p:sp>
    </p:spTree>
    <p:extLst>
      <p:ext uri="{BB962C8B-B14F-4D97-AF65-F5344CB8AC3E}">
        <p14:creationId xmlns:p14="http://schemas.microsoft.com/office/powerpoint/2010/main" val="195554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Principais métodos da classe PDO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491044"/>
            <a:ext cx="8915400" cy="490975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Construtor da classe: permite instancia uma nova conexão com banco de dados. Sintaxe: new PDO($</a:t>
            </a:r>
            <a:r>
              <a:rPr lang="pt-BR" dirty="0" err="1"/>
              <a:t>dsn</a:t>
            </a:r>
            <a:r>
              <a:rPr lang="pt-BR" dirty="0"/>
              <a:t>, $</a:t>
            </a:r>
            <a:r>
              <a:rPr lang="pt-BR" dirty="0" err="1"/>
              <a:t>user</a:t>
            </a:r>
            <a:r>
              <a:rPr lang="pt-BR" dirty="0"/>
              <a:t>, $</a:t>
            </a:r>
            <a:r>
              <a:rPr lang="pt-BR" dirty="0" err="1"/>
              <a:t>password</a:t>
            </a:r>
            <a:r>
              <a:rPr lang="pt-BR" dirty="0"/>
              <a:t>, $</a:t>
            </a:r>
            <a:r>
              <a:rPr lang="pt-BR" dirty="0" err="1"/>
              <a:t>options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b="1" dirty="0"/>
              <a:t>p</a:t>
            </a:r>
            <a:r>
              <a:rPr lang="pt-BR" b="1" dirty="0" smtClean="0"/>
              <a:t>repare</a:t>
            </a:r>
            <a:r>
              <a:rPr lang="pt-BR" dirty="0"/>
              <a:t>() -&gt; utilizado para preparar um </a:t>
            </a:r>
            <a:r>
              <a:rPr lang="pt-BR" dirty="0" err="1"/>
              <a:t>statement</a:t>
            </a:r>
            <a:r>
              <a:rPr lang="pt-BR" dirty="0"/>
              <a:t>(</a:t>
            </a:r>
            <a:r>
              <a:rPr lang="pt-BR" dirty="0" err="1"/>
              <a:t>insert</a:t>
            </a:r>
            <a:r>
              <a:rPr lang="pt-BR" dirty="0"/>
              <a:t>, </a:t>
            </a:r>
            <a:r>
              <a:rPr lang="pt-BR" dirty="0" err="1"/>
              <a:t>update</a:t>
            </a:r>
            <a:r>
              <a:rPr lang="pt-BR" dirty="0"/>
              <a:t>, delete) que será executado</a:t>
            </a:r>
          </a:p>
          <a:p>
            <a:pPr marL="0" indent="0">
              <a:buNone/>
            </a:pPr>
            <a:r>
              <a:rPr lang="pt-BR" b="1" dirty="0"/>
              <a:t>e</a:t>
            </a:r>
            <a:r>
              <a:rPr lang="pt-BR" b="1" dirty="0" smtClean="0"/>
              <a:t>xecute</a:t>
            </a:r>
            <a:r>
              <a:rPr lang="pt-BR" dirty="0"/>
              <a:t>() -&gt; executa uma instrução SQL foi preparada pelo método prepare()</a:t>
            </a:r>
          </a:p>
          <a:p>
            <a:pPr marL="0" indent="0">
              <a:buNone/>
            </a:pPr>
            <a:r>
              <a:rPr lang="pt-BR" b="1" dirty="0"/>
              <a:t>q</a:t>
            </a:r>
            <a:r>
              <a:rPr lang="pt-BR" b="1" dirty="0" smtClean="0"/>
              <a:t>uery</a:t>
            </a:r>
            <a:r>
              <a:rPr lang="pt-BR" dirty="0"/>
              <a:t>()    -&gt; utilizado para realizar consultas de um determinado </a:t>
            </a:r>
            <a:r>
              <a:rPr lang="pt-BR" dirty="0" err="1"/>
              <a:t>statement</a:t>
            </a:r>
            <a:r>
              <a:rPr lang="pt-BR" dirty="0"/>
              <a:t>(</a:t>
            </a:r>
            <a:r>
              <a:rPr lang="pt-BR" dirty="0" err="1"/>
              <a:t>select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b="1" dirty="0"/>
              <a:t>f</a:t>
            </a:r>
            <a:r>
              <a:rPr lang="pt-BR" b="1" dirty="0" smtClean="0"/>
              <a:t>etch</a:t>
            </a:r>
            <a:r>
              <a:rPr lang="pt-BR" dirty="0"/>
              <a:t>() -&gt; retorna os dados que foram selecionados por uma chave-primária</a:t>
            </a:r>
          </a:p>
          <a:p>
            <a:pPr marL="0" indent="0">
              <a:buNone/>
            </a:pPr>
            <a:r>
              <a:rPr lang="pt-BR" b="1" dirty="0" err="1"/>
              <a:t>fetchAll</a:t>
            </a:r>
            <a:r>
              <a:rPr lang="pt-BR" dirty="0"/>
              <a:t>() -&gt; retorna os dados que foram selecionados</a:t>
            </a:r>
          </a:p>
          <a:p>
            <a:pPr marL="0" indent="0">
              <a:buNone/>
            </a:pPr>
            <a:r>
              <a:rPr lang="pt-BR" b="1" dirty="0" err="1"/>
              <a:t>bindValue</a:t>
            </a:r>
            <a:r>
              <a:rPr lang="pt-BR" dirty="0"/>
              <a:t>() -&gt; realiza uma busca por um valor, dentro da sintaxe SQL</a:t>
            </a:r>
          </a:p>
          <a:p>
            <a:pPr marL="0" indent="0">
              <a:buNone/>
            </a:pPr>
            <a:r>
              <a:rPr lang="pt-BR" b="1" dirty="0" err="1"/>
              <a:t>bindParam</a:t>
            </a:r>
            <a:r>
              <a:rPr lang="pt-BR" dirty="0"/>
              <a:t>() -&gt; realiza uma busca por um valor, dentro da sintaxe SQL</a:t>
            </a:r>
          </a:p>
          <a:p>
            <a:pPr marL="0" indent="0">
              <a:buNone/>
            </a:pPr>
            <a:r>
              <a:rPr lang="pt-BR" b="1" dirty="0" err="1"/>
              <a:t>rowCount</a:t>
            </a:r>
            <a:r>
              <a:rPr lang="pt-BR" dirty="0"/>
              <a:t>() -&gt; retorna a quantidade de registros encontrados</a:t>
            </a:r>
          </a:p>
        </p:txBody>
      </p:sp>
    </p:spTree>
    <p:extLst>
      <p:ext uri="{BB962C8B-B14F-4D97-AF65-F5344CB8AC3E}">
        <p14:creationId xmlns:p14="http://schemas.microsoft.com/office/powerpoint/2010/main" val="306384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593124"/>
            <a:ext cx="8915400" cy="5318098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PDO</a:t>
            </a:r>
            <a:r>
              <a:rPr lang="pt-BR" dirty="0"/>
              <a:t>::</a:t>
            </a:r>
            <a:r>
              <a:rPr lang="pt-BR" b="1" dirty="0"/>
              <a:t>FETCH_ASSOC</a:t>
            </a:r>
            <a:r>
              <a:rPr lang="pt-BR" dirty="0"/>
              <a:t> -&gt; retorna um array indexado pelo nome da coluna</a:t>
            </a:r>
          </a:p>
          <a:p>
            <a:pPr marL="0" indent="0">
              <a:buNone/>
            </a:pPr>
            <a:r>
              <a:rPr lang="pt-BR" b="1" dirty="0"/>
              <a:t>PDO</a:t>
            </a:r>
            <a:r>
              <a:rPr lang="pt-BR" dirty="0"/>
              <a:t>::</a:t>
            </a:r>
            <a:r>
              <a:rPr lang="pt-BR" b="1" dirty="0"/>
              <a:t>FETCH_NUM</a:t>
            </a:r>
            <a:r>
              <a:rPr lang="pt-BR" dirty="0"/>
              <a:t> -&gt; retorna um array indexado pela posição numérica da coluna</a:t>
            </a:r>
          </a:p>
          <a:p>
            <a:pPr marL="0" indent="0">
              <a:buNone/>
            </a:pPr>
            <a:r>
              <a:rPr lang="pt-BR" b="1" dirty="0"/>
              <a:t>PDO</a:t>
            </a:r>
            <a:r>
              <a:rPr lang="pt-BR" dirty="0"/>
              <a:t>::</a:t>
            </a:r>
            <a:r>
              <a:rPr lang="pt-BR" b="1" dirty="0"/>
              <a:t>FETCH_BOTH</a:t>
            </a:r>
            <a:r>
              <a:rPr lang="pt-BR" dirty="0"/>
              <a:t> -&gt; retorna um array indexado pelo nome da coluna e pela posição numérica da mesma</a:t>
            </a:r>
          </a:p>
          <a:p>
            <a:pPr marL="0" indent="0">
              <a:buNone/>
            </a:pPr>
            <a:r>
              <a:rPr lang="pt-BR" b="1" dirty="0"/>
              <a:t>PDO</a:t>
            </a:r>
            <a:r>
              <a:rPr lang="pt-BR" dirty="0"/>
              <a:t>::</a:t>
            </a:r>
            <a:r>
              <a:rPr lang="pt-BR" b="1" dirty="0"/>
              <a:t>FETCH_OBJ</a:t>
            </a:r>
            <a:r>
              <a:rPr lang="pt-BR" dirty="0"/>
              <a:t> -&gt; retorna um objeto anônimo(</a:t>
            </a:r>
            <a:r>
              <a:rPr lang="pt-BR" b="1" dirty="0" err="1"/>
              <a:t>stdClass</a:t>
            </a:r>
            <a:r>
              <a:rPr lang="pt-BR" dirty="0"/>
              <a:t>), de modo que cada coluna é acessada como um atributo do objeto</a:t>
            </a:r>
          </a:p>
          <a:p>
            <a:pPr marL="0" indent="0">
              <a:buNone/>
            </a:pPr>
            <a:r>
              <a:rPr lang="pt-BR" dirty="0"/>
              <a:t>Podemos utilizar o laço que percorre um array para retornar todos os registros que forem encontrados em uma entidade (tabela)</a:t>
            </a:r>
          </a:p>
        </p:txBody>
      </p:sp>
    </p:spTree>
    <p:extLst>
      <p:ext uri="{BB962C8B-B14F-4D97-AF65-F5344CB8AC3E}">
        <p14:creationId xmlns:p14="http://schemas.microsoft.com/office/powerpoint/2010/main" val="179946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É a relação mais comum entre dois objetos, de modo que um possui uma referência à posição da memória onde o outro se encontra, podendo visualizar seus atributos ou mesmo acionar um dos seus métodos.</a:t>
            </a:r>
          </a:p>
          <a:p>
            <a:pPr marL="0" indent="0" algn="just">
              <a:buNone/>
            </a:pPr>
            <a:r>
              <a:rPr lang="pt-BR" dirty="0"/>
              <a:t>A forma mais comum de se implementar uma associação é ter um objeto como atributo de outro. No exemplo a seguir, criaremos duas classes: Produto e Fornecedor. Um dos atributos do produto é o fornecedor, o qual estará associado a classe Fornecedor.</a:t>
            </a:r>
          </a:p>
        </p:txBody>
      </p:sp>
    </p:spTree>
    <p:extLst>
      <p:ext uri="{BB962C8B-B14F-4D97-AF65-F5344CB8AC3E}">
        <p14:creationId xmlns:p14="http://schemas.microsoft.com/office/powerpoint/2010/main" val="41845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90832" y="2199504"/>
            <a:ext cx="4226011" cy="345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790832" y="2842056"/>
            <a:ext cx="4226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23014" y="2248932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Produto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90832" y="3211325"/>
            <a:ext cx="416812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+</a:t>
            </a:r>
            <a:r>
              <a:rPr lang="pt-BR" sz="2500" dirty="0" err="1">
                <a:solidFill>
                  <a:schemeClr val="bg1"/>
                </a:solidFill>
              </a:rPr>
              <a:t>Codigo:integer</a:t>
            </a:r>
            <a:endParaRPr lang="pt-BR" sz="2500" dirty="0">
              <a:solidFill>
                <a:schemeClr val="bg1"/>
              </a:solidFill>
            </a:endParaRPr>
          </a:p>
          <a:p>
            <a:r>
              <a:rPr lang="pt-BR" sz="2500" dirty="0">
                <a:solidFill>
                  <a:schemeClr val="bg1"/>
                </a:solidFill>
              </a:rPr>
              <a:t>+</a:t>
            </a:r>
            <a:r>
              <a:rPr lang="pt-BR" sz="2500" dirty="0" err="1">
                <a:solidFill>
                  <a:schemeClr val="bg1"/>
                </a:solidFill>
              </a:rPr>
              <a:t>Descricao</a:t>
            </a:r>
            <a:r>
              <a:rPr lang="pt-BR" sz="2500" dirty="0">
                <a:solidFill>
                  <a:schemeClr val="bg1"/>
                </a:solidFill>
              </a:rPr>
              <a:t> : string</a:t>
            </a:r>
          </a:p>
          <a:p>
            <a:r>
              <a:rPr lang="pt-BR" sz="2500" dirty="0">
                <a:solidFill>
                  <a:schemeClr val="bg1"/>
                </a:solidFill>
              </a:rPr>
              <a:t>+</a:t>
            </a:r>
            <a:r>
              <a:rPr lang="pt-BR" sz="2500" dirty="0" err="1">
                <a:solidFill>
                  <a:schemeClr val="bg1"/>
                </a:solidFill>
              </a:rPr>
              <a:t>Preco</a:t>
            </a:r>
            <a:r>
              <a:rPr lang="pt-BR" sz="2500" dirty="0">
                <a:solidFill>
                  <a:schemeClr val="bg1"/>
                </a:solidFill>
              </a:rPr>
              <a:t>: </a:t>
            </a:r>
            <a:r>
              <a:rPr lang="pt-BR" sz="2500" dirty="0" err="1">
                <a:solidFill>
                  <a:schemeClr val="bg1"/>
                </a:solidFill>
              </a:rPr>
              <a:t>float</a:t>
            </a:r>
            <a:endParaRPr lang="pt-BR" sz="2500" dirty="0">
              <a:solidFill>
                <a:schemeClr val="bg1"/>
              </a:solidFill>
            </a:endParaRPr>
          </a:p>
          <a:p>
            <a:r>
              <a:rPr lang="pt-BR" sz="2500" dirty="0">
                <a:solidFill>
                  <a:schemeClr val="bg1"/>
                </a:solidFill>
              </a:rPr>
              <a:t>+Quantidade: </a:t>
            </a:r>
            <a:r>
              <a:rPr lang="pt-BR" sz="2500" dirty="0" err="1">
                <a:solidFill>
                  <a:schemeClr val="bg1"/>
                </a:solidFill>
              </a:rPr>
              <a:t>float</a:t>
            </a:r>
            <a:endParaRPr lang="pt-BR" sz="2500" dirty="0">
              <a:solidFill>
                <a:schemeClr val="bg1"/>
              </a:solidFill>
            </a:endParaRPr>
          </a:p>
          <a:p>
            <a:r>
              <a:rPr lang="pt-BR" sz="2500" dirty="0">
                <a:solidFill>
                  <a:schemeClr val="bg1"/>
                </a:solidFill>
              </a:rPr>
              <a:t>+Fornecedor: Fornecedor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923902" y="967947"/>
            <a:ext cx="4226011" cy="345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6923902" y="1610499"/>
            <a:ext cx="4226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107800" y="1017375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Fornecedor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948619" y="2053910"/>
            <a:ext cx="32656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+</a:t>
            </a:r>
            <a:r>
              <a:rPr lang="pt-BR" sz="2500" dirty="0" err="1">
                <a:solidFill>
                  <a:schemeClr val="bg1"/>
                </a:solidFill>
              </a:rPr>
              <a:t>Codigo:integer</a:t>
            </a:r>
            <a:endParaRPr lang="pt-BR" sz="2500" dirty="0">
              <a:solidFill>
                <a:schemeClr val="bg1"/>
              </a:solidFill>
            </a:endParaRPr>
          </a:p>
          <a:p>
            <a:r>
              <a:rPr lang="pt-BR" sz="2500" dirty="0">
                <a:solidFill>
                  <a:schemeClr val="bg1"/>
                </a:solidFill>
              </a:rPr>
              <a:t>+</a:t>
            </a:r>
            <a:r>
              <a:rPr lang="pt-BR" sz="2500" dirty="0" err="1">
                <a:solidFill>
                  <a:schemeClr val="bg1"/>
                </a:solidFill>
              </a:rPr>
              <a:t>RazaoSocial</a:t>
            </a:r>
            <a:r>
              <a:rPr lang="pt-BR" sz="2500" dirty="0">
                <a:solidFill>
                  <a:schemeClr val="bg1"/>
                </a:solidFill>
              </a:rPr>
              <a:t>: string</a:t>
            </a:r>
          </a:p>
          <a:p>
            <a:r>
              <a:rPr lang="pt-BR" sz="2500" dirty="0">
                <a:solidFill>
                  <a:schemeClr val="bg1"/>
                </a:solidFill>
              </a:rPr>
              <a:t>+</a:t>
            </a:r>
            <a:r>
              <a:rPr lang="pt-BR" sz="2500" dirty="0" err="1">
                <a:solidFill>
                  <a:schemeClr val="bg1"/>
                </a:solidFill>
              </a:rPr>
              <a:t>Endereco</a:t>
            </a:r>
            <a:r>
              <a:rPr lang="pt-BR" sz="2500" dirty="0">
                <a:solidFill>
                  <a:schemeClr val="bg1"/>
                </a:solidFill>
              </a:rPr>
              <a:t>: string</a:t>
            </a:r>
          </a:p>
          <a:p>
            <a:r>
              <a:rPr lang="pt-BR" sz="2500" dirty="0">
                <a:solidFill>
                  <a:schemeClr val="bg1"/>
                </a:solidFill>
              </a:rPr>
              <a:t>+Cidade: string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5016843" y="5016843"/>
            <a:ext cx="864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5906530" y="1278985"/>
            <a:ext cx="0" cy="371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906530" y="1278985"/>
            <a:ext cx="1042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5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É o tipo de relação entre objetos conhecida como todo/parte. Na agregação, um objeto agrega outro objeto, ou seja, torna um objeto externo parte de si mesmo pela utilização de um dos seus métodos. Assim, o objeto-pai poderá utilizar funcionalidades do objeto agregado.</a:t>
            </a:r>
          </a:p>
          <a:p>
            <a:pPr marL="0" indent="0" algn="just">
              <a:buNone/>
            </a:pPr>
            <a:r>
              <a:rPr lang="pt-BR" dirty="0"/>
              <a:t>Nesta relação, um objeto poderá agregar uma ou muitas instâncias de um outro objeto. Para agregar muitas instâncias, a forma mais simples é utilizando </a:t>
            </a:r>
            <a:r>
              <a:rPr lang="pt-BR" dirty="0" err="1"/>
              <a:t>arrays</a:t>
            </a:r>
            <a:r>
              <a:rPr lang="pt-BR" dirty="0"/>
              <a:t>. No exemplo a seguir, criaremos duas classes: Aluno e Curso. Um aluno poderá escolher inúmeros cursos (instâncias da classe Curso). Para agregar objetos do tipo curso ao Aluno, criaremos o método </a:t>
            </a:r>
            <a:r>
              <a:rPr lang="pt-BR" dirty="0" err="1"/>
              <a:t>adicionaCurso</a:t>
            </a:r>
            <a:r>
              <a:rPr lang="pt-BR" dirty="0"/>
              <a:t>() na classe Aluno, que conta também com o método </a:t>
            </a:r>
            <a:r>
              <a:rPr lang="pt-BR" dirty="0" err="1"/>
              <a:t>exibeCursos</a:t>
            </a:r>
            <a:r>
              <a:rPr lang="pt-BR" dirty="0"/>
              <a:t>(), no qual chama o método </a:t>
            </a:r>
            <a:r>
              <a:rPr lang="pt-BR" dirty="0" err="1"/>
              <a:t>getCurso</a:t>
            </a:r>
            <a:r>
              <a:rPr lang="pt-BR" dirty="0"/>
              <a:t>() de cada um dos cursos, e o método </a:t>
            </a:r>
            <a:r>
              <a:rPr lang="pt-BR" dirty="0" err="1"/>
              <a:t>calculaCursos</a:t>
            </a:r>
            <a:r>
              <a:rPr lang="pt-BR" dirty="0"/>
              <a:t>(), que soma o valor de cada um dos cursos de um aluno.</a:t>
            </a:r>
          </a:p>
        </p:txBody>
      </p:sp>
    </p:spTree>
    <p:extLst>
      <p:ext uri="{BB962C8B-B14F-4D97-AF65-F5344CB8AC3E}">
        <p14:creationId xmlns:p14="http://schemas.microsoft.com/office/powerpoint/2010/main" val="262803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90832" y="2199504"/>
            <a:ext cx="4226011" cy="345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790832" y="2842056"/>
            <a:ext cx="4226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123014" y="2248932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Aluno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90832" y="2914757"/>
            <a:ext cx="2533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+Matricula: </a:t>
            </a:r>
            <a:r>
              <a:rPr lang="pt-BR" sz="2000" dirty="0" err="1">
                <a:solidFill>
                  <a:schemeClr val="bg1"/>
                </a:solidFill>
              </a:rPr>
              <a:t>integer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+Nome: string</a:t>
            </a:r>
          </a:p>
          <a:p>
            <a:r>
              <a:rPr lang="pt-BR" sz="2000" dirty="0">
                <a:solidFill>
                  <a:schemeClr val="bg1"/>
                </a:solidFill>
              </a:rPr>
              <a:t>+Idade</a:t>
            </a:r>
          </a:p>
          <a:p>
            <a:r>
              <a:rPr lang="pt-BR" sz="2000" dirty="0">
                <a:solidFill>
                  <a:schemeClr val="bg1"/>
                </a:solidFill>
              </a:rPr>
              <a:t>+cursos[]: Cursos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923902" y="967947"/>
            <a:ext cx="4226011" cy="345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6923902" y="1610499"/>
            <a:ext cx="4226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379653" y="1017375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Curso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948619" y="1707914"/>
            <a:ext cx="24673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+Sigla: string</a:t>
            </a:r>
          </a:p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Descricao</a:t>
            </a:r>
            <a:r>
              <a:rPr lang="pt-BR" sz="2000" dirty="0">
                <a:solidFill>
                  <a:schemeClr val="bg1"/>
                </a:solidFill>
              </a:rPr>
              <a:t>: string</a:t>
            </a:r>
          </a:p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Duracao</a:t>
            </a:r>
            <a:r>
              <a:rPr lang="pt-BR" sz="2000" dirty="0">
                <a:solidFill>
                  <a:schemeClr val="bg1"/>
                </a:solidFill>
              </a:rPr>
              <a:t>: </a:t>
            </a:r>
            <a:r>
              <a:rPr lang="pt-BR" sz="2000" dirty="0" err="1">
                <a:solidFill>
                  <a:schemeClr val="bg1"/>
                </a:solidFill>
              </a:rPr>
              <a:t>integer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+Categoria: string</a:t>
            </a:r>
          </a:p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Preco</a:t>
            </a:r>
            <a:r>
              <a:rPr lang="pt-BR" sz="2000" dirty="0">
                <a:solidFill>
                  <a:schemeClr val="bg1"/>
                </a:solidFill>
              </a:rPr>
              <a:t>: </a:t>
            </a:r>
            <a:r>
              <a:rPr lang="pt-BR" sz="2000" dirty="0" err="1">
                <a:solidFill>
                  <a:schemeClr val="bg1"/>
                </a:solidFill>
              </a:rPr>
              <a:t>float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3319175" y="4077732"/>
            <a:ext cx="25626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5881816" y="1278986"/>
            <a:ext cx="24714" cy="2798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906530" y="1278985"/>
            <a:ext cx="10420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94948" y="4230135"/>
            <a:ext cx="4226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94948" y="4401688"/>
            <a:ext cx="2358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adicionaCurso</a:t>
            </a:r>
            <a:r>
              <a:rPr lang="pt-BR" sz="2000" dirty="0">
                <a:solidFill>
                  <a:schemeClr val="bg1"/>
                </a:solidFill>
              </a:rPr>
              <a:t>()</a:t>
            </a:r>
          </a:p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exibeCursos</a:t>
            </a:r>
            <a:r>
              <a:rPr lang="pt-BR" sz="2000" dirty="0">
                <a:solidFill>
                  <a:schemeClr val="bg1"/>
                </a:solidFill>
              </a:rPr>
              <a:t>()</a:t>
            </a:r>
          </a:p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calculaCursos</a:t>
            </a:r>
            <a:r>
              <a:rPr lang="pt-BR" sz="20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928018" y="3443427"/>
            <a:ext cx="4226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952735" y="3540820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setCurso</a:t>
            </a:r>
            <a:r>
              <a:rPr lang="pt-BR" sz="2000" dirty="0">
                <a:solidFill>
                  <a:schemeClr val="bg1"/>
                </a:solidFill>
              </a:rPr>
              <a:t>()</a:t>
            </a:r>
          </a:p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getCurso</a:t>
            </a:r>
            <a:r>
              <a:rPr lang="pt-BR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3" name="Losango 22"/>
          <p:cNvSpPr/>
          <p:nvPr/>
        </p:nvSpPr>
        <p:spPr>
          <a:xfrm>
            <a:off x="3022612" y="3958286"/>
            <a:ext cx="296563" cy="24713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39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815546"/>
            <a:ext cx="8915400" cy="509567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Talvez você já tenha percebido um possível problema neste tipo de abordagem. O que aconteceria se adicionássemos objetos que não são da classe Curso ao aluno?</a:t>
            </a:r>
          </a:p>
          <a:p>
            <a:pPr marL="0" indent="0" algn="just">
              <a:buNone/>
            </a:pPr>
            <a:r>
              <a:rPr lang="pt-BR" dirty="0"/>
              <a:t>Se chamássemos métodos como </a:t>
            </a:r>
            <a:r>
              <a:rPr lang="pt-BR" dirty="0" err="1"/>
              <a:t>calculaCursos</a:t>
            </a:r>
            <a:r>
              <a:rPr lang="pt-BR" dirty="0"/>
              <a:t>() e </a:t>
            </a:r>
            <a:r>
              <a:rPr lang="pt-BR" dirty="0" err="1"/>
              <a:t>exibeCursos</a:t>
            </a:r>
            <a:r>
              <a:rPr lang="pt-BR" dirty="0"/>
              <a:t>, por exemplo, teríamos problemas, uma vez que eles confiam na existência do atributo </a:t>
            </a:r>
            <a:r>
              <a:rPr lang="pt-BR" dirty="0" err="1"/>
              <a:t>Preco</a:t>
            </a:r>
            <a:r>
              <a:rPr lang="pt-BR" dirty="0"/>
              <a:t> e do método </a:t>
            </a:r>
            <a:r>
              <a:rPr lang="pt-BR" dirty="0" err="1"/>
              <a:t>getCurso</a:t>
            </a:r>
            <a:r>
              <a:rPr lang="pt-BR" dirty="0"/>
              <a:t>() da classe Curso.</a:t>
            </a:r>
          </a:p>
          <a:p>
            <a:pPr marL="0" indent="0" algn="just">
              <a:buNone/>
            </a:pPr>
            <a:r>
              <a:rPr lang="pt-BR" dirty="0"/>
              <a:t>O PHP Moderno introduz o conceito de </a:t>
            </a:r>
            <a:r>
              <a:rPr lang="pt-BR" dirty="0" err="1"/>
              <a:t>TypeHinting</a:t>
            </a:r>
            <a:r>
              <a:rPr lang="pt-BR" dirty="0"/>
              <a:t>, ou seja, “sugestão de tipo”. Nesse exemplo da classe Aluno, o método </a:t>
            </a:r>
            <a:r>
              <a:rPr lang="pt-BR" dirty="0" err="1"/>
              <a:t>adicionaCurso</a:t>
            </a:r>
            <a:r>
              <a:rPr lang="pt-BR" dirty="0"/>
              <a:t>() recebe um curso chamado $curso, e na frente do parâmetro indicamos a classe à qual ele dever pertencer.</a:t>
            </a:r>
          </a:p>
        </p:txBody>
      </p:sp>
    </p:spTree>
    <p:extLst>
      <p:ext uri="{BB962C8B-B14F-4D97-AF65-F5344CB8AC3E}">
        <p14:creationId xmlns:p14="http://schemas.microsoft.com/office/powerpoint/2010/main" val="247212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Também é uma relação que demonstra todo/parte. A diferença é que, na composição, o objeto-pai ou “todo” é responsável pela criação e destruição de suas partes. O objeto-pai realmente “possui” a(s) instância(s) de suas partes. Diferentemente da agregação, na qual as instâncias do “todo” e das “partes” são independentes.</a:t>
            </a:r>
          </a:p>
          <a:p>
            <a:pPr marL="0" indent="0" algn="just">
              <a:buNone/>
            </a:pPr>
            <a:r>
              <a:rPr lang="pt-BR" dirty="0"/>
              <a:t>Na agregação, ao destruirmos o objeto “todo”, as “partes” permanecem na memória por terem sido criadas fora do escopo da classe “todo”. Já na composição, quando o objeto “todo” é destruído, suas “partes” também são, justamente por terem sido criadas pelo objeto “todo”.</a:t>
            </a:r>
          </a:p>
        </p:txBody>
      </p:sp>
    </p:spTree>
    <p:extLst>
      <p:ext uri="{BB962C8B-B14F-4D97-AF65-F5344CB8AC3E}">
        <p14:creationId xmlns:p14="http://schemas.microsoft.com/office/powerpoint/2010/main" val="12097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90832" y="2199504"/>
            <a:ext cx="4226011" cy="345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790832" y="2842056"/>
            <a:ext cx="4226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29886" y="2248932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Dados Pessoais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90832" y="2914757"/>
            <a:ext cx="33313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+CPF: string</a:t>
            </a:r>
          </a:p>
          <a:p>
            <a:r>
              <a:rPr lang="pt-BR" sz="2000" dirty="0">
                <a:solidFill>
                  <a:schemeClr val="bg1"/>
                </a:solidFill>
              </a:rPr>
              <a:t>+Nome: string</a:t>
            </a:r>
          </a:p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EstadoCivil</a:t>
            </a:r>
            <a:r>
              <a:rPr lang="pt-BR" sz="2000" dirty="0">
                <a:solidFill>
                  <a:schemeClr val="bg1"/>
                </a:solidFill>
              </a:rPr>
              <a:t>: string</a:t>
            </a:r>
          </a:p>
          <a:p>
            <a:r>
              <a:rPr lang="pt-BR" sz="2000" dirty="0">
                <a:solidFill>
                  <a:schemeClr val="bg1"/>
                </a:solidFill>
              </a:rPr>
              <a:t>+Idade: </a:t>
            </a:r>
            <a:r>
              <a:rPr lang="pt-BR" sz="2000" dirty="0" err="1">
                <a:solidFill>
                  <a:schemeClr val="bg1"/>
                </a:solidFill>
              </a:rPr>
              <a:t>integer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Genero</a:t>
            </a:r>
            <a:r>
              <a:rPr lang="pt-BR" sz="2000" dirty="0">
                <a:solidFill>
                  <a:schemeClr val="bg1"/>
                </a:solidFill>
              </a:rPr>
              <a:t>: char</a:t>
            </a:r>
          </a:p>
          <a:p>
            <a:r>
              <a:rPr lang="pt-BR" sz="2000" dirty="0">
                <a:solidFill>
                  <a:schemeClr val="bg1"/>
                </a:solidFill>
              </a:rPr>
              <a:t>+Localidade: Localidade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6923902" y="967947"/>
            <a:ext cx="4226011" cy="345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6923902" y="1610499"/>
            <a:ext cx="4226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415825" y="1017375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Dados Localidade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948619" y="1707914"/>
            <a:ext cx="1406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+Cidade</a:t>
            </a:r>
          </a:p>
          <a:p>
            <a:r>
              <a:rPr lang="pt-BR" sz="2000" dirty="0">
                <a:solidFill>
                  <a:schemeClr val="bg1"/>
                </a:solidFill>
              </a:rPr>
              <a:t>+UF</a:t>
            </a:r>
          </a:p>
          <a:p>
            <a:r>
              <a:rPr lang="pt-BR" sz="2000" dirty="0">
                <a:solidFill>
                  <a:schemeClr val="bg1"/>
                </a:solidFill>
              </a:rPr>
              <a:t>+Telefone</a:t>
            </a:r>
          </a:p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Email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388361" y="4670863"/>
            <a:ext cx="14934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5906530" y="1278986"/>
            <a:ext cx="0" cy="33918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906530" y="1278985"/>
            <a:ext cx="10420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94948" y="4971552"/>
            <a:ext cx="4226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94948" y="5167817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+__construtor: Localidade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928018" y="3443427"/>
            <a:ext cx="42260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952735" y="3540820"/>
            <a:ext cx="2380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setLocalidade</a:t>
            </a:r>
            <a:r>
              <a:rPr lang="pt-BR" sz="2000" dirty="0">
                <a:solidFill>
                  <a:schemeClr val="bg1"/>
                </a:solidFill>
              </a:rPr>
              <a:t>()</a:t>
            </a:r>
          </a:p>
          <a:p>
            <a:r>
              <a:rPr lang="pt-BR" sz="2000" dirty="0">
                <a:solidFill>
                  <a:schemeClr val="bg1"/>
                </a:solidFill>
              </a:rPr>
              <a:t>+</a:t>
            </a:r>
            <a:r>
              <a:rPr lang="pt-BR" sz="2000" dirty="0" err="1">
                <a:solidFill>
                  <a:schemeClr val="bg1"/>
                </a:solidFill>
              </a:rPr>
              <a:t>getLocalidade</a:t>
            </a:r>
            <a:r>
              <a:rPr lang="pt-BR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9" name="Losango 18"/>
          <p:cNvSpPr/>
          <p:nvPr/>
        </p:nvSpPr>
        <p:spPr>
          <a:xfrm>
            <a:off x="4134720" y="4551415"/>
            <a:ext cx="296563" cy="24713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9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PDO::PHP Data </a:t>
            </a:r>
            <a:r>
              <a:rPr lang="pt-BR" b="1" dirty="0" err="1" smtClean="0"/>
              <a:t>Object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Em razão da crescente adoção do PHP, surgiu a necessidade de unificar o acesso às diferentes extensões de bancos de dados presentes no PHP. Assim surgiu a PDO, cujo objetivo é prover uma API limpa e consistente, unificando a maioria das características presentes nas extensões de acesso a banco de dados.</a:t>
            </a:r>
          </a:p>
          <a:p>
            <a:pPr marL="0" indent="0" algn="just">
              <a:buNone/>
            </a:pPr>
            <a:r>
              <a:rPr lang="pt-BR" dirty="0"/>
              <a:t>A PDO não é uma biblioteca completa para abstração do acesso à base de dados, uma vez que ela não faz a leitura e tradução das instruções SQL, adaptando-as aos mais diversos drivers de bancos existentes. Ela simplesmente unifica a chamada de métodos, delegando-os para as suas extensões correspondentes e faz uso do que há mais de recente no que diz respeito a OO no PHP Moderno.</a:t>
            </a:r>
          </a:p>
        </p:txBody>
      </p:sp>
    </p:spTree>
    <p:extLst>
      <p:ext uri="{BB962C8B-B14F-4D97-AF65-F5344CB8AC3E}">
        <p14:creationId xmlns:p14="http://schemas.microsoft.com/office/powerpoint/2010/main" val="387291691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981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Cacho</vt:lpstr>
      <vt:lpstr>MER – Modelo Entidade-Relacional</vt:lpstr>
      <vt:lpstr>Associação  </vt:lpstr>
      <vt:lpstr>Apresentação do PowerPoint</vt:lpstr>
      <vt:lpstr>Agregação</vt:lpstr>
      <vt:lpstr>Apresentação do PowerPoint</vt:lpstr>
      <vt:lpstr>Apresentação do PowerPoint</vt:lpstr>
      <vt:lpstr>Composição</vt:lpstr>
      <vt:lpstr>Apresentação do PowerPoint</vt:lpstr>
      <vt:lpstr>PDO::PHP Data Object</vt:lpstr>
      <vt:lpstr>Principais métodos da classe PDO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 – Modelo Entidade-Relacional</dc:title>
  <dc:creator>Anderson</dc:creator>
  <cp:lastModifiedBy>Familia</cp:lastModifiedBy>
  <cp:revision>36</cp:revision>
  <dcterms:created xsi:type="dcterms:W3CDTF">2017-11-10T12:53:44Z</dcterms:created>
  <dcterms:modified xsi:type="dcterms:W3CDTF">2019-02-25T07:11:23Z</dcterms:modified>
</cp:coreProperties>
</file>