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65" r:id="rId5"/>
    <p:sldId id="309" r:id="rId6"/>
    <p:sldId id="310" r:id="rId7"/>
    <p:sldId id="311" r:id="rId8"/>
    <p:sldId id="267" r:id="rId9"/>
    <p:sldId id="268" r:id="rId10"/>
    <p:sldId id="269" r:id="rId11"/>
    <p:sldId id="266" r:id="rId12"/>
    <p:sldId id="312" r:id="rId13"/>
    <p:sldId id="313" r:id="rId14"/>
    <p:sldId id="314" r:id="rId15"/>
    <p:sldId id="315" r:id="rId16"/>
    <p:sldId id="263" r:id="rId17"/>
    <p:sldId id="264" r:id="rId18"/>
    <p:sldId id="271" r:id="rId19"/>
    <p:sldId id="273" r:id="rId20"/>
    <p:sldId id="277" r:id="rId21"/>
    <p:sldId id="272" r:id="rId22"/>
    <p:sldId id="274" r:id="rId23"/>
    <p:sldId id="275" r:id="rId24"/>
    <p:sldId id="276" r:id="rId25"/>
    <p:sldId id="278" r:id="rId26"/>
    <p:sldId id="279" r:id="rId27"/>
    <p:sldId id="280" r:id="rId28"/>
    <p:sldId id="281" r:id="rId29"/>
    <p:sldId id="295" r:id="rId30"/>
    <p:sldId id="296" r:id="rId31"/>
    <p:sldId id="282" r:id="rId32"/>
    <p:sldId id="316" r:id="rId33"/>
    <p:sldId id="283" r:id="rId34"/>
    <p:sldId id="284" r:id="rId35"/>
    <p:sldId id="285" r:id="rId36"/>
    <p:sldId id="286" r:id="rId37"/>
    <p:sldId id="287" r:id="rId38"/>
    <p:sldId id="288" r:id="rId39"/>
    <p:sldId id="290" r:id="rId40"/>
    <p:sldId id="289" r:id="rId41"/>
    <p:sldId id="291" r:id="rId42"/>
    <p:sldId id="292" r:id="rId43"/>
    <p:sldId id="293" r:id="rId44"/>
    <p:sldId id="297" r:id="rId45"/>
    <p:sldId id="294" r:id="rId46"/>
    <p:sldId id="300" r:id="rId47"/>
    <p:sldId id="302" r:id="rId48"/>
    <p:sldId id="304" r:id="rId49"/>
    <p:sldId id="306" r:id="rId50"/>
    <p:sldId id="307" r:id="rId5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6" d="100"/>
          <a:sy n="46" d="100"/>
        </p:scale>
        <p:origin x="198" y="4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6"/>
            <a:ext cx="10363200" cy="1470025"/>
          </a:xfrm>
        </p:spPr>
        <p:txBody>
          <a:bodyPr/>
          <a:lstStyle/>
          <a:p>
            <a:r>
              <a:rPr lang="pt-BR"/>
              <a:t>Clique para editar o estilo do título mestre</a:t>
            </a:r>
          </a:p>
        </p:txBody>
      </p:sp>
      <p:sp>
        <p:nvSpPr>
          <p:cNvPr id="3" name="Subtítu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6126DED8-B0F1-4726-BFC3-CA7F7D349456}" type="datetimeFigureOut">
              <a:rPr lang="pt-BR" smtClean="0"/>
              <a:t>27/03/2019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AEE72F8-EA73-4A28-A227-D902BFFDF7D9}"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6126DED8-B0F1-4726-BFC3-CA7F7D349456}" type="datetimeFigureOut">
              <a:rPr lang="pt-BR" smtClean="0"/>
              <a:t>27/03/2019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AEE72F8-EA73-4A28-A227-D902BFFDF7D9}"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39"/>
            <a:ext cx="2743200" cy="58515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609600" y="274639"/>
            <a:ext cx="8026400" cy="58515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6126DED8-B0F1-4726-BFC3-CA7F7D349456}" type="datetimeFigureOut">
              <a:rPr lang="pt-BR" smtClean="0"/>
              <a:t>27/03/2019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AEE72F8-EA73-4A28-A227-D902BFFDF7D9}"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6126DED8-B0F1-4726-BFC3-CA7F7D349456}" type="datetimeFigureOut">
              <a:rPr lang="pt-BR" smtClean="0"/>
              <a:t>27/03/2019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AEE72F8-EA73-4A28-A227-D902BFFDF7D9}"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963084" y="4406901"/>
            <a:ext cx="103632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p>
            <a:fld id="{6126DED8-B0F1-4726-BFC3-CA7F7D349456}" type="datetimeFigureOut">
              <a:rPr lang="pt-BR" smtClean="0"/>
              <a:t>27/03/2019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AEE72F8-EA73-4A28-A227-D902BFFDF7D9}"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6126DED8-B0F1-4726-BFC3-CA7F7D349456}" type="datetimeFigureOut">
              <a:rPr lang="pt-BR" smtClean="0"/>
              <a:t>27/03/2019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AEE72F8-EA73-4A28-A227-D902BFFDF7D9}"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6126DED8-B0F1-4726-BFC3-CA7F7D349456}" type="datetimeFigureOut">
              <a:rPr lang="pt-BR" smtClean="0"/>
              <a:t>27/03/2019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AEE72F8-EA73-4A28-A227-D902BFFDF7D9}"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Data 2"/>
          <p:cNvSpPr>
            <a:spLocks noGrp="1"/>
          </p:cNvSpPr>
          <p:nvPr>
            <p:ph type="dt" sz="half" idx="10"/>
          </p:nvPr>
        </p:nvSpPr>
        <p:spPr/>
        <p:txBody>
          <a:bodyPr/>
          <a:lstStyle/>
          <a:p>
            <a:fld id="{6126DED8-B0F1-4726-BFC3-CA7F7D349456}" type="datetimeFigureOut">
              <a:rPr lang="pt-BR" smtClean="0"/>
              <a:t>27/03/2019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AEE72F8-EA73-4A28-A227-D902BFFDF7D9}"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6126DED8-B0F1-4726-BFC3-CA7F7D349456}" type="datetimeFigureOut">
              <a:rPr lang="pt-BR" smtClean="0"/>
              <a:t>27/03/2019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AEE72F8-EA73-4A28-A227-D902BFFDF7D9}"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09601" y="273050"/>
            <a:ext cx="4011084"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6126DED8-B0F1-4726-BFC3-CA7F7D349456}" type="datetimeFigureOut">
              <a:rPr lang="pt-BR" smtClean="0"/>
              <a:t>27/03/2019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AEE72F8-EA73-4A28-A227-D902BFFDF7D9}"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2389717" y="4800600"/>
            <a:ext cx="73152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6126DED8-B0F1-4726-BFC3-CA7F7D349456}" type="datetimeFigureOut">
              <a:rPr lang="pt-BR" smtClean="0"/>
              <a:t>27/03/2019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AEE72F8-EA73-4A28-A227-D902BFFDF7D9}"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26DED8-B0F1-4726-BFC3-CA7F7D349456}" type="datetimeFigureOut">
              <a:rPr lang="pt-BR" smtClean="0"/>
              <a:t>27/03/2019</a:t>
            </a:fld>
            <a:endParaRPr lang="pt-BR"/>
          </a:p>
        </p:txBody>
      </p:sp>
      <p:sp>
        <p:nvSpPr>
          <p:cNvPr id="5" name="Espaço Reservado para Rodapé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EE72F8-EA73-4A28-A227-D902BFFDF7D9}"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POO ou MOO</a:t>
            </a:r>
          </a:p>
        </p:txBody>
      </p:sp>
      <p:sp>
        <p:nvSpPr>
          <p:cNvPr id="3" name="Subtítulo 2"/>
          <p:cNvSpPr>
            <a:spLocks noGrp="1"/>
          </p:cNvSpPr>
          <p:nvPr>
            <p:ph type="subTitle" idx="1"/>
          </p:nvPr>
        </p:nvSpPr>
        <p:spPr/>
        <p:txBody>
          <a:bodyPr/>
          <a:lstStyle/>
          <a:p>
            <a:r>
              <a:rPr lang="pt-BR" dirty="0"/>
              <a:t>Introdução</a:t>
            </a:r>
          </a:p>
          <a:p>
            <a:r>
              <a:rPr lang="pt-BR" dirty="0"/>
              <a:t>Prof. Anderson Henrique</a:t>
            </a:r>
          </a:p>
        </p:txBody>
      </p:sp>
      <p:pic>
        <p:nvPicPr>
          <p:cNvPr id="11266" name="Picture 2" descr="Resultado de imagem para Programação Orientada a Objetos"/>
          <p:cNvPicPr>
            <a:picLocks noChangeAspect="1" noChangeArrowheads="1"/>
          </p:cNvPicPr>
          <p:nvPr/>
        </p:nvPicPr>
        <p:blipFill>
          <a:blip r:embed="rId2"/>
          <a:srcRect/>
          <a:stretch>
            <a:fillRect/>
          </a:stretch>
        </p:blipFill>
        <p:spPr bwMode="auto">
          <a:xfrm>
            <a:off x="0" y="0"/>
            <a:ext cx="12192000" cy="38862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191508" y="285729"/>
            <a:ext cx="3619004" cy="1200329"/>
          </a:xfrm>
          <a:prstGeom prst="rect">
            <a:avLst/>
          </a:prstGeom>
          <a:noFill/>
        </p:spPr>
        <p:txBody>
          <a:bodyPr wrap="none" lIns="91440" tIns="45720" rIns="91440" bIns="45720">
            <a:spAutoFit/>
          </a:bodyPr>
          <a:lstStyle/>
          <a:p>
            <a:pPr algn="ctr"/>
            <a:r>
              <a:rPr lang="pt-BR" sz="7200" b="1" dirty="0">
                <a:ln w="17780" cmpd="sng">
                  <a:noFill/>
                  <a:prstDash val="solid"/>
                  <a:miter lim="800000"/>
                </a:ln>
                <a:effectLst>
                  <a:outerShdw blurRad="50800" algn="tl" rotWithShape="0">
                    <a:srgbClr val="000000"/>
                  </a:outerShdw>
                </a:effectLst>
              </a:rPr>
              <a:t>Métodos</a:t>
            </a:r>
          </a:p>
        </p:txBody>
      </p:sp>
      <p:sp>
        <p:nvSpPr>
          <p:cNvPr id="3" name="CaixaDeTexto 2"/>
          <p:cNvSpPr txBox="1"/>
          <p:nvPr/>
        </p:nvSpPr>
        <p:spPr>
          <a:xfrm>
            <a:off x="2309786" y="1571612"/>
            <a:ext cx="7500990" cy="4524315"/>
          </a:xfrm>
          <a:prstGeom prst="rect">
            <a:avLst/>
          </a:prstGeom>
          <a:noFill/>
        </p:spPr>
        <p:txBody>
          <a:bodyPr wrap="square" rtlCol="0">
            <a:spAutoFit/>
          </a:bodyPr>
          <a:lstStyle/>
          <a:p>
            <a:pPr algn="ctr"/>
            <a:r>
              <a:rPr lang="pt-BR" sz="3200" dirty="0"/>
              <a:t>São as funcionalidades da classe, servem para manipular os dados de um ou mais atributos.</a:t>
            </a:r>
          </a:p>
          <a:p>
            <a:pPr algn="ctr"/>
            <a:r>
              <a:rPr lang="pt-BR" sz="3200" dirty="0"/>
              <a:t>Os métodos podem ser declarados na classe ou podem ser declarados e implementados</a:t>
            </a:r>
          </a:p>
          <a:p>
            <a:pPr algn="ctr"/>
            <a:r>
              <a:rPr lang="pt-BR" sz="3200" dirty="0"/>
              <a:t>Ex.: </a:t>
            </a:r>
            <a:r>
              <a:rPr lang="pt-BR" sz="3200" b="1" dirty="0" err="1"/>
              <a:t>function</a:t>
            </a:r>
            <a:r>
              <a:rPr lang="pt-BR" sz="3200" b="1" dirty="0"/>
              <a:t> </a:t>
            </a:r>
            <a:r>
              <a:rPr lang="pt-BR" sz="3200" dirty="0"/>
              <a:t>Crescer($</a:t>
            </a:r>
            <a:r>
              <a:rPr lang="pt-BR" sz="3200" dirty="0" err="1"/>
              <a:t>centimetros</a:t>
            </a:r>
            <a:r>
              <a:rPr lang="pt-BR" sz="3200" dirty="0"/>
              <a:t>);</a:t>
            </a:r>
          </a:p>
          <a:p>
            <a:pPr algn="ctr"/>
            <a:r>
              <a:rPr lang="pt-BR" sz="3200" b="1" dirty="0" err="1"/>
              <a:t>function</a:t>
            </a:r>
            <a:r>
              <a:rPr lang="pt-BR" sz="3200" b="1" dirty="0"/>
              <a:t> </a:t>
            </a:r>
            <a:r>
              <a:rPr lang="pt-BR" sz="3200" dirty="0"/>
              <a:t>Crescer($</a:t>
            </a:r>
            <a:r>
              <a:rPr lang="pt-BR" sz="3200" dirty="0" err="1"/>
              <a:t>centimetros</a:t>
            </a:r>
            <a:r>
              <a:rPr lang="pt-BR" sz="3200" dirty="0"/>
              <a:t>)</a:t>
            </a:r>
            <a:r>
              <a:rPr lang="pt-BR" sz="3200" b="1" dirty="0"/>
              <a:t>{</a:t>
            </a:r>
          </a:p>
          <a:p>
            <a:r>
              <a:rPr lang="pt-BR" sz="3200" dirty="0"/>
              <a:t>      	</a:t>
            </a:r>
            <a:r>
              <a:rPr lang="pt-BR" sz="3200" dirty="0">
                <a:solidFill>
                  <a:srgbClr val="FF0000"/>
                </a:solidFill>
              </a:rPr>
              <a:t>aqui vem a implementação...</a:t>
            </a:r>
          </a:p>
          <a:p>
            <a:r>
              <a:rPr lang="pt-BR" sz="3200" b="1"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txBox="1">
            <a:spLocks/>
          </p:cNvSpPr>
          <p:nvPr/>
        </p:nvSpPr>
        <p:spPr>
          <a:xfrm>
            <a:off x="838200" y="1825625"/>
            <a:ext cx="10515600" cy="43513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a:t>Coisa material ou abstrata que pode ser percebida pelos sentidos e descrita por meio das suas </a:t>
            </a:r>
            <a:r>
              <a:rPr lang="pt-BR" b="1"/>
              <a:t>características</a:t>
            </a:r>
            <a:r>
              <a:rPr lang="pt-BR"/>
              <a:t>, </a:t>
            </a:r>
            <a:r>
              <a:rPr lang="pt-BR" b="1"/>
              <a:t>comportamentos</a:t>
            </a:r>
            <a:r>
              <a:rPr lang="pt-BR"/>
              <a:t> e </a:t>
            </a:r>
            <a:r>
              <a:rPr lang="pt-BR" b="1"/>
              <a:t>estado atual</a:t>
            </a:r>
            <a:r>
              <a:rPr lang="pt-BR"/>
              <a:t>.</a:t>
            </a:r>
          </a:p>
          <a:p>
            <a:pPr algn="just"/>
            <a:r>
              <a:rPr lang="pt-BR"/>
              <a:t>Objeto caneta (</a:t>
            </a:r>
            <a:r>
              <a:rPr lang="pt-BR" b="1"/>
              <a:t>Coisas que eu tenho</a:t>
            </a:r>
            <a:r>
              <a:rPr lang="pt-BR"/>
              <a:t> [Modelo, Cor, Ponta, Carga, Tampada], </a:t>
            </a:r>
            <a:r>
              <a:rPr lang="pt-BR" b="1"/>
              <a:t>Coisas que eu faço</a:t>
            </a:r>
            <a:r>
              <a:rPr lang="pt-BR"/>
              <a:t> [Escrever, Rabiscar, Pintar, Tampar, Destampar], </a:t>
            </a:r>
            <a:r>
              <a:rPr lang="pt-BR" b="1"/>
              <a:t>Como eu estou agora </a:t>
            </a:r>
            <a:r>
              <a:rPr lang="pt-BR"/>
              <a:t>[50% de Carga, Destampada, Escrevendo]).</a:t>
            </a:r>
            <a:endParaRPr lang="pt-BR" dirty="0"/>
          </a:p>
        </p:txBody>
      </p:sp>
      <p:sp>
        <p:nvSpPr>
          <p:cNvPr id="4" name="Retângulo 3"/>
          <p:cNvSpPr/>
          <p:nvPr/>
        </p:nvSpPr>
        <p:spPr>
          <a:xfrm>
            <a:off x="4597068" y="285729"/>
            <a:ext cx="2807885" cy="1200329"/>
          </a:xfrm>
          <a:prstGeom prst="rect">
            <a:avLst/>
          </a:prstGeom>
          <a:noFill/>
        </p:spPr>
        <p:txBody>
          <a:bodyPr wrap="none" lIns="91440" tIns="45720" rIns="91440" bIns="45720">
            <a:spAutoFit/>
          </a:bodyPr>
          <a:lstStyle/>
          <a:p>
            <a:pPr algn="ctr"/>
            <a:r>
              <a:rPr lang="pt-BR" sz="7200" b="1" dirty="0">
                <a:ln w="17780" cmpd="sng">
                  <a:noFill/>
                  <a:prstDash val="solid"/>
                  <a:miter lim="800000"/>
                </a:ln>
                <a:effectLst>
                  <a:outerShdw blurRad="50800" algn="tl" rotWithShape="0">
                    <a:srgbClr val="000000"/>
                  </a:outerShdw>
                </a:effectLst>
              </a:rPr>
              <a:t>Objeto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txBox="1">
            <a:spLocks/>
          </p:cNvSpPr>
          <p:nvPr/>
        </p:nvSpPr>
        <p:spPr>
          <a:xfrm>
            <a:off x="838200" y="186268"/>
            <a:ext cx="10515600" cy="6485466"/>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pt-BR" b="1">
                <a:solidFill>
                  <a:schemeClr val="accent2">
                    <a:lumMod val="50000"/>
                  </a:schemeClr>
                </a:solidFill>
              </a:rPr>
              <a:t>Classe </a:t>
            </a:r>
            <a:r>
              <a:rPr lang="pt-BR" b="1">
                <a:solidFill>
                  <a:schemeClr val="accent5">
                    <a:lumMod val="75000"/>
                  </a:schemeClr>
                </a:solidFill>
              </a:rPr>
              <a:t>Caneta</a:t>
            </a:r>
          </a:p>
          <a:p>
            <a:pPr marL="0" indent="0">
              <a:buFont typeface="Arial" pitchFamily="34" charset="0"/>
              <a:buNone/>
            </a:pPr>
            <a:r>
              <a:rPr lang="pt-BR" b="1">
                <a:solidFill>
                  <a:schemeClr val="accent5">
                    <a:lumMod val="75000"/>
                  </a:schemeClr>
                </a:solidFill>
              </a:rPr>
              <a:t>	</a:t>
            </a:r>
            <a:r>
              <a:rPr lang="pt-BR" b="1">
                <a:solidFill>
                  <a:schemeClr val="accent6">
                    <a:lumMod val="50000"/>
                  </a:schemeClr>
                </a:solidFill>
              </a:rPr>
              <a:t>Atributos </a:t>
            </a:r>
          </a:p>
          <a:p>
            <a:pPr marL="0" indent="0">
              <a:buFont typeface="Arial" pitchFamily="34" charset="0"/>
              <a:buNone/>
            </a:pPr>
            <a:r>
              <a:rPr lang="pt-BR" b="1">
                <a:solidFill>
                  <a:schemeClr val="accent6">
                    <a:lumMod val="50000"/>
                  </a:schemeClr>
                </a:solidFill>
              </a:rPr>
              <a:t>		</a:t>
            </a:r>
            <a:r>
              <a:rPr lang="pt-BR" b="1">
                <a:solidFill>
                  <a:srgbClr val="7030A0"/>
                </a:solidFill>
              </a:rPr>
              <a:t>modelo: </a:t>
            </a:r>
            <a:r>
              <a:rPr lang="pt-BR" b="1"/>
              <a:t>Caractere</a:t>
            </a:r>
            <a:endParaRPr lang="pt-BR" b="1">
              <a:solidFill>
                <a:srgbClr val="7030A0"/>
              </a:solidFill>
            </a:endParaRPr>
          </a:p>
          <a:p>
            <a:pPr marL="0" indent="0">
              <a:buFont typeface="Arial" pitchFamily="34" charset="0"/>
              <a:buNone/>
            </a:pPr>
            <a:r>
              <a:rPr lang="pt-BR" b="1">
                <a:solidFill>
                  <a:srgbClr val="7030A0"/>
                </a:solidFill>
              </a:rPr>
              <a:t>		cor: </a:t>
            </a:r>
            <a:r>
              <a:rPr lang="pt-BR" b="1"/>
              <a:t>Caractere</a:t>
            </a:r>
          </a:p>
          <a:p>
            <a:pPr marL="0" indent="0">
              <a:buFont typeface="Arial" pitchFamily="34" charset="0"/>
              <a:buNone/>
            </a:pPr>
            <a:r>
              <a:rPr lang="pt-BR" b="1">
                <a:solidFill>
                  <a:srgbClr val="7030A0"/>
                </a:solidFill>
              </a:rPr>
              <a:t>		ponta: </a:t>
            </a:r>
            <a:r>
              <a:rPr lang="pt-BR" b="1"/>
              <a:t>Real</a:t>
            </a:r>
          </a:p>
          <a:p>
            <a:pPr marL="0" indent="0">
              <a:buFont typeface="Arial" pitchFamily="34" charset="0"/>
              <a:buNone/>
            </a:pPr>
            <a:r>
              <a:rPr lang="pt-BR" b="1">
                <a:solidFill>
                  <a:srgbClr val="7030A0"/>
                </a:solidFill>
              </a:rPr>
              <a:t>		carga: </a:t>
            </a:r>
            <a:r>
              <a:rPr lang="pt-BR" b="1"/>
              <a:t>inteiro</a:t>
            </a:r>
          </a:p>
          <a:p>
            <a:pPr marL="0" indent="0">
              <a:buFont typeface="Arial" pitchFamily="34" charset="0"/>
              <a:buNone/>
            </a:pPr>
            <a:r>
              <a:rPr lang="pt-BR" b="1"/>
              <a:t>		</a:t>
            </a:r>
            <a:r>
              <a:rPr lang="pt-BR" b="1">
                <a:solidFill>
                  <a:srgbClr val="7030A0"/>
                </a:solidFill>
              </a:rPr>
              <a:t>tampada</a:t>
            </a:r>
            <a:r>
              <a:rPr lang="pt-BR" b="1"/>
              <a:t>: lógico</a:t>
            </a:r>
          </a:p>
          <a:p>
            <a:pPr marL="0" indent="0">
              <a:buFont typeface="Arial" pitchFamily="34" charset="0"/>
              <a:buNone/>
            </a:pPr>
            <a:r>
              <a:rPr lang="pt-BR" b="1"/>
              <a:t>	</a:t>
            </a:r>
            <a:r>
              <a:rPr lang="pt-BR" b="1">
                <a:solidFill>
                  <a:schemeClr val="accent6">
                    <a:lumMod val="50000"/>
                  </a:schemeClr>
                </a:solidFill>
              </a:rPr>
              <a:t>Métodos</a:t>
            </a:r>
          </a:p>
          <a:p>
            <a:pPr marL="0" indent="0">
              <a:buFont typeface="Arial" pitchFamily="34" charset="0"/>
              <a:buNone/>
            </a:pPr>
            <a:r>
              <a:rPr lang="pt-BR" b="1">
                <a:solidFill>
                  <a:schemeClr val="accent6">
                    <a:lumMod val="50000"/>
                  </a:schemeClr>
                </a:solidFill>
              </a:rPr>
              <a:t>		Método </a:t>
            </a:r>
            <a:r>
              <a:rPr lang="pt-BR" b="1"/>
              <a:t>rabiscar</a:t>
            </a:r>
            <a:r>
              <a:rPr lang="pt-BR" b="1">
                <a:solidFill>
                  <a:schemeClr val="accent6">
                    <a:lumMod val="50000"/>
                  </a:schemeClr>
                </a:solidFill>
              </a:rPr>
              <a:t>( )</a:t>
            </a:r>
          </a:p>
          <a:p>
            <a:pPr marL="0" indent="0">
              <a:buFont typeface="Arial" pitchFamily="34" charset="0"/>
              <a:buNone/>
            </a:pPr>
            <a:endParaRPr lang="pt-BR" b="1">
              <a:solidFill>
                <a:schemeClr val="accent6">
                  <a:lumMod val="50000"/>
                </a:schemeClr>
              </a:solidFill>
            </a:endParaRPr>
          </a:p>
          <a:p>
            <a:pPr marL="0" indent="0">
              <a:buFont typeface="Arial" pitchFamily="34" charset="0"/>
              <a:buNone/>
            </a:pPr>
            <a:r>
              <a:rPr lang="pt-BR" b="1">
                <a:solidFill>
                  <a:schemeClr val="accent6">
                    <a:lumMod val="50000"/>
                  </a:schemeClr>
                </a:solidFill>
              </a:rPr>
              <a:t>		FimMétodo</a:t>
            </a:r>
          </a:p>
          <a:p>
            <a:pPr marL="0" indent="0">
              <a:buFont typeface="Arial" pitchFamily="34" charset="0"/>
              <a:buNone/>
            </a:pPr>
            <a:r>
              <a:rPr lang="pt-BR" b="1">
                <a:solidFill>
                  <a:schemeClr val="accent6">
                    <a:lumMod val="50000"/>
                  </a:schemeClr>
                </a:solidFill>
              </a:rPr>
              <a:t>		Método </a:t>
            </a:r>
            <a:r>
              <a:rPr lang="pt-BR" b="1"/>
              <a:t>tampar</a:t>
            </a:r>
            <a:r>
              <a:rPr lang="pt-BR" b="1">
                <a:solidFill>
                  <a:schemeClr val="accent6">
                    <a:lumMod val="50000"/>
                  </a:schemeClr>
                </a:solidFill>
              </a:rPr>
              <a:t>( )</a:t>
            </a:r>
            <a:endParaRPr lang="pt-BR" b="1">
              <a:solidFill>
                <a:schemeClr val="accent5">
                  <a:lumMod val="75000"/>
                </a:schemeClr>
              </a:solidFill>
            </a:endParaRPr>
          </a:p>
          <a:p>
            <a:pPr marL="0" indent="0">
              <a:buFont typeface="Arial" pitchFamily="34" charset="0"/>
              <a:buNone/>
            </a:pPr>
            <a:endParaRPr lang="pt-BR" b="1">
              <a:solidFill>
                <a:schemeClr val="accent5">
                  <a:lumMod val="75000"/>
                </a:schemeClr>
              </a:solidFill>
            </a:endParaRPr>
          </a:p>
          <a:p>
            <a:pPr marL="0" indent="0">
              <a:buFont typeface="Arial" pitchFamily="34" charset="0"/>
              <a:buNone/>
            </a:pPr>
            <a:r>
              <a:rPr lang="pt-BR" b="1">
                <a:solidFill>
                  <a:schemeClr val="accent5">
                    <a:lumMod val="75000"/>
                  </a:schemeClr>
                </a:solidFill>
              </a:rPr>
              <a:t>		</a:t>
            </a:r>
            <a:r>
              <a:rPr lang="pt-BR" b="1">
                <a:solidFill>
                  <a:schemeClr val="accent6">
                    <a:lumMod val="50000"/>
                  </a:schemeClr>
                </a:solidFill>
              </a:rPr>
              <a:t>FimMétodo</a:t>
            </a:r>
            <a:endParaRPr lang="pt-BR" b="1">
              <a:solidFill>
                <a:schemeClr val="accent5">
                  <a:lumMod val="75000"/>
                </a:schemeClr>
              </a:solidFill>
            </a:endParaRPr>
          </a:p>
          <a:p>
            <a:pPr marL="0" indent="0">
              <a:buFont typeface="Arial" pitchFamily="34" charset="0"/>
              <a:buNone/>
            </a:pPr>
            <a:r>
              <a:rPr lang="pt-BR" b="1">
                <a:solidFill>
                  <a:schemeClr val="accent2">
                    <a:lumMod val="50000"/>
                  </a:schemeClr>
                </a:solidFill>
              </a:rPr>
              <a:t>FimClasse </a:t>
            </a:r>
            <a:endParaRPr lang="pt-BR" b="1" dirty="0">
              <a:solidFill>
                <a:schemeClr val="accent2">
                  <a:lumMod val="50000"/>
                </a:schemeClr>
              </a:solidFill>
            </a:endParaRPr>
          </a:p>
        </p:txBody>
      </p:sp>
      <p:pic>
        <p:nvPicPr>
          <p:cNvPr id="4" name="Picture 2" descr="Resultado de imagem para caneta bic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1717" y="1266825"/>
            <a:ext cx="4095750" cy="432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872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Resultado de imagem para caneta bic 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1787" y="1825625"/>
            <a:ext cx="3967946" cy="4337844"/>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cxnSp>
        <p:nvCxnSpPr>
          <p:cNvPr id="3" name="Conector de seta reta 2"/>
          <p:cNvCxnSpPr>
            <a:stCxn id="2" idx="3"/>
          </p:cNvCxnSpPr>
          <p:nvPr/>
        </p:nvCxnSpPr>
        <p:spPr>
          <a:xfrm>
            <a:off x="4639733" y="3994547"/>
            <a:ext cx="2794000" cy="0"/>
          </a:xfrm>
          <a:prstGeom prst="straightConnector1">
            <a:avLst/>
          </a:prstGeom>
          <a:ln w="57150">
            <a:tailEnd type="triangle"/>
          </a:ln>
        </p:spPr>
        <p:style>
          <a:lnRef idx="2">
            <a:schemeClr val="accent2"/>
          </a:lnRef>
          <a:fillRef idx="0">
            <a:schemeClr val="accent2"/>
          </a:fillRef>
          <a:effectRef idx="1">
            <a:schemeClr val="accent2"/>
          </a:effectRef>
          <a:fontRef idx="minor">
            <a:schemeClr val="tx1"/>
          </a:fontRef>
        </p:style>
      </p:cxnSp>
      <p:sp>
        <p:nvSpPr>
          <p:cNvPr id="4" name="CaixaDeTexto 3"/>
          <p:cNvSpPr txBox="1"/>
          <p:nvPr/>
        </p:nvSpPr>
        <p:spPr>
          <a:xfrm>
            <a:off x="5156331" y="3348216"/>
            <a:ext cx="2002856" cy="646331"/>
          </a:xfrm>
          <a:prstGeom prst="rect">
            <a:avLst/>
          </a:prstGeom>
          <a:noFill/>
        </p:spPr>
        <p:txBody>
          <a:bodyPr wrap="none" rtlCol="0">
            <a:spAutoFit/>
          </a:bodyPr>
          <a:lstStyle/>
          <a:p>
            <a:r>
              <a:rPr lang="pt-BR" sz="3600" dirty="0">
                <a:solidFill>
                  <a:srgbClr val="FF0000"/>
                </a:solidFill>
              </a:rPr>
              <a:t>instanciar</a:t>
            </a:r>
          </a:p>
        </p:txBody>
      </p:sp>
      <p:sp>
        <p:nvSpPr>
          <p:cNvPr id="5" name="CaixaDeTexto 4"/>
          <p:cNvSpPr txBox="1"/>
          <p:nvPr/>
        </p:nvSpPr>
        <p:spPr>
          <a:xfrm>
            <a:off x="4749073" y="1778555"/>
            <a:ext cx="2575320" cy="1569660"/>
          </a:xfrm>
          <a:prstGeom prst="rect">
            <a:avLst/>
          </a:prstGeom>
          <a:noFill/>
        </p:spPr>
        <p:txBody>
          <a:bodyPr wrap="none" rtlCol="0">
            <a:spAutoFit/>
          </a:bodyPr>
          <a:lstStyle/>
          <a:p>
            <a:r>
              <a:rPr lang="pt-BR" sz="2400" b="1" dirty="0"/>
              <a:t>c1 = new Caneta</a:t>
            </a:r>
          </a:p>
          <a:p>
            <a:r>
              <a:rPr lang="pt-BR" sz="2400" b="1" dirty="0"/>
              <a:t>c1.cor = “Azul”</a:t>
            </a:r>
          </a:p>
          <a:p>
            <a:r>
              <a:rPr lang="pt-BR" sz="2400" b="1" dirty="0"/>
              <a:t>c1.ponta = 0.5</a:t>
            </a:r>
          </a:p>
          <a:p>
            <a:r>
              <a:rPr lang="pt-BR" sz="2400" b="1" dirty="0"/>
              <a:t>c1.tampada = false</a:t>
            </a:r>
          </a:p>
        </p:txBody>
      </p:sp>
      <p:sp>
        <p:nvSpPr>
          <p:cNvPr id="6" name="CaixaDeTexto 5"/>
          <p:cNvSpPr txBox="1"/>
          <p:nvPr/>
        </p:nvSpPr>
        <p:spPr>
          <a:xfrm>
            <a:off x="4749073" y="4159691"/>
            <a:ext cx="2761590" cy="1569660"/>
          </a:xfrm>
          <a:prstGeom prst="rect">
            <a:avLst/>
          </a:prstGeom>
          <a:noFill/>
        </p:spPr>
        <p:txBody>
          <a:bodyPr wrap="none" rtlCol="0">
            <a:spAutoFit/>
          </a:bodyPr>
          <a:lstStyle/>
          <a:p>
            <a:r>
              <a:rPr lang="pt-BR" sz="2400" b="1" dirty="0"/>
              <a:t>c2 = new Caneta</a:t>
            </a:r>
          </a:p>
          <a:p>
            <a:r>
              <a:rPr lang="pt-BR" sz="2400" b="1" dirty="0"/>
              <a:t>c2.cor = “Vermelho”</a:t>
            </a:r>
          </a:p>
          <a:p>
            <a:r>
              <a:rPr lang="pt-BR" sz="2400" b="1" dirty="0"/>
              <a:t>c2.ponta = 1.0</a:t>
            </a:r>
          </a:p>
          <a:p>
            <a:r>
              <a:rPr lang="pt-BR" sz="2400" b="1" dirty="0"/>
              <a:t>c2.tampada = true</a:t>
            </a:r>
          </a:p>
        </p:txBody>
      </p:sp>
      <p:sp>
        <p:nvSpPr>
          <p:cNvPr id="7" name="CaixaDeTexto 6"/>
          <p:cNvSpPr txBox="1"/>
          <p:nvPr/>
        </p:nvSpPr>
        <p:spPr>
          <a:xfrm>
            <a:off x="2036039" y="6163469"/>
            <a:ext cx="1239442" cy="584775"/>
          </a:xfrm>
          <a:prstGeom prst="rect">
            <a:avLst/>
          </a:prstGeom>
          <a:noFill/>
        </p:spPr>
        <p:txBody>
          <a:bodyPr wrap="none" rtlCol="0">
            <a:spAutoFit/>
          </a:bodyPr>
          <a:lstStyle/>
          <a:p>
            <a:r>
              <a:rPr lang="pt-BR" sz="3200" b="1" dirty="0"/>
              <a:t>Classe</a:t>
            </a:r>
          </a:p>
        </p:txBody>
      </p:sp>
      <p:sp>
        <p:nvSpPr>
          <p:cNvPr id="8" name="CaixaDeTexto 7"/>
          <p:cNvSpPr txBox="1"/>
          <p:nvPr/>
        </p:nvSpPr>
        <p:spPr>
          <a:xfrm>
            <a:off x="8861887" y="6146536"/>
            <a:ext cx="1349600" cy="584775"/>
          </a:xfrm>
          <a:prstGeom prst="rect">
            <a:avLst/>
          </a:prstGeom>
          <a:noFill/>
        </p:spPr>
        <p:txBody>
          <a:bodyPr wrap="none" rtlCol="0">
            <a:spAutoFit/>
          </a:bodyPr>
          <a:lstStyle/>
          <a:p>
            <a:r>
              <a:rPr lang="pt-BR" sz="3200" b="1" dirty="0"/>
              <a:t>Objeto</a:t>
            </a:r>
          </a:p>
        </p:txBody>
      </p:sp>
      <p:pic>
        <p:nvPicPr>
          <p:cNvPr id="9" name="Picture 2" descr="Resultado de imagem para caneta bic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3733" y="1825625"/>
            <a:ext cx="4095750" cy="4337844"/>
          </a:xfrm>
          <a:prstGeom prst="rect">
            <a:avLst/>
          </a:prstGeom>
          <a:noFill/>
          <a:ln w="9525">
            <a:solidFill>
              <a:schemeClr val="tx1"/>
            </a:solidFill>
          </a:ln>
          <a:extLst>
            <a:ext uri="{909E8E84-426E-40DD-AFC4-6F175D3DCCD1}">
              <a14:hiddenFill xmlns:a14="http://schemas.microsoft.com/office/drawing/2010/main">
                <a:solidFill>
                  <a:srgbClr val="FFFFFF"/>
                </a:solidFill>
              </a14:hiddenFill>
            </a:ext>
          </a:extLst>
        </p:spPr>
      </p:pic>
      <p:sp>
        <p:nvSpPr>
          <p:cNvPr id="10" name="Retângulo 9"/>
          <p:cNvSpPr/>
          <p:nvPr/>
        </p:nvSpPr>
        <p:spPr>
          <a:xfrm>
            <a:off x="1757032" y="285729"/>
            <a:ext cx="8487965" cy="923330"/>
          </a:xfrm>
          <a:prstGeom prst="rect">
            <a:avLst/>
          </a:prstGeom>
          <a:noFill/>
        </p:spPr>
        <p:txBody>
          <a:bodyPr wrap="none" lIns="91440" tIns="45720" rIns="91440" bIns="45720">
            <a:spAutoFit/>
          </a:bodyPr>
          <a:lstStyle/>
          <a:p>
            <a:pPr algn="ctr"/>
            <a:r>
              <a:rPr lang="pt-BR" sz="5400" b="1" dirty="0">
                <a:ln w="17780" cmpd="sng">
                  <a:noFill/>
                  <a:prstDash val="solid"/>
                  <a:miter lim="800000"/>
                </a:ln>
                <a:effectLst>
                  <a:outerShdw blurRad="50800" algn="tl" rotWithShape="0">
                    <a:srgbClr val="000000"/>
                  </a:outerShdw>
                </a:effectLst>
              </a:rPr>
              <a:t>Como podemos criar objeto?</a:t>
            </a:r>
          </a:p>
        </p:txBody>
      </p:sp>
    </p:spTree>
    <p:extLst>
      <p:ext uri="{BB962C8B-B14F-4D97-AF65-F5344CB8AC3E}">
        <p14:creationId xmlns:p14="http://schemas.microsoft.com/office/powerpoint/2010/main" val="1037766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p:cNvSpPr txBox="1">
            <a:spLocks/>
          </p:cNvSpPr>
          <p:nvPr/>
        </p:nvSpPr>
        <p:spPr>
          <a:xfrm>
            <a:off x="838200" y="524933"/>
            <a:ext cx="10515600" cy="565203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b="1"/>
              <a:t>Classe</a:t>
            </a:r>
            <a:r>
              <a:rPr lang="pt-BR"/>
              <a:t> -&gt; Define os atributos e métodos comuns que serão compartilhados por um objeto.</a:t>
            </a:r>
          </a:p>
          <a:p>
            <a:pPr algn="just"/>
            <a:r>
              <a:rPr lang="pt-BR" b="1"/>
              <a:t>Objeto</a:t>
            </a:r>
            <a:r>
              <a:rPr lang="pt-BR"/>
              <a:t> -&gt; É a instância de uma classe.</a:t>
            </a:r>
            <a:endParaRPr lang="pt-BR" dirty="0"/>
          </a:p>
        </p:txBody>
      </p:sp>
    </p:spTree>
    <p:extLst>
      <p:ext uri="{BB962C8B-B14F-4D97-AF65-F5344CB8AC3E}">
        <p14:creationId xmlns:p14="http://schemas.microsoft.com/office/powerpoint/2010/main" val="3393193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p:cNvSpPr txBox="1">
            <a:spLocks/>
          </p:cNvSpPr>
          <p:nvPr/>
        </p:nvSpPr>
        <p:spPr>
          <a:xfrm>
            <a:off x="407368" y="1124744"/>
            <a:ext cx="10515600" cy="43513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pt-BR" dirty="0"/>
              <a:t>Não veremos de forma aprofundada sobre essa temática, no entanto, precisamos utilizar o Diagrama de Classes.</a:t>
            </a:r>
          </a:p>
        </p:txBody>
      </p:sp>
      <p:sp>
        <p:nvSpPr>
          <p:cNvPr id="3" name="Retângulo 2"/>
          <p:cNvSpPr/>
          <p:nvPr/>
        </p:nvSpPr>
        <p:spPr>
          <a:xfrm>
            <a:off x="8441267" y="2438401"/>
            <a:ext cx="2912533" cy="421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CaixaDeTexto 3"/>
          <p:cNvSpPr txBox="1"/>
          <p:nvPr/>
        </p:nvSpPr>
        <p:spPr>
          <a:xfrm>
            <a:off x="8672869" y="3076149"/>
            <a:ext cx="2584603" cy="1631216"/>
          </a:xfrm>
          <a:prstGeom prst="rect">
            <a:avLst/>
          </a:prstGeom>
          <a:noFill/>
        </p:spPr>
        <p:txBody>
          <a:bodyPr wrap="square" rtlCol="0">
            <a:spAutoFit/>
          </a:bodyPr>
          <a:lstStyle/>
          <a:p>
            <a:r>
              <a:rPr lang="pt-BR" sz="2000" dirty="0">
                <a:solidFill>
                  <a:schemeClr val="bg1"/>
                </a:solidFill>
              </a:rPr>
              <a:t>+ modelo: String</a:t>
            </a:r>
          </a:p>
          <a:p>
            <a:r>
              <a:rPr lang="pt-BR" sz="2000" dirty="0">
                <a:solidFill>
                  <a:schemeClr val="bg1"/>
                </a:solidFill>
              </a:rPr>
              <a:t>+ cor: String</a:t>
            </a:r>
          </a:p>
          <a:p>
            <a:r>
              <a:rPr lang="pt-BR" sz="2000" dirty="0">
                <a:solidFill>
                  <a:schemeClr val="bg1"/>
                </a:solidFill>
              </a:rPr>
              <a:t>+ ponta: float</a:t>
            </a:r>
          </a:p>
          <a:p>
            <a:r>
              <a:rPr lang="pt-BR" sz="2000" dirty="0">
                <a:solidFill>
                  <a:schemeClr val="bg1"/>
                </a:solidFill>
              </a:rPr>
              <a:t>+ carga: int</a:t>
            </a:r>
          </a:p>
          <a:p>
            <a:r>
              <a:rPr lang="pt-BR" sz="2000" dirty="0">
                <a:solidFill>
                  <a:schemeClr val="bg1"/>
                </a:solidFill>
              </a:rPr>
              <a:t>+ tampada: boolean </a:t>
            </a:r>
          </a:p>
        </p:txBody>
      </p:sp>
      <p:sp>
        <p:nvSpPr>
          <p:cNvPr id="5" name="CaixaDeTexto 4"/>
          <p:cNvSpPr txBox="1"/>
          <p:nvPr/>
        </p:nvSpPr>
        <p:spPr>
          <a:xfrm>
            <a:off x="8672868" y="5012366"/>
            <a:ext cx="2584603" cy="1477328"/>
          </a:xfrm>
          <a:prstGeom prst="rect">
            <a:avLst/>
          </a:prstGeom>
          <a:noFill/>
        </p:spPr>
        <p:txBody>
          <a:bodyPr wrap="square" rtlCol="0">
            <a:spAutoFit/>
          </a:bodyPr>
          <a:lstStyle/>
          <a:p>
            <a:r>
              <a:rPr lang="pt-BR" dirty="0">
                <a:solidFill>
                  <a:schemeClr val="bg1"/>
                </a:solidFill>
              </a:rPr>
              <a:t>+ escrever( )</a:t>
            </a:r>
          </a:p>
          <a:p>
            <a:r>
              <a:rPr lang="pt-BR" dirty="0">
                <a:solidFill>
                  <a:schemeClr val="bg1"/>
                </a:solidFill>
              </a:rPr>
              <a:t>+ rabiscar( )</a:t>
            </a:r>
          </a:p>
          <a:p>
            <a:r>
              <a:rPr lang="pt-BR" dirty="0">
                <a:solidFill>
                  <a:schemeClr val="bg1"/>
                </a:solidFill>
              </a:rPr>
              <a:t>+ pintar( )</a:t>
            </a:r>
          </a:p>
          <a:p>
            <a:r>
              <a:rPr lang="pt-BR" dirty="0">
                <a:solidFill>
                  <a:schemeClr val="bg1"/>
                </a:solidFill>
              </a:rPr>
              <a:t>+ tampar( )</a:t>
            </a:r>
          </a:p>
          <a:p>
            <a:r>
              <a:rPr lang="pt-BR" dirty="0">
                <a:solidFill>
                  <a:schemeClr val="bg1"/>
                </a:solidFill>
              </a:rPr>
              <a:t>+ destampar( )</a:t>
            </a:r>
          </a:p>
        </p:txBody>
      </p:sp>
      <p:sp>
        <p:nvSpPr>
          <p:cNvPr id="6" name="Retângulo 5"/>
          <p:cNvSpPr/>
          <p:nvPr/>
        </p:nvSpPr>
        <p:spPr>
          <a:xfrm>
            <a:off x="854164" y="285729"/>
            <a:ext cx="10293715" cy="769441"/>
          </a:xfrm>
          <a:prstGeom prst="rect">
            <a:avLst/>
          </a:prstGeom>
          <a:noFill/>
        </p:spPr>
        <p:txBody>
          <a:bodyPr wrap="none" lIns="91440" tIns="45720" rIns="91440" bIns="45720">
            <a:spAutoFit/>
          </a:bodyPr>
          <a:lstStyle/>
          <a:p>
            <a:pPr algn="ctr"/>
            <a:r>
              <a:rPr lang="pt-BR" sz="4400" b="1" dirty="0">
                <a:ln w="17780" cmpd="sng">
                  <a:noFill/>
                  <a:prstDash val="solid"/>
                  <a:miter lim="800000"/>
                </a:ln>
                <a:effectLst>
                  <a:outerShdw blurRad="50800" algn="tl" rotWithShape="0">
                    <a:srgbClr val="000000"/>
                  </a:outerShdw>
                </a:effectLst>
              </a:rPr>
              <a:t>Linguagem de Modelagem Unificada (UML)</a:t>
            </a:r>
          </a:p>
        </p:txBody>
      </p:sp>
    </p:spTree>
    <p:extLst>
      <p:ext uri="{BB962C8B-B14F-4D97-AF65-F5344CB8AC3E}">
        <p14:creationId xmlns:p14="http://schemas.microsoft.com/office/powerpoint/2010/main" val="2826822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71414"/>
            <a:ext cx="8229600" cy="1143000"/>
          </a:xfrm>
        </p:spPr>
        <p:txBody>
          <a:bodyPr/>
          <a:lstStyle/>
          <a:p>
            <a:r>
              <a:rPr lang="pt-BR" b="1" dirty="0"/>
              <a:t>Modelando a classe </a:t>
            </a:r>
            <a:r>
              <a:rPr lang="pt-BR" b="1" dirty="0">
                <a:solidFill>
                  <a:srgbClr val="FF0000"/>
                </a:solidFill>
              </a:rPr>
              <a:t>Pessoa</a:t>
            </a:r>
            <a:endParaRPr lang="pt-BR" b="1" dirty="0"/>
          </a:p>
        </p:txBody>
      </p:sp>
      <p:sp>
        <p:nvSpPr>
          <p:cNvPr id="4" name="Retângulo 3"/>
          <p:cNvSpPr/>
          <p:nvPr/>
        </p:nvSpPr>
        <p:spPr>
          <a:xfrm>
            <a:off x="2024034" y="1142984"/>
            <a:ext cx="4714908" cy="5572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6" name="Conector reto 5"/>
          <p:cNvCxnSpPr/>
          <p:nvPr/>
        </p:nvCxnSpPr>
        <p:spPr>
          <a:xfrm>
            <a:off x="2024034" y="1785926"/>
            <a:ext cx="4714908" cy="1588"/>
          </a:xfrm>
          <a:prstGeom prst="line">
            <a:avLst/>
          </a:prstGeom>
        </p:spPr>
        <p:style>
          <a:lnRef idx="3">
            <a:schemeClr val="dk1"/>
          </a:lnRef>
          <a:fillRef idx="0">
            <a:schemeClr val="dk1"/>
          </a:fillRef>
          <a:effectRef idx="2">
            <a:schemeClr val="dk1"/>
          </a:effectRef>
          <a:fontRef idx="minor">
            <a:schemeClr val="tx1"/>
          </a:fontRef>
        </p:style>
      </p:cxnSp>
      <p:cxnSp>
        <p:nvCxnSpPr>
          <p:cNvPr id="7" name="Conector reto 6"/>
          <p:cNvCxnSpPr/>
          <p:nvPr/>
        </p:nvCxnSpPr>
        <p:spPr>
          <a:xfrm>
            <a:off x="2024034" y="4071942"/>
            <a:ext cx="4714908" cy="1588"/>
          </a:xfrm>
          <a:prstGeom prst="line">
            <a:avLst/>
          </a:prstGeom>
        </p:spPr>
        <p:style>
          <a:lnRef idx="3">
            <a:schemeClr val="dk1"/>
          </a:lnRef>
          <a:fillRef idx="0">
            <a:schemeClr val="dk1"/>
          </a:fillRef>
          <a:effectRef idx="2">
            <a:schemeClr val="dk1"/>
          </a:effectRef>
          <a:fontRef idx="minor">
            <a:schemeClr val="tx1"/>
          </a:fontRef>
        </p:style>
      </p:cxnSp>
      <p:sp>
        <p:nvSpPr>
          <p:cNvPr id="8" name="Retângulo 7"/>
          <p:cNvSpPr/>
          <p:nvPr/>
        </p:nvSpPr>
        <p:spPr>
          <a:xfrm>
            <a:off x="3478655" y="1071547"/>
            <a:ext cx="1757148" cy="769441"/>
          </a:xfrm>
          <a:prstGeom prst="rect">
            <a:avLst/>
          </a:prstGeom>
          <a:noFill/>
        </p:spPr>
        <p:txBody>
          <a:bodyPr wrap="none" lIns="91440" tIns="45720" rIns="91440" bIns="45720">
            <a:spAutoFit/>
          </a:bodyPr>
          <a:lstStyle/>
          <a:p>
            <a:pPr algn="ctr"/>
            <a:r>
              <a:rPr lang="pt-BR" sz="4400" dirty="0">
                <a:ln w="18415" cmpd="sng">
                  <a:solidFill>
                    <a:srgbClr val="FFFFFF"/>
                  </a:solidFill>
                  <a:prstDash val="solid"/>
                </a:ln>
                <a:solidFill>
                  <a:srgbClr val="FFFFFF"/>
                </a:solidFill>
                <a:effectLst>
                  <a:outerShdw blurRad="63500" dir="3600000" algn="tl" rotWithShape="0">
                    <a:srgbClr val="000000">
                      <a:alpha val="70000"/>
                    </a:srgbClr>
                  </a:outerShdw>
                </a:effectLst>
              </a:rPr>
              <a:t>Pessoa</a:t>
            </a:r>
          </a:p>
        </p:txBody>
      </p:sp>
      <p:sp>
        <p:nvSpPr>
          <p:cNvPr id="10" name="CaixaDeTexto 9"/>
          <p:cNvSpPr txBox="1"/>
          <p:nvPr/>
        </p:nvSpPr>
        <p:spPr>
          <a:xfrm>
            <a:off x="2309786" y="1785926"/>
            <a:ext cx="4071966" cy="2308324"/>
          </a:xfrm>
          <a:prstGeom prst="rect">
            <a:avLst/>
          </a:prstGeom>
          <a:noFill/>
        </p:spPr>
        <p:txBody>
          <a:bodyPr wrap="square" rtlCol="0">
            <a:spAutoFit/>
          </a:bodyPr>
          <a:lstStyle/>
          <a:p>
            <a:r>
              <a:rPr lang="pt-BR" sz="2400" b="1" dirty="0">
                <a:solidFill>
                  <a:schemeClr val="bg1"/>
                </a:solidFill>
              </a:rPr>
              <a:t>+ Nome: (string)</a:t>
            </a:r>
          </a:p>
          <a:p>
            <a:r>
              <a:rPr lang="pt-BR" sz="2400" b="1" dirty="0">
                <a:solidFill>
                  <a:schemeClr val="bg1"/>
                </a:solidFill>
              </a:rPr>
              <a:t>+ Idade: (</a:t>
            </a:r>
            <a:r>
              <a:rPr lang="pt-BR" sz="2400" b="1" dirty="0" err="1">
                <a:solidFill>
                  <a:schemeClr val="bg1"/>
                </a:solidFill>
              </a:rPr>
              <a:t>int</a:t>
            </a:r>
            <a:r>
              <a:rPr lang="pt-BR" sz="2400" b="1" dirty="0">
                <a:solidFill>
                  <a:schemeClr val="bg1"/>
                </a:solidFill>
              </a:rPr>
              <a:t>)</a:t>
            </a:r>
          </a:p>
          <a:p>
            <a:r>
              <a:rPr lang="pt-BR" sz="2400" b="1" dirty="0">
                <a:solidFill>
                  <a:schemeClr val="bg1"/>
                </a:solidFill>
              </a:rPr>
              <a:t>+ Peso: (</a:t>
            </a:r>
            <a:r>
              <a:rPr lang="pt-BR" sz="2400" b="1" dirty="0" err="1">
                <a:solidFill>
                  <a:schemeClr val="bg1"/>
                </a:solidFill>
              </a:rPr>
              <a:t>float</a:t>
            </a:r>
            <a:r>
              <a:rPr lang="pt-BR" sz="2400" b="1" dirty="0">
                <a:solidFill>
                  <a:schemeClr val="bg1"/>
                </a:solidFill>
              </a:rPr>
              <a:t>)</a:t>
            </a:r>
          </a:p>
          <a:p>
            <a:r>
              <a:rPr lang="pt-BR" sz="2400" b="1" dirty="0">
                <a:solidFill>
                  <a:schemeClr val="bg1"/>
                </a:solidFill>
              </a:rPr>
              <a:t>+ Altura: (</a:t>
            </a:r>
            <a:r>
              <a:rPr lang="pt-BR" sz="2400" b="1" dirty="0" err="1">
                <a:solidFill>
                  <a:schemeClr val="bg1"/>
                </a:solidFill>
              </a:rPr>
              <a:t>float</a:t>
            </a:r>
            <a:r>
              <a:rPr lang="pt-BR" sz="2400" b="1" dirty="0">
                <a:solidFill>
                  <a:schemeClr val="bg1"/>
                </a:solidFill>
              </a:rPr>
              <a:t>)</a:t>
            </a:r>
          </a:p>
          <a:p>
            <a:r>
              <a:rPr lang="pt-BR" sz="2400" b="1" dirty="0">
                <a:solidFill>
                  <a:schemeClr val="bg1"/>
                </a:solidFill>
              </a:rPr>
              <a:t>+ Escolaridade: (string)</a:t>
            </a:r>
          </a:p>
          <a:p>
            <a:r>
              <a:rPr lang="pt-BR" sz="2400" b="1" dirty="0">
                <a:solidFill>
                  <a:schemeClr val="bg1"/>
                </a:solidFill>
              </a:rPr>
              <a:t>+ </a:t>
            </a:r>
            <a:r>
              <a:rPr lang="pt-BR" sz="2400" b="1" dirty="0" err="1">
                <a:solidFill>
                  <a:schemeClr val="bg1"/>
                </a:solidFill>
              </a:rPr>
              <a:t>Salario</a:t>
            </a:r>
            <a:r>
              <a:rPr lang="pt-BR" sz="2400" b="1" dirty="0">
                <a:solidFill>
                  <a:schemeClr val="bg1"/>
                </a:solidFill>
              </a:rPr>
              <a:t>: (</a:t>
            </a:r>
            <a:r>
              <a:rPr lang="pt-BR" sz="2400" b="1" dirty="0" err="1">
                <a:solidFill>
                  <a:schemeClr val="bg1"/>
                </a:solidFill>
              </a:rPr>
              <a:t>double</a:t>
            </a:r>
            <a:r>
              <a:rPr lang="pt-BR" sz="2400" b="1" dirty="0">
                <a:solidFill>
                  <a:schemeClr val="bg1"/>
                </a:solidFill>
              </a:rPr>
              <a:t>)</a:t>
            </a:r>
          </a:p>
        </p:txBody>
      </p:sp>
      <p:sp>
        <p:nvSpPr>
          <p:cNvPr id="11" name="CaixaDeTexto 10"/>
          <p:cNvSpPr txBox="1"/>
          <p:nvPr/>
        </p:nvSpPr>
        <p:spPr>
          <a:xfrm>
            <a:off x="2309786" y="4049634"/>
            <a:ext cx="4071966" cy="2677656"/>
          </a:xfrm>
          <a:prstGeom prst="rect">
            <a:avLst/>
          </a:prstGeom>
          <a:noFill/>
        </p:spPr>
        <p:txBody>
          <a:bodyPr wrap="square" rtlCol="0">
            <a:spAutoFit/>
          </a:bodyPr>
          <a:lstStyle/>
          <a:p>
            <a:r>
              <a:rPr lang="pt-BR" sz="2400" b="1" dirty="0">
                <a:solidFill>
                  <a:schemeClr val="bg1"/>
                </a:solidFill>
              </a:rPr>
              <a:t>+ </a:t>
            </a:r>
            <a:r>
              <a:rPr lang="pt-BR" sz="2400" b="1" dirty="0" err="1">
                <a:solidFill>
                  <a:schemeClr val="bg1"/>
                </a:solidFill>
              </a:rPr>
              <a:t>alteraNome</a:t>
            </a:r>
            <a:r>
              <a:rPr lang="pt-BR" sz="2400" b="1" dirty="0">
                <a:solidFill>
                  <a:schemeClr val="bg1"/>
                </a:solidFill>
              </a:rPr>
              <a:t> ($nome)</a:t>
            </a:r>
          </a:p>
          <a:p>
            <a:r>
              <a:rPr lang="pt-BR" sz="2400" b="1" dirty="0">
                <a:solidFill>
                  <a:schemeClr val="bg1"/>
                </a:solidFill>
              </a:rPr>
              <a:t>+ Envelhecer ($anos)</a:t>
            </a:r>
          </a:p>
          <a:p>
            <a:r>
              <a:rPr lang="pt-BR" sz="2400" b="1" dirty="0">
                <a:solidFill>
                  <a:schemeClr val="bg1"/>
                </a:solidFill>
              </a:rPr>
              <a:t>+ </a:t>
            </a:r>
            <a:r>
              <a:rPr lang="pt-BR" sz="2400" b="1" dirty="0" err="1">
                <a:solidFill>
                  <a:schemeClr val="bg1"/>
                </a:solidFill>
              </a:rPr>
              <a:t>alteraPeso</a:t>
            </a:r>
            <a:r>
              <a:rPr lang="pt-BR" sz="2400" b="1" dirty="0">
                <a:solidFill>
                  <a:schemeClr val="bg1"/>
                </a:solidFill>
              </a:rPr>
              <a:t> ($quilogramas)</a:t>
            </a:r>
          </a:p>
          <a:p>
            <a:r>
              <a:rPr lang="pt-BR" sz="2400" b="1" dirty="0">
                <a:solidFill>
                  <a:schemeClr val="bg1"/>
                </a:solidFill>
              </a:rPr>
              <a:t>+ Crescer ($</a:t>
            </a:r>
            <a:r>
              <a:rPr lang="pt-BR" sz="2400" b="1" dirty="0" err="1">
                <a:solidFill>
                  <a:schemeClr val="bg1"/>
                </a:solidFill>
              </a:rPr>
              <a:t>centimetros</a:t>
            </a:r>
            <a:r>
              <a:rPr lang="pt-BR" sz="2400" b="1" dirty="0">
                <a:solidFill>
                  <a:schemeClr val="bg1"/>
                </a:solidFill>
              </a:rPr>
              <a:t>)</a:t>
            </a:r>
          </a:p>
          <a:p>
            <a:r>
              <a:rPr lang="pt-BR" sz="2400" b="1" dirty="0">
                <a:solidFill>
                  <a:schemeClr val="bg1"/>
                </a:solidFill>
              </a:rPr>
              <a:t>+ Formar ($</a:t>
            </a:r>
            <a:r>
              <a:rPr lang="pt-BR" sz="2400" b="1" dirty="0" err="1">
                <a:solidFill>
                  <a:schemeClr val="bg1"/>
                </a:solidFill>
              </a:rPr>
              <a:t>titulacao</a:t>
            </a:r>
            <a:r>
              <a:rPr lang="pt-BR" sz="2400" b="1" dirty="0">
                <a:solidFill>
                  <a:schemeClr val="bg1"/>
                </a:solidFill>
              </a:rPr>
              <a:t>)</a:t>
            </a:r>
          </a:p>
          <a:p>
            <a:r>
              <a:rPr lang="pt-BR" sz="2400" b="1" dirty="0">
                <a:solidFill>
                  <a:schemeClr val="bg1"/>
                </a:solidFill>
              </a:rPr>
              <a:t>+ </a:t>
            </a:r>
            <a:r>
              <a:rPr lang="pt-BR" sz="2400" b="1" dirty="0" err="1">
                <a:solidFill>
                  <a:schemeClr val="bg1"/>
                </a:solidFill>
              </a:rPr>
              <a:t>alteraSalario</a:t>
            </a:r>
            <a:r>
              <a:rPr lang="pt-BR" sz="2400" b="1" dirty="0">
                <a:solidFill>
                  <a:schemeClr val="bg1"/>
                </a:solidFill>
              </a:rPr>
              <a:t> ($valor)</a:t>
            </a:r>
          </a:p>
          <a:p>
            <a:r>
              <a:rPr lang="pt-BR" sz="2400" b="1" dirty="0">
                <a:solidFill>
                  <a:schemeClr val="bg1"/>
                </a:solidFill>
              </a:rPr>
              <a:t>+ Exibir ( )</a:t>
            </a:r>
          </a:p>
        </p:txBody>
      </p:sp>
      <p:sp>
        <p:nvSpPr>
          <p:cNvPr id="13" name="Retângulo 12"/>
          <p:cNvSpPr/>
          <p:nvPr/>
        </p:nvSpPr>
        <p:spPr>
          <a:xfrm>
            <a:off x="7453322" y="1201152"/>
            <a:ext cx="2879314" cy="584775"/>
          </a:xfrm>
          <a:prstGeom prst="rect">
            <a:avLst/>
          </a:prstGeom>
          <a:noFill/>
        </p:spPr>
        <p:txBody>
          <a:bodyPr wrap="none" lIns="91440" tIns="45720" rIns="91440" bIns="45720">
            <a:spAutoFit/>
          </a:bodyPr>
          <a:lstStyle/>
          <a:p>
            <a:pPr algn="ctr"/>
            <a:r>
              <a:rPr lang="pt-BR" sz="3200" b="1" dirty="0">
                <a:ln w="17780" cmpd="sng">
                  <a:noFill/>
                  <a:prstDash val="solid"/>
                  <a:miter lim="800000"/>
                </a:ln>
                <a:effectLst>
                  <a:outerShdw blurRad="50800" algn="tl" rotWithShape="0">
                    <a:srgbClr val="000000"/>
                  </a:outerShdw>
                </a:effectLst>
              </a:rPr>
              <a:t>Nome da Classe</a:t>
            </a:r>
          </a:p>
        </p:txBody>
      </p:sp>
      <p:sp>
        <p:nvSpPr>
          <p:cNvPr id="14" name="Retângulo 13"/>
          <p:cNvSpPr/>
          <p:nvPr/>
        </p:nvSpPr>
        <p:spPr>
          <a:xfrm>
            <a:off x="7718448" y="2857497"/>
            <a:ext cx="2449518" cy="584775"/>
          </a:xfrm>
          <a:prstGeom prst="rect">
            <a:avLst/>
          </a:prstGeom>
          <a:noFill/>
        </p:spPr>
        <p:txBody>
          <a:bodyPr wrap="none" lIns="91440" tIns="45720" rIns="91440" bIns="45720">
            <a:spAutoFit/>
          </a:bodyPr>
          <a:lstStyle/>
          <a:p>
            <a:pPr algn="ctr"/>
            <a:r>
              <a:rPr lang="pt-BR" sz="3200" b="1" dirty="0">
                <a:ln w="17780" cmpd="sng">
                  <a:noFill/>
                  <a:prstDash val="solid"/>
                  <a:miter lim="800000"/>
                </a:ln>
                <a:effectLst>
                  <a:outerShdw blurRad="50800" algn="tl" rotWithShape="0">
                    <a:srgbClr val="000000"/>
                  </a:outerShdw>
                </a:effectLst>
              </a:rPr>
              <a:t>Propriedades</a:t>
            </a:r>
          </a:p>
        </p:txBody>
      </p:sp>
      <p:sp>
        <p:nvSpPr>
          <p:cNvPr id="15" name="Retângulo 14"/>
          <p:cNvSpPr/>
          <p:nvPr/>
        </p:nvSpPr>
        <p:spPr>
          <a:xfrm>
            <a:off x="8024826" y="5072075"/>
            <a:ext cx="1711880" cy="584775"/>
          </a:xfrm>
          <a:prstGeom prst="rect">
            <a:avLst/>
          </a:prstGeom>
          <a:noFill/>
        </p:spPr>
        <p:txBody>
          <a:bodyPr wrap="none" lIns="91440" tIns="45720" rIns="91440" bIns="45720">
            <a:spAutoFit/>
          </a:bodyPr>
          <a:lstStyle/>
          <a:p>
            <a:pPr algn="ctr"/>
            <a:r>
              <a:rPr lang="pt-BR" sz="3200" b="1" dirty="0">
                <a:ln w="17780" cmpd="sng">
                  <a:noFill/>
                  <a:prstDash val="solid"/>
                  <a:miter lim="800000"/>
                </a:ln>
                <a:effectLst>
                  <a:outerShdw blurRad="50800" algn="tl" rotWithShape="0">
                    <a:srgbClr val="000000"/>
                  </a:outerShdw>
                </a:effectLst>
              </a:rPr>
              <a:t>Métodos</a:t>
            </a:r>
          </a:p>
        </p:txBody>
      </p:sp>
      <p:sp>
        <p:nvSpPr>
          <p:cNvPr id="16" name="Seta para a direita 15"/>
          <p:cNvSpPr/>
          <p:nvPr/>
        </p:nvSpPr>
        <p:spPr>
          <a:xfrm>
            <a:off x="6953256" y="1428736"/>
            <a:ext cx="500066"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Seta para a direita 16"/>
          <p:cNvSpPr/>
          <p:nvPr/>
        </p:nvSpPr>
        <p:spPr>
          <a:xfrm>
            <a:off x="6953256" y="3071810"/>
            <a:ext cx="500066"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Seta para a direita 17"/>
          <p:cNvSpPr/>
          <p:nvPr/>
        </p:nvSpPr>
        <p:spPr>
          <a:xfrm>
            <a:off x="6953256" y="5286388"/>
            <a:ext cx="500066"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1981200" y="71414"/>
            <a:ext cx="8229600" cy="1143000"/>
          </a:xfrm>
          <a:prstGeom prst="rect">
            <a:avLst/>
          </a:prstGeom>
        </p:spPr>
        <p:txBody>
          <a:bodyPr vert="horz" lIns="91440" tIns="45720" rIns="91440" bIns="45720" rtlCol="0" anchor="ctr">
            <a:normAutofit/>
          </a:bodyPr>
          <a:lstStyle/>
          <a:p>
            <a:pPr algn="ctr">
              <a:spcBef>
                <a:spcPct val="0"/>
              </a:spcBef>
              <a:defRPr/>
            </a:pPr>
            <a:r>
              <a:rPr lang="pt-BR" sz="4400" b="1" dirty="0">
                <a:latin typeface="+mj-lt"/>
                <a:ea typeface="+mj-ea"/>
                <a:cs typeface="+mj-cs"/>
              </a:rPr>
              <a:t>Modelando a classe </a:t>
            </a:r>
            <a:r>
              <a:rPr lang="pt-BR" sz="4400" b="1" dirty="0">
                <a:solidFill>
                  <a:srgbClr val="FF0000"/>
                </a:solidFill>
                <a:latin typeface="+mj-lt"/>
                <a:ea typeface="+mj-ea"/>
                <a:cs typeface="+mj-cs"/>
              </a:rPr>
              <a:t>Produto</a:t>
            </a:r>
            <a:endParaRPr lang="pt-BR" sz="4400" b="1" dirty="0">
              <a:latin typeface="+mj-lt"/>
              <a:ea typeface="+mj-ea"/>
              <a:cs typeface="+mj-cs"/>
            </a:endParaRPr>
          </a:p>
        </p:txBody>
      </p:sp>
      <p:sp>
        <p:nvSpPr>
          <p:cNvPr id="4" name="Retângulo 3"/>
          <p:cNvSpPr/>
          <p:nvPr/>
        </p:nvSpPr>
        <p:spPr>
          <a:xfrm>
            <a:off x="2024034" y="1142984"/>
            <a:ext cx="4714908" cy="5429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5" name="Conector reto 4"/>
          <p:cNvCxnSpPr/>
          <p:nvPr/>
        </p:nvCxnSpPr>
        <p:spPr>
          <a:xfrm>
            <a:off x="2024034" y="1785926"/>
            <a:ext cx="4714908" cy="1588"/>
          </a:xfrm>
          <a:prstGeom prst="line">
            <a:avLst/>
          </a:prstGeom>
        </p:spPr>
        <p:style>
          <a:lnRef idx="3">
            <a:schemeClr val="dk1"/>
          </a:lnRef>
          <a:fillRef idx="0">
            <a:schemeClr val="dk1"/>
          </a:fillRef>
          <a:effectRef idx="2">
            <a:schemeClr val="dk1"/>
          </a:effectRef>
          <a:fontRef idx="minor">
            <a:schemeClr val="tx1"/>
          </a:fontRef>
        </p:style>
      </p:cxnSp>
      <p:cxnSp>
        <p:nvCxnSpPr>
          <p:cNvPr id="6" name="Conector reto 5"/>
          <p:cNvCxnSpPr/>
          <p:nvPr/>
        </p:nvCxnSpPr>
        <p:spPr>
          <a:xfrm>
            <a:off x="2024034" y="4286256"/>
            <a:ext cx="4714908" cy="1588"/>
          </a:xfrm>
          <a:prstGeom prst="line">
            <a:avLst/>
          </a:prstGeom>
        </p:spPr>
        <p:style>
          <a:lnRef idx="3">
            <a:schemeClr val="dk1"/>
          </a:lnRef>
          <a:fillRef idx="0">
            <a:schemeClr val="dk1"/>
          </a:fillRef>
          <a:effectRef idx="2">
            <a:schemeClr val="dk1"/>
          </a:effectRef>
          <a:fontRef idx="minor">
            <a:schemeClr val="tx1"/>
          </a:fontRef>
        </p:style>
      </p:cxnSp>
      <p:sp>
        <p:nvSpPr>
          <p:cNvPr id="7" name="Retângulo 6"/>
          <p:cNvSpPr/>
          <p:nvPr/>
        </p:nvSpPr>
        <p:spPr>
          <a:xfrm>
            <a:off x="3357474" y="1071547"/>
            <a:ext cx="2037545" cy="769441"/>
          </a:xfrm>
          <a:prstGeom prst="rect">
            <a:avLst/>
          </a:prstGeom>
          <a:noFill/>
        </p:spPr>
        <p:txBody>
          <a:bodyPr wrap="none" lIns="91440" tIns="45720" rIns="91440" bIns="45720">
            <a:spAutoFit/>
          </a:bodyPr>
          <a:lstStyle/>
          <a:p>
            <a:pPr algn="ctr"/>
            <a:r>
              <a:rPr lang="pt-BR" sz="4400" dirty="0">
                <a:ln w="18415" cmpd="sng">
                  <a:solidFill>
                    <a:srgbClr val="FFFFFF"/>
                  </a:solidFill>
                  <a:prstDash val="solid"/>
                </a:ln>
                <a:solidFill>
                  <a:srgbClr val="FFFFFF"/>
                </a:solidFill>
                <a:effectLst>
                  <a:outerShdw blurRad="63500" dir="3600000" algn="tl" rotWithShape="0">
                    <a:srgbClr val="000000">
                      <a:alpha val="70000"/>
                    </a:srgbClr>
                  </a:outerShdw>
                </a:effectLst>
              </a:rPr>
              <a:t>Produto</a:t>
            </a:r>
          </a:p>
        </p:txBody>
      </p:sp>
      <p:sp>
        <p:nvSpPr>
          <p:cNvPr id="8" name="CaixaDeTexto 7"/>
          <p:cNvSpPr txBox="1"/>
          <p:nvPr/>
        </p:nvSpPr>
        <p:spPr>
          <a:xfrm>
            <a:off x="2309786" y="1928802"/>
            <a:ext cx="4071966" cy="1938992"/>
          </a:xfrm>
          <a:prstGeom prst="rect">
            <a:avLst/>
          </a:prstGeom>
          <a:noFill/>
        </p:spPr>
        <p:txBody>
          <a:bodyPr wrap="square" rtlCol="0">
            <a:spAutoFit/>
          </a:bodyPr>
          <a:lstStyle/>
          <a:p>
            <a:r>
              <a:rPr lang="pt-BR" sz="2400" b="1" dirty="0">
                <a:solidFill>
                  <a:schemeClr val="bg1"/>
                </a:solidFill>
              </a:rPr>
              <a:t>+ </a:t>
            </a:r>
            <a:r>
              <a:rPr lang="pt-BR" sz="2400" b="1" dirty="0" err="1">
                <a:solidFill>
                  <a:schemeClr val="bg1"/>
                </a:solidFill>
              </a:rPr>
              <a:t>Cod</a:t>
            </a:r>
            <a:r>
              <a:rPr lang="pt-BR" sz="2400" b="1" dirty="0">
                <a:solidFill>
                  <a:schemeClr val="bg1"/>
                </a:solidFill>
              </a:rPr>
              <a:t>: (</a:t>
            </a:r>
            <a:r>
              <a:rPr lang="pt-BR" sz="2400" b="1" dirty="0" err="1">
                <a:solidFill>
                  <a:schemeClr val="bg1"/>
                </a:solidFill>
              </a:rPr>
              <a:t>int</a:t>
            </a:r>
            <a:r>
              <a:rPr lang="pt-BR" sz="2400" b="1" dirty="0">
                <a:solidFill>
                  <a:schemeClr val="bg1"/>
                </a:solidFill>
              </a:rPr>
              <a:t>)</a:t>
            </a:r>
          </a:p>
          <a:p>
            <a:r>
              <a:rPr lang="pt-BR" sz="2400" b="1" dirty="0">
                <a:solidFill>
                  <a:schemeClr val="bg1"/>
                </a:solidFill>
              </a:rPr>
              <a:t>+ </a:t>
            </a:r>
            <a:r>
              <a:rPr lang="pt-BR" sz="2400" b="1" dirty="0" err="1">
                <a:solidFill>
                  <a:schemeClr val="bg1"/>
                </a:solidFill>
              </a:rPr>
              <a:t>Descricao</a:t>
            </a:r>
            <a:r>
              <a:rPr lang="pt-BR" sz="2400" b="1" dirty="0">
                <a:solidFill>
                  <a:schemeClr val="bg1"/>
                </a:solidFill>
              </a:rPr>
              <a:t>: (string)</a:t>
            </a:r>
          </a:p>
          <a:p>
            <a:r>
              <a:rPr lang="pt-BR" sz="2400" b="1" dirty="0">
                <a:solidFill>
                  <a:schemeClr val="bg1"/>
                </a:solidFill>
              </a:rPr>
              <a:t>+ Fabricante: (string)</a:t>
            </a:r>
          </a:p>
          <a:p>
            <a:r>
              <a:rPr lang="pt-BR" sz="2400" b="1" dirty="0">
                <a:solidFill>
                  <a:schemeClr val="bg1"/>
                </a:solidFill>
              </a:rPr>
              <a:t>+ Quantidade: (</a:t>
            </a:r>
            <a:r>
              <a:rPr lang="pt-BR" sz="2400" b="1" dirty="0" err="1">
                <a:solidFill>
                  <a:schemeClr val="bg1"/>
                </a:solidFill>
              </a:rPr>
              <a:t>int</a:t>
            </a:r>
            <a:r>
              <a:rPr lang="pt-BR" sz="2400" b="1" dirty="0">
                <a:solidFill>
                  <a:schemeClr val="bg1"/>
                </a:solidFill>
              </a:rPr>
              <a:t>)</a:t>
            </a:r>
          </a:p>
          <a:p>
            <a:r>
              <a:rPr lang="pt-BR" sz="2400" b="1" dirty="0">
                <a:solidFill>
                  <a:schemeClr val="bg1"/>
                </a:solidFill>
              </a:rPr>
              <a:t>+ </a:t>
            </a:r>
            <a:r>
              <a:rPr lang="pt-BR" sz="2400" b="1" dirty="0" err="1">
                <a:solidFill>
                  <a:schemeClr val="bg1"/>
                </a:solidFill>
              </a:rPr>
              <a:t>Preco</a:t>
            </a:r>
            <a:r>
              <a:rPr lang="pt-BR" sz="2400" b="1" dirty="0">
                <a:solidFill>
                  <a:schemeClr val="bg1"/>
                </a:solidFill>
              </a:rPr>
              <a:t>: (</a:t>
            </a:r>
            <a:r>
              <a:rPr lang="pt-BR" sz="2400" b="1" dirty="0" err="1">
                <a:solidFill>
                  <a:schemeClr val="bg1"/>
                </a:solidFill>
              </a:rPr>
              <a:t>float</a:t>
            </a:r>
            <a:r>
              <a:rPr lang="pt-BR" sz="2400" b="1" dirty="0">
                <a:solidFill>
                  <a:schemeClr val="bg1"/>
                </a:solidFill>
              </a:rPr>
              <a:t>)</a:t>
            </a:r>
          </a:p>
        </p:txBody>
      </p:sp>
      <p:sp>
        <p:nvSpPr>
          <p:cNvPr id="9" name="CaixaDeTexto 8"/>
          <p:cNvSpPr txBox="1"/>
          <p:nvPr/>
        </p:nvSpPr>
        <p:spPr>
          <a:xfrm>
            <a:off x="2309786" y="4431108"/>
            <a:ext cx="4071966" cy="1569660"/>
          </a:xfrm>
          <a:prstGeom prst="rect">
            <a:avLst/>
          </a:prstGeom>
          <a:noFill/>
        </p:spPr>
        <p:txBody>
          <a:bodyPr wrap="square" rtlCol="0">
            <a:spAutoFit/>
          </a:bodyPr>
          <a:lstStyle/>
          <a:p>
            <a:r>
              <a:rPr lang="pt-BR" sz="2400" b="1" dirty="0">
                <a:solidFill>
                  <a:schemeClr val="bg1"/>
                </a:solidFill>
              </a:rPr>
              <a:t>+ </a:t>
            </a:r>
            <a:r>
              <a:rPr lang="pt-BR" sz="2400" b="1" dirty="0" err="1">
                <a:solidFill>
                  <a:schemeClr val="bg1"/>
                </a:solidFill>
              </a:rPr>
              <a:t>venderProduto</a:t>
            </a:r>
            <a:r>
              <a:rPr lang="pt-BR" sz="2400" b="1" dirty="0">
                <a:solidFill>
                  <a:schemeClr val="bg1"/>
                </a:solidFill>
              </a:rPr>
              <a:t> ($qtd)</a:t>
            </a:r>
          </a:p>
          <a:p>
            <a:r>
              <a:rPr lang="pt-BR" sz="2400" b="1" dirty="0">
                <a:solidFill>
                  <a:schemeClr val="bg1"/>
                </a:solidFill>
              </a:rPr>
              <a:t>+ </a:t>
            </a:r>
            <a:r>
              <a:rPr lang="pt-BR" sz="2400" b="1" dirty="0" err="1">
                <a:solidFill>
                  <a:schemeClr val="bg1"/>
                </a:solidFill>
              </a:rPr>
              <a:t>reporEstoque</a:t>
            </a:r>
            <a:r>
              <a:rPr lang="pt-BR" sz="2400" b="1" dirty="0">
                <a:solidFill>
                  <a:schemeClr val="bg1"/>
                </a:solidFill>
              </a:rPr>
              <a:t> ($qtd)</a:t>
            </a:r>
          </a:p>
          <a:p>
            <a:r>
              <a:rPr lang="pt-BR" sz="2400" b="1" dirty="0">
                <a:solidFill>
                  <a:schemeClr val="bg1"/>
                </a:solidFill>
              </a:rPr>
              <a:t>+ </a:t>
            </a:r>
            <a:r>
              <a:rPr lang="pt-BR" sz="2400" b="1" dirty="0" err="1">
                <a:solidFill>
                  <a:schemeClr val="bg1"/>
                </a:solidFill>
              </a:rPr>
              <a:t>alteraPreco</a:t>
            </a:r>
            <a:r>
              <a:rPr lang="pt-BR" sz="2400" b="1" dirty="0">
                <a:solidFill>
                  <a:schemeClr val="bg1"/>
                </a:solidFill>
              </a:rPr>
              <a:t> ($valor)</a:t>
            </a:r>
          </a:p>
          <a:p>
            <a:r>
              <a:rPr lang="pt-BR" sz="2400" b="1" dirty="0">
                <a:solidFill>
                  <a:schemeClr val="bg1"/>
                </a:solidFill>
              </a:rPr>
              <a:t>+ Exibe ( )</a:t>
            </a:r>
          </a:p>
        </p:txBody>
      </p:sp>
      <p:sp>
        <p:nvSpPr>
          <p:cNvPr id="10" name="Retângulo 9"/>
          <p:cNvSpPr/>
          <p:nvPr/>
        </p:nvSpPr>
        <p:spPr>
          <a:xfrm>
            <a:off x="7453322" y="1201152"/>
            <a:ext cx="2879314" cy="584775"/>
          </a:xfrm>
          <a:prstGeom prst="rect">
            <a:avLst/>
          </a:prstGeom>
          <a:noFill/>
        </p:spPr>
        <p:txBody>
          <a:bodyPr wrap="none" lIns="91440" tIns="45720" rIns="91440" bIns="45720">
            <a:spAutoFit/>
          </a:bodyPr>
          <a:lstStyle/>
          <a:p>
            <a:pPr algn="ctr"/>
            <a:r>
              <a:rPr lang="pt-BR" sz="3200" b="1" dirty="0">
                <a:ln w="17780" cmpd="sng">
                  <a:noFill/>
                  <a:prstDash val="solid"/>
                  <a:miter lim="800000"/>
                </a:ln>
                <a:effectLst>
                  <a:outerShdw blurRad="50800" algn="tl" rotWithShape="0">
                    <a:srgbClr val="000000"/>
                  </a:outerShdw>
                </a:effectLst>
              </a:rPr>
              <a:t>Nome da Classe</a:t>
            </a:r>
          </a:p>
        </p:txBody>
      </p:sp>
      <p:sp>
        <p:nvSpPr>
          <p:cNvPr id="11" name="Retângulo 10"/>
          <p:cNvSpPr/>
          <p:nvPr/>
        </p:nvSpPr>
        <p:spPr>
          <a:xfrm>
            <a:off x="7718448" y="2857497"/>
            <a:ext cx="2449518" cy="584775"/>
          </a:xfrm>
          <a:prstGeom prst="rect">
            <a:avLst/>
          </a:prstGeom>
          <a:noFill/>
        </p:spPr>
        <p:txBody>
          <a:bodyPr wrap="none" lIns="91440" tIns="45720" rIns="91440" bIns="45720">
            <a:spAutoFit/>
          </a:bodyPr>
          <a:lstStyle/>
          <a:p>
            <a:pPr algn="ctr"/>
            <a:r>
              <a:rPr lang="pt-BR" sz="3200" b="1" dirty="0">
                <a:ln w="17780" cmpd="sng">
                  <a:noFill/>
                  <a:prstDash val="solid"/>
                  <a:miter lim="800000"/>
                </a:ln>
                <a:effectLst>
                  <a:outerShdw blurRad="50800" algn="tl" rotWithShape="0">
                    <a:srgbClr val="000000"/>
                  </a:outerShdw>
                </a:effectLst>
              </a:rPr>
              <a:t>Propriedades</a:t>
            </a:r>
          </a:p>
        </p:txBody>
      </p:sp>
      <p:sp>
        <p:nvSpPr>
          <p:cNvPr id="12" name="Retângulo 11"/>
          <p:cNvSpPr/>
          <p:nvPr/>
        </p:nvSpPr>
        <p:spPr>
          <a:xfrm>
            <a:off x="8024826" y="5072075"/>
            <a:ext cx="1711880" cy="584775"/>
          </a:xfrm>
          <a:prstGeom prst="rect">
            <a:avLst/>
          </a:prstGeom>
          <a:noFill/>
        </p:spPr>
        <p:txBody>
          <a:bodyPr wrap="none" lIns="91440" tIns="45720" rIns="91440" bIns="45720">
            <a:spAutoFit/>
          </a:bodyPr>
          <a:lstStyle/>
          <a:p>
            <a:pPr algn="ctr"/>
            <a:r>
              <a:rPr lang="pt-BR" sz="3200" b="1" dirty="0">
                <a:ln w="17780" cmpd="sng">
                  <a:noFill/>
                  <a:prstDash val="solid"/>
                  <a:miter lim="800000"/>
                </a:ln>
                <a:effectLst>
                  <a:outerShdw blurRad="50800" algn="tl" rotWithShape="0">
                    <a:srgbClr val="000000"/>
                  </a:outerShdw>
                </a:effectLst>
              </a:rPr>
              <a:t>Métodos</a:t>
            </a:r>
          </a:p>
        </p:txBody>
      </p:sp>
      <p:sp>
        <p:nvSpPr>
          <p:cNvPr id="13" name="Seta para a direita 12"/>
          <p:cNvSpPr/>
          <p:nvPr/>
        </p:nvSpPr>
        <p:spPr>
          <a:xfrm>
            <a:off x="6953256" y="1428736"/>
            <a:ext cx="500066"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Seta para a direita 13"/>
          <p:cNvSpPr/>
          <p:nvPr/>
        </p:nvSpPr>
        <p:spPr>
          <a:xfrm>
            <a:off x="6953256" y="3071810"/>
            <a:ext cx="500066"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Seta para a direita 14"/>
          <p:cNvSpPr/>
          <p:nvPr/>
        </p:nvSpPr>
        <p:spPr>
          <a:xfrm>
            <a:off x="6953256" y="5286388"/>
            <a:ext cx="500066"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340227" y="214291"/>
            <a:ext cx="7579832" cy="1200329"/>
          </a:xfrm>
          <a:prstGeom prst="rect">
            <a:avLst/>
          </a:prstGeom>
          <a:noFill/>
        </p:spPr>
        <p:txBody>
          <a:bodyPr wrap="none" lIns="91440" tIns="45720" rIns="91440" bIns="45720">
            <a:spAutoFit/>
          </a:bodyPr>
          <a:lstStyle/>
          <a:p>
            <a:pPr algn="ctr"/>
            <a:r>
              <a:rPr lang="pt-BR" sz="7200" b="1" dirty="0">
                <a:ln w="17780" cmpd="sng">
                  <a:noFill/>
                  <a:prstDash val="solid"/>
                  <a:miter lim="800000"/>
                </a:ln>
                <a:effectLst>
                  <a:outerShdw blurRad="50800" algn="tl" rotWithShape="0">
                    <a:srgbClr val="000000"/>
                  </a:outerShdw>
                </a:effectLst>
              </a:rPr>
              <a:t>Método Construtor</a:t>
            </a:r>
          </a:p>
        </p:txBody>
      </p:sp>
      <p:sp>
        <p:nvSpPr>
          <p:cNvPr id="3" name="CaixaDeTexto 2"/>
          <p:cNvSpPr txBox="1"/>
          <p:nvPr/>
        </p:nvSpPr>
        <p:spPr>
          <a:xfrm>
            <a:off x="2166910" y="1785927"/>
            <a:ext cx="7500990" cy="4031873"/>
          </a:xfrm>
          <a:prstGeom prst="rect">
            <a:avLst/>
          </a:prstGeom>
          <a:noFill/>
        </p:spPr>
        <p:txBody>
          <a:bodyPr wrap="square" rtlCol="0">
            <a:spAutoFit/>
          </a:bodyPr>
          <a:lstStyle/>
          <a:p>
            <a:pPr algn="ctr"/>
            <a:r>
              <a:rPr lang="pt-BR" sz="3200" dirty="0"/>
              <a:t>É um método especial utilizado para definir o comportamento inicial de um objeto, ou seja, o comportamento no momento da criação. É um método executado automaticamente.</a:t>
            </a:r>
          </a:p>
          <a:p>
            <a:pPr algn="ctr"/>
            <a:r>
              <a:rPr lang="pt-BR" sz="3200" dirty="0"/>
              <a:t>Utiliza-se o operador __</a:t>
            </a:r>
            <a:r>
              <a:rPr lang="pt-BR" sz="3200" dirty="0" err="1"/>
              <a:t>construct</a:t>
            </a:r>
            <a:r>
              <a:rPr lang="pt-BR" sz="3200" dirty="0"/>
              <a:t>(), pode ser gerado no </a:t>
            </a:r>
            <a:r>
              <a:rPr lang="pt-BR" sz="3200" dirty="0" err="1"/>
              <a:t>netbeans</a:t>
            </a:r>
            <a:r>
              <a:rPr lang="pt-BR" sz="3200" dirty="0"/>
              <a:t> com o atalho </a:t>
            </a:r>
          </a:p>
          <a:p>
            <a:pPr algn="ctr"/>
            <a:r>
              <a:rPr lang="pt-BR" sz="3200" dirty="0"/>
              <a:t>(</a:t>
            </a:r>
            <a:r>
              <a:rPr lang="pt-BR" sz="3200" b="1" dirty="0"/>
              <a:t>ALT + </a:t>
            </a:r>
            <a:r>
              <a:rPr lang="pt-BR" sz="3200" b="1" dirty="0" err="1"/>
              <a:t>Insert</a:t>
            </a:r>
            <a:r>
              <a:rPr lang="pt-BR" sz="3200" dirty="0"/>
              <a:t>)</a:t>
            </a:r>
          </a:p>
        </p:txBody>
      </p:sp>
    </p:spTree>
    <p:extLst>
      <p:ext uri="{BB962C8B-B14F-4D97-AF65-F5344CB8AC3E}">
        <p14:creationId xmlns:p14="http://schemas.microsoft.com/office/powerpoint/2010/main" val="1073145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557435" y="214291"/>
            <a:ext cx="7145419" cy="1200329"/>
          </a:xfrm>
          <a:prstGeom prst="rect">
            <a:avLst/>
          </a:prstGeom>
          <a:noFill/>
        </p:spPr>
        <p:txBody>
          <a:bodyPr wrap="none" lIns="91440" tIns="45720" rIns="91440" bIns="45720">
            <a:spAutoFit/>
          </a:bodyPr>
          <a:lstStyle/>
          <a:p>
            <a:pPr algn="ctr"/>
            <a:r>
              <a:rPr lang="pt-BR" sz="7200" b="1" dirty="0">
                <a:ln w="17780" cmpd="sng">
                  <a:noFill/>
                  <a:prstDash val="solid"/>
                  <a:miter lim="800000"/>
                </a:ln>
                <a:effectLst>
                  <a:outerShdw blurRad="50800" algn="tl" rotWithShape="0">
                    <a:srgbClr val="000000"/>
                  </a:outerShdw>
                </a:effectLst>
              </a:rPr>
              <a:t>Método Destrutor</a:t>
            </a:r>
          </a:p>
        </p:txBody>
      </p:sp>
      <p:sp>
        <p:nvSpPr>
          <p:cNvPr id="3" name="CaixaDeTexto 2"/>
          <p:cNvSpPr txBox="1"/>
          <p:nvPr/>
        </p:nvSpPr>
        <p:spPr>
          <a:xfrm>
            <a:off x="2166910" y="1785926"/>
            <a:ext cx="7500990" cy="3539430"/>
          </a:xfrm>
          <a:prstGeom prst="rect">
            <a:avLst/>
          </a:prstGeom>
          <a:noFill/>
        </p:spPr>
        <p:txBody>
          <a:bodyPr wrap="square" rtlCol="0">
            <a:spAutoFit/>
          </a:bodyPr>
          <a:lstStyle/>
          <a:p>
            <a:pPr algn="ctr"/>
            <a:r>
              <a:rPr lang="pt-BR" sz="3200" dirty="0"/>
              <a:t>É um método especial executado automaticamente quando o objeto é </a:t>
            </a:r>
            <a:r>
              <a:rPr lang="pt-BR" sz="3200" dirty="0" err="1"/>
              <a:t>desalocado</a:t>
            </a:r>
            <a:r>
              <a:rPr lang="pt-BR" sz="3200" dirty="0"/>
              <a:t> da memória, quando atribuímos o valor </a:t>
            </a:r>
            <a:r>
              <a:rPr lang="pt-BR" sz="3200" b="1" dirty="0"/>
              <a:t>NULL</a:t>
            </a:r>
            <a:r>
              <a:rPr lang="pt-BR" sz="3200" dirty="0"/>
              <a:t> ao objeto, quando utilizamos a função </a:t>
            </a:r>
            <a:r>
              <a:rPr lang="pt-BR" sz="3200" b="1" dirty="0" err="1"/>
              <a:t>unset</a:t>
            </a:r>
            <a:r>
              <a:rPr lang="pt-BR" sz="3200" b="1" dirty="0"/>
              <a:t>( )</a:t>
            </a:r>
            <a:r>
              <a:rPr lang="pt-BR" sz="3200" dirty="0"/>
              <a:t>, ou, em último caso, quando o programa é </a:t>
            </a:r>
            <a:r>
              <a:rPr lang="pt-BR" sz="3200" b="1" dirty="0"/>
              <a:t>finalizado</a:t>
            </a:r>
            <a:r>
              <a:rPr lang="pt-BR" sz="3200" dirty="0"/>
              <a:t>. Utilizado para finalizar conexões...</a:t>
            </a:r>
          </a:p>
        </p:txBody>
      </p:sp>
    </p:spTree>
    <p:extLst>
      <p:ext uri="{BB962C8B-B14F-4D97-AF65-F5344CB8AC3E}">
        <p14:creationId xmlns:p14="http://schemas.microsoft.com/office/powerpoint/2010/main" val="3677616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Resultado de imagem para Programação Orientada a Objetos"/>
          <p:cNvPicPr>
            <a:picLocks noChangeAspect="1" noChangeArrowheads="1"/>
          </p:cNvPicPr>
          <p:nvPr/>
        </p:nvPicPr>
        <p:blipFill>
          <a:blip r:embed="rId2"/>
          <a:srcRect/>
          <a:stretch>
            <a:fillRect/>
          </a:stretch>
        </p:blipFill>
        <p:spPr bwMode="auto">
          <a:xfrm>
            <a:off x="335360" y="980728"/>
            <a:ext cx="11477898" cy="504056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684488" y="214291"/>
            <a:ext cx="6891310" cy="1200329"/>
          </a:xfrm>
          <a:prstGeom prst="rect">
            <a:avLst/>
          </a:prstGeom>
          <a:noFill/>
        </p:spPr>
        <p:txBody>
          <a:bodyPr wrap="none" lIns="91440" tIns="45720" rIns="91440" bIns="45720">
            <a:spAutoFit/>
          </a:bodyPr>
          <a:lstStyle/>
          <a:p>
            <a:pPr algn="ctr"/>
            <a:r>
              <a:rPr lang="pt-BR" sz="7200" b="1" dirty="0">
                <a:ln w="17780" cmpd="sng">
                  <a:noFill/>
                  <a:prstDash val="solid"/>
                  <a:miter lim="800000"/>
                </a:ln>
                <a:effectLst>
                  <a:outerShdw blurRad="50800" algn="tl" rotWithShape="0">
                    <a:srgbClr val="000000"/>
                  </a:outerShdw>
                </a:effectLst>
              </a:rPr>
              <a:t>Método </a:t>
            </a:r>
            <a:r>
              <a:rPr lang="pt-BR" sz="7200" b="1" dirty="0" err="1">
                <a:ln w="17780" cmpd="sng">
                  <a:noFill/>
                  <a:prstDash val="solid"/>
                  <a:miter lim="800000"/>
                </a:ln>
                <a:effectLst>
                  <a:outerShdw blurRad="50800" algn="tl" rotWithShape="0">
                    <a:srgbClr val="000000"/>
                  </a:outerShdw>
                </a:effectLst>
              </a:rPr>
              <a:t>autoload</a:t>
            </a:r>
            <a:endParaRPr lang="pt-BR" sz="7200" b="1" dirty="0">
              <a:ln w="17780" cmpd="sng">
                <a:noFill/>
                <a:prstDash val="solid"/>
                <a:miter lim="800000"/>
              </a:ln>
              <a:effectLst>
                <a:outerShdw blurRad="50800" algn="tl" rotWithShape="0">
                  <a:srgbClr val="000000"/>
                </a:outerShdw>
              </a:effectLst>
            </a:endParaRPr>
          </a:p>
        </p:txBody>
      </p:sp>
      <p:sp>
        <p:nvSpPr>
          <p:cNvPr id="3" name="CaixaDeTexto 2"/>
          <p:cNvSpPr txBox="1"/>
          <p:nvPr/>
        </p:nvSpPr>
        <p:spPr>
          <a:xfrm>
            <a:off x="2166910" y="1785927"/>
            <a:ext cx="7500990" cy="4031873"/>
          </a:xfrm>
          <a:prstGeom prst="rect">
            <a:avLst/>
          </a:prstGeom>
          <a:noFill/>
        </p:spPr>
        <p:txBody>
          <a:bodyPr wrap="square" rtlCol="0">
            <a:spAutoFit/>
          </a:bodyPr>
          <a:lstStyle/>
          <a:p>
            <a:pPr algn="ctr"/>
            <a:r>
              <a:rPr lang="pt-BR" sz="3200" dirty="0"/>
              <a:t>É um método de “carga automática”, ou seja, toda vez que um objeto for instanciado a classe é carregada de forma dinâmica, para isso a função recebe o nome da classe que está sendo instanciada</a:t>
            </a:r>
          </a:p>
          <a:p>
            <a:pPr algn="ctr"/>
            <a:r>
              <a:rPr lang="pt-BR" sz="3200" dirty="0"/>
              <a:t>Ex.: </a:t>
            </a:r>
            <a:r>
              <a:rPr lang="pt-BR" sz="3200" b="1" dirty="0"/>
              <a:t>__</a:t>
            </a:r>
            <a:r>
              <a:rPr lang="pt-BR" sz="3200" b="1" dirty="0" err="1"/>
              <a:t>autoload</a:t>
            </a:r>
            <a:r>
              <a:rPr lang="pt-BR" sz="3200" dirty="0"/>
              <a:t>(</a:t>
            </a:r>
            <a:r>
              <a:rPr lang="pt-BR" sz="3200" b="1" dirty="0">
                <a:solidFill>
                  <a:srgbClr val="FF0000"/>
                </a:solidFill>
              </a:rPr>
              <a:t>$</a:t>
            </a:r>
            <a:r>
              <a:rPr lang="pt-BR" sz="3200" b="1" dirty="0" err="1">
                <a:solidFill>
                  <a:srgbClr val="FF0000"/>
                </a:solidFill>
              </a:rPr>
              <a:t>nomeClasse</a:t>
            </a:r>
            <a:r>
              <a:rPr lang="pt-BR" sz="3200" dirty="0"/>
              <a:t>){</a:t>
            </a:r>
          </a:p>
          <a:p>
            <a:r>
              <a:rPr lang="pt-BR" sz="3200" dirty="0"/>
              <a:t>		</a:t>
            </a:r>
            <a:r>
              <a:rPr lang="pt-BR" sz="3200" dirty="0" err="1"/>
              <a:t>include_once</a:t>
            </a:r>
            <a:r>
              <a:rPr lang="pt-BR" sz="3200" dirty="0"/>
              <a:t> “$</a:t>
            </a:r>
            <a:r>
              <a:rPr lang="pt-BR" sz="3200" dirty="0" err="1"/>
              <a:t>nomeClasse</a:t>
            </a:r>
            <a:r>
              <a:rPr lang="pt-BR" sz="3200" dirty="0"/>
              <a:t>”;</a:t>
            </a:r>
          </a:p>
          <a:p>
            <a:r>
              <a:rPr lang="pt-BR" sz="3200" dirty="0"/>
              <a:t>	  }</a:t>
            </a:r>
          </a:p>
        </p:txBody>
      </p:sp>
    </p:spTree>
    <p:extLst>
      <p:ext uri="{BB962C8B-B14F-4D97-AF65-F5344CB8AC3E}">
        <p14:creationId xmlns:p14="http://schemas.microsoft.com/office/powerpoint/2010/main" val="1545735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981200" y="71414"/>
            <a:ext cx="8229600" cy="1143000"/>
          </a:xfrm>
          <a:prstGeom prst="rect">
            <a:avLst/>
          </a:prstGeom>
        </p:spPr>
        <p:txBody>
          <a:bodyPr vert="horz" lIns="91440" tIns="45720" rIns="91440" bIns="45720" rtlCol="0" anchor="ctr">
            <a:normAutofit/>
          </a:bodyPr>
          <a:lstStyle/>
          <a:p>
            <a:pPr algn="ctr">
              <a:spcBef>
                <a:spcPct val="0"/>
              </a:spcBef>
              <a:defRPr/>
            </a:pPr>
            <a:r>
              <a:rPr lang="pt-BR" sz="4400" b="1" dirty="0">
                <a:latin typeface="+mj-lt"/>
                <a:ea typeface="+mj-ea"/>
                <a:cs typeface="+mj-cs"/>
              </a:rPr>
              <a:t>Modelando a classe </a:t>
            </a:r>
            <a:r>
              <a:rPr lang="pt-BR" sz="4400" b="1" dirty="0">
                <a:solidFill>
                  <a:srgbClr val="FF0000"/>
                </a:solidFill>
                <a:latin typeface="+mj-lt"/>
                <a:ea typeface="+mj-ea"/>
                <a:cs typeface="+mj-cs"/>
              </a:rPr>
              <a:t>Cachorro</a:t>
            </a:r>
            <a:endParaRPr lang="pt-BR" sz="4400" b="1" dirty="0">
              <a:latin typeface="+mj-lt"/>
              <a:ea typeface="+mj-ea"/>
              <a:cs typeface="+mj-cs"/>
            </a:endParaRPr>
          </a:p>
        </p:txBody>
      </p:sp>
      <p:sp>
        <p:nvSpPr>
          <p:cNvPr id="3" name="Retângulo 2"/>
          <p:cNvSpPr/>
          <p:nvPr/>
        </p:nvSpPr>
        <p:spPr>
          <a:xfrm>
            <a:off x="2024034" y="1142984"/>
            <a:ext cx="4714908" cy="5429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4" name="Conector reto 3"/>
          <p:cNvCxnSpPr/>
          <p:nvPr/>
        </p:nvCxnSpPr>
        <p:spPr>
          <a:xfrm>
            <a:off x="2024034" y="1785926"/>
            <a:ext cx="4714908" cy="1588"/>
          </a:xfrm>
          <a:prstGeom prst="line">
            <a:avLst/>
          </a:prstGeom>
        </p:spPr>
        <p:style>
          <a:lnRef idx="3">
            <a:schemeClr val="dk1"/>
          </a:lnRef>
          <a:fillRef idx="0">
            <a:schemeClr val="dk1"/>
          </a:fillRef>
          <a:effectRef idx="2">
            <a:schemeClr val="dk1"/>
          </a:effectRef>
          <a:fontRef idx="minor">
            <a:schemeClr val="tx1"/>
          </a:fontRef>
        </p:style>
      </p:cxnSp>
      <p:cxnSp>
        <p:nvCxnSpPr>
          <p:cNvPr id="5" name="Conector reto 4"/>
          <p:cNvCxnSpPr/>
          <p:nvPr/>
        </p:nvCxnSpPr>
        <p:spPr>
          <a:xfrm>
            <a:off x="2024034" y="3501008"/>
            <a:ext cx="4714908" cy="1588"/>
          </a:xfrm>
          <a:prstGeom prst="line">
            <a:avLst/>
          </a:prstGeom>
        </p:spPr>
        <p:style>
          <a:lnRef idx="3">
            <a:schemeClr val="dk1"/>
          </a:lnRef>
          <a:fillRef idx="0">
            <a:schemeClr val="dk1"/>
          </a:fillRef>
          <a:effectRef idx="2">
            <a:schemeClr val="dk1"/>
          </a:effectRef>
          <a:fontRef idx="minor">
            <a:schemeClr val="tx1"/>
          </a:fontRef>
        </p:style>
      </p:cxnSp>
      <p:sp>
        <p:nvSpPr>
          <p:cNvPr id="6" name="Retângulo 5"/>
          <p:cNvSpPr/>
          <p:nvPr/>
        </p:nvSpPr>
        <p:spPr>
          <a:xfrm>
            <a:off x="3194579" y="1071547"/>
            <a:ext cx="2273892" cy="769441"/>
          </a:xfrm>
          <a:prstGeom prst="rect">
            <a:avLst/>
          </a:prstGeom>
          <a:noFill/>
        </p:spPr>
        <p:txBody>
          <a:bodyPr wrap="none" lIns="91440" tIns="45720" rIns="91440" bIns="45720">
            <a:spAutoFit/>
          </a:bodyPr>
          <a:lstStyle/>
          <a:p>
            <a:pPr algn="ctr"/>
            <a:r>
              <a:rPr lang="pt-BR" sz="4400" dirty="0">
                <a:ln w="18415" cmpd="sng">
                  <a:solidFill>
                    <a:srgbClr val="FFFFFF"/>
                  </a:solidFill>
                  <a:prstDash val="solid"/>
                </a:ln>
                <a:solidFill>
                  <a:srgbClr val="FFFFFF"/>
                </a:solidFill>
                <a:effectLst>
                  <a:outerShdw blurRad="63500" dir="3600000" algn="tl" rotWithShape="0">
                    <a:srgbClr val="000000">
                      <a:alpha val="70000"/>
                    </a:srgbClr>
                  </a:outerShdw>
                </a:effectLst>
              </a:rPr>
              <a:t>Cachorro</a:t>
            </a:r>
          </a:p>
        </p:txBody>
      </p:sp>
      <p:sp>
        <p:nvSpPr>
          <p:cNvPr id="7" name="CaixaDeTexto 6"/>
          <p:cNvSpPr txBox="1"/>
          <p:nvPr/>
        </p:nvSpPr>
        <p:spPr>
          <a:xfrm>
            <a:off x="2309786" y="1763618"/>
            <a:ext cx="4071966" cy="1569660"/>
          </a:xfrm>
          <a:prstGeom prst="rect">
            <a:avLst/>
          </a:prstGeom>
          <a:noFill/>
        </p:spPr>
        <p:txBody>
          <a:bodyPr wrap="square" rtlCol="0">
            <a:spAutoFit/>
          </a:bodyPr>
          <a:lstStyle/>
          <a:p>
            <a:r>
              <a:rPr lang="pt-BR" sz="2400" b="1" dirty="0">
                <a:solidFill>
                  <a:schemeClr val="bg1"/>
                </a:solidFill>
              </a:rPr>
              <a:t>+ Coleira (</a:t>
            </a:r>
            <a:r>
              <a:rPr lang="pt-BR" sz="2400" b="1" dirty="0" err="1">
                <a:solidFill>
                  <a:schemeClr val="bg1"/>
                </a:solidFill>
              </a:rPr>
              <a:t>int</a:t>
            </a:r>
            <a:r>
              <a:rPr lang="pt-BR" sz="2400" b="1" dirty="0">
                <a:solidFill>
                  <a:schemeClr val="bg1"/>
                </a:solidFill>
              </a:rPr>
              <a:t>)</a:t>
            </a:r>
          </a:p>
          <a:p>
            <a:r>
              <a:rPr lang="pt-BR" sz="2400" b="1" dirty="0">
                <a:solidFill>
                  <a:schemeClr val="bg1"/>
                </a:solidFill>
              </a:rPr>
              <a:t>+ Nome (</a:t>
            </a:r>
            <a:r>
              <a:rPr lang="pt-BR" sz="2400" b="1" dirty="0" err="1">
                <a:solidFill>
                  <a:schemeClr val="bg1"/>
                </a:solidFill>
              </a:rPr>
              <a:t>string</a:t>
            </a:r>
            <a:r>
              <a:rPr lang="pt-BR" sz="2400" b="1" dirty="0">
                <a:solidFill>
                  <a:schemeClr val="bg1"/>
                </a:solidFill>
              </a:rPr>
              <a:t>)</a:t>
            </a:r>
          </a:p>
          <a:p>
            <a:r>
              <a:rPr lang="pt-BR" sz="2400" b="1" dirty="0">
                <a:solidFill>
                  <a:schemeClr val="bg1"/>
                </a:solidFill>
              </a:rPr>
              <a:t>+ Idade (</a:t>
            </a:r>
            <a:r>
              <a:rPr lang="pt-BR" sz="2400" b="1" dirty="0" err="1">
                <a:solidFill>
                  <a:schemeClr val="bg1"/>
                </a:solidFill>
              </a:rPr>
              <a:t>int</a:t>
            </a:r>
            <a:r>
              <a:rPr lang="pt-BR" sz="2400" b="1" dirty="0">
                <a:solidFill>
                  <a:schemeClr val="bg1"/>
                </a:solidFill>
              </a:rPr>
              <a:t>)</a:t>
            </a:r>
          </a:p>
          <a:p>
            <a:r>
              <a:rPr lang="pt-BR" sz="2400" b="1" dirty="0">
                <a:solidFill>
                  <a:schemeClr val="bg1"/>
                </a:solidFill>
              </a:rPr>
              <a:t>+ </a:t>
            </a:r>
            <a:r>
              <a:rPr lang="pt-BR" sz="2400" b="1" dirty="0" err="1">
                <a:solidFill>
                  <a:schemeClr val="bg1"/>
                </a:solidFill>
              </a:rPr>
              <a:t>Raca</a:t>
            </a:r>
            <a:r>
              <a:rPr lang="pt-BR" sz="2400" b="1" dirty="0">
                <a:solidFill>
                  <a:schemeClr val="bg1"/>
                </a:solidFill>
              </a:rPr>
              <a:t> (</a:t>
            </a:r>
            <a:r>
              <a:rPr lang="pt-BR" sz="2400" b="1" dirty="0" err="1">
                <a:solidFill>
                  <a:schemeClr val="bg1"/>
                </a:solidFill>
              </a:rPr>
              <a:t>string</a:t>
            </a:r>
            <a:r>
              <a:rPr lang="pt-BR" sz="2400" b="1" dirty="0">
                <a:solidFill>
                  <a:schemeClr val="bg1"/>
                </a:solidFill>
              </a:rPr>
              <a:t>)</a:t>
            </a:r>
          </a:p>
        </p:txBody>
      </p:sp>
      <p:sp>
        <p:nvSpPr>
          <p:cNvPr id="8" name="CaixaDeTexto 7"/>
          <p:cNvSpPr txBox="1"/>
          <p:nvPr/>
        </p:nvSpPr>
        <p:spPr>
          <a:xfrm>
            <a:off x="2309786" y="5118284"/>
            <a:ext cx="4071966" cy="830997"/>
          </a:xfrm>
          <a:prstGeom prst="rect">
            <a:avLst/>
          </a:prstGeom>
          <a:noFill/>
        </p:spPr>
        <p:txBody>
          <a:bodyPr wrap="square" rtlCol="0">
            <a:spAutoFit/>
          </a:bodyPr>
          <a:lstStyle/>
          <a:p>
            <a:r>
              <a:rPr lang="pt-BR" sz="2400" b="1" dirty="0">
                <a:solidFill>
                  <a:schemeClr val="bg1"/>
                </a:solidFill>
              </a:rPr>
              <a:t>+ Latir ( )</a:t>
            </a:r>
          </a:p>
          <a:p>
            <a:r>
              <a:rPr lang="pt-BR" sz="2400" b="1" dirty="0">
                <a:solidFill>
                  <a:schemeClr val="bg1"/>
                </a:solidFill>
              </a:rPr>
              <a:t>+ Exibe ( )</a:t>
            </a:r>
          </a:p>
        </p:txBody>
      </p:sp>
      <p:sp>
        <p:nvSpPr>
          <p:cNvPr id="9" name="Retângulo 8"/>
          <p:cNvSpPr/>
          <p:nvPr/>
        </p:nvSpPr>
        <p:spPr>
          <a:xfrm>
            <a:off x="7453322" y="1201152"/>
            <a:ext cx="2879314" cy="584775"/>
          </a:xfrm>
          <a:prstGeom prst="rect">
            <a:avLst/>
          </a:prstGeom>
          <a:noFill/>
        </p:spPr>
        <p:txBody>
          <a:bodyPr wrap="none" lIns="91440" tIns="45720" rIns="91440" bIns="45720">
            <a:spAutoFit/>
          </a:bodyPr>
          <a:lstStyle/>
          <a:p>
            <a:pPr algn="ctr"/>
            <a:r>
              <a:rPr lang="pt-BR" sz="3200" b="1" dirty="0">
                <a:ln w="17780" cmpd="sng">
                  <a:noFill/>
                  <a:prstDash val="solid"/>
                  <a:miter lim="800000"/>
                </a:ln>
                <a:effectLst>
                  <a:outerShdw blurRad="50800" algn="tl" rotWithShape="0">
                    <a:srgbClr val="000000"/>
                  </a:outerShdw>
                </a:effectLst>
              </a:rPr>
              <a:t>Nome da Classe</a:t>
            </a:r>
          </a:p>
        </p:txBody>
      </p:sp>
      <p:sp>
        <p:nvSpPr>
          <p:cNvPr id="10" name="Retângulo 9"/>
          <p:cNvSpPr/>
          <p:nvPr/>
        </p:nvSpPr>
        <p:spPr>
          <a:xfrm>
            <a:off x="7718448" y="2857497"/>
            <a:ext cx="2449518" cy="584775"/>
          </a:xfrm>
          <a:prstGeom prst="rect">
            <a:avLst/>
          </a:prstGeom>
          <a:noFill/>
        </p:spPr>
        <p:txBody>
          <a:bodyPr wrap="none" lIns="91440" tIns="45720" rIns="91440" bIns="45720">
            <a:spAutoFit/>
          </a:bodyPr>
          <a:lstStyle/>
          <a:p>
            <a:pPr algn="ctr"/>
            <a:r>
              <a:rPr lang="pt-BR" sz="3200" b="1" dirty="0">
                <a:ln w="17780" cmpd="sng">
                  <a:noFill/>
                  <a:prstDash val="solid"/>
                  <a:miter lim="800000"/>
                </a:ln>
                <a:effectLst>
                  <a:outerShdw blurRad="50800" algn="tl" rotWithShape="0">
                    <a:srgbClr val="000000"/>
                  </a:outerShdw>
                </a:effectLst>
              </a:rPr>
              <a:t>Propriedades</a:t>
            </a:r>
          </a:p>
        </p:txBody>
      </p:sp>
      <p:sp>
        <p:nvSpPr>
          <p:cNvPr id="11" name="Retângulo 10"/>
          <p:cNvSpPr/>
          <p:nvPr/>
        </p:nvSpPr>
        <p:spPr>
          <a:xfrm>
            <a:off x="8024826" y="5072075"/>
            <a:ext cx="1711880" cy="584775"/>
          </a:xfrm>
          <a:prstGeom prst="rect">
            <a:avLst/>
          </a:prstGeom>
          <a:noFill/>
        </p:spPr>
        <p:txBody>
          <a:bodyPr wrap="none" lIns="91440" tIns="45720" rIns="91440" bIns="45720">
            <a:spAutoFit/>
          </a:bodyPr>
          <a:lstStyle/>
          <a:p>
            <a:pPr algn="ctr"/>
            <a:r>
              <a:rPr lang="pt-BR" sz="3200" b="1" dirty="0">
                <a:ln w="17780" cmpd="sng">
                  <a:noFill/>
                  <a:prstDash val="solid"/>
                  <a:miter lim="800000"/>
                </a:ln>
                <a:effectLst>
                  <a:outerShdw blurRad="50800" algn="tl" rotWithShape="0">
                    <a:srgbClr val="000000"/>
                  </a:outerShdw>
                </a:effectLst>
              </a:rPr>
              <a:t>Métodos</a:t>
            </a:r>
          </a:p>
        </p:txBody>
      </p:sp>
      <p:sp>
        <p:nvSpPr>
          <p:cNvPr id="12" name="Seta para a direita 11"/>
          <p:cNvSpPr/>
          <p:nvPr/>
        </p:nvSpPr>
        <p:spPr>
          <a:xfrm>
            <a:off x="6953256" y="1428736"/>
            <a:ext cx="500066"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Seta para a direita 12"/>
          <p:cNvSpPr/>
          <p:nvPr/>
        </p:nvSpPr>
        <p:spPr>
          <a:xfrm>
            <a:off x="6953256" y="3071810"/>
            <a:ext cx="500066"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Seta para a direita 13"/>
          <p:cNvSpPr/>
          <p:nvPr/>
        </p:nvSpPr>
        <p:spPr>
          <a:xfrm>
            <a:off x="6953256" y="5286388"/>
            <a:ext cx="500066"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5" name="Conector reto 14"/>
          <p:cNvCxnSpPr/>
          <p:nvPr/>
        </p:nvCxnSpPr>
        <p:spPr>
          <a:xfrm>
            <a:off x="2029164" y="4795564"/>
            <a:ext cx="4714908" cy="1588"/>
          </a:xfrm>
          <a:prstGeom prst="line">
            <a:avLst/>
          </a:prstGeom>
        </p:spPr>
        <p:style>
          <a:lnRef idx="3">
            <a:schemeClr val="dk1"/>
          </a:lnRef>
          <a:fillRef idx="0">
            <a:schemeClr val="dk1"/>
          </a:fillRef>
          <a:effectRef idx="2">
            <a:schemeClr val="dk1"/>
          </a:effectRef>
          <a:fontRef idx="minor">
            <a:schemeClr val="tx1"/>
          </a:fontRef>
        </p:style>
      </p:cxnSp>
      <p:sp>
        <p:nvSpPr>
          <p:cNvPr id="16" name="CaixaDeTexto 15"/>
          <p:cNvSpPr txBox="1"/>
          <p:nvPr/>
        </p:nvSpPr>
        <p:spPr>
          <a:xfrm>
            <a:off x="2279576" y="3573017"/>
            <a:ext cx="4071966" cy="830997"/>
          </a:xfrm>
          <a:prstGeom prst="rect">
            <a:avLst/>
          </a:prstGeom>
          <a:noFill/>
        </p:spPr>
        <p:txBody>
          <a:bodyPr wrap="square" rtlCol="0">
            <a:spAutoFit/>
          </a:bodyPr>
          <a:lstStyle/>
          <a:p>
            <a:r>
              <a:rPr lang="pt-BR" sz="2400" b="1" dirty="0">
                <a:solidFill>
                  <a:schemeClr val="bg1"/>
                </a:solidFill>
              </a:rPr>
              <a:t>+ __</a:t>
            </a:r>
            <a:r>
              <a:rPr lang="pt-BR" sz="2400" b="1" dirty="0" err="1">
                <a:solidFill>
                  <a:schemeClr val="bg1"/>
                </a:solidFill>
              </a:rPr>
              <a:t>construct</a:t>
            </a:r>
            <a:r>
              <a:rPr lang="pt-BR" sz="2400" b="1" dirty="0">
                <a:solidFill>
                  <a:schemeClr val="bg1"/>
                </a:solidFill>
              </a:rPr>
              <a:t> ( ){ ... }</a:t>
            </a:r>
          </a:p>
          <a:p>
            <a:r>
              <a:rPr lang="pt-BR" sz="2400" b="1" dirty="0">
                <a:solidFill>
                  <a:schemeClr val="bg1"/>
                </a:solidFill>
              </a:rPr>
              <a:t>+ __</a:t>
            </a:r>
            <a:r>
              <a:rPr lang="pt-BR" sz="2400" b="1" dirty="0" err="1">
                <a:solidFill>
                  <a:schemeClr val="bg1"/>
                </a:solidFill>
              </a:rPr>
              <a:t>destruct</a:t>
            </a:r>
            <a:r>
              <a:rPr lang="pt-BR" sz="2400" b="1" dirty="0">
                <a:solidFill>
                  <a:schemeClr val="bg1"/>
                </a:solidFill>
              </a:rPr>
              <a:t> ( ) { ... }</a:t>
            </a:r>
          </a:p>
        </p:txBody>
      </p:sp>
      <p:sp>
        <p:nvSpPr>
          <p:cNvPr id="17" name="Seta para a direita 16"/>
          <p:cNvSpPr/>
          <p:nvPr/>
        </p:nvSpPr>
        <p:spPr>
          <a:xfrm>
            <a:off x="6960096" y="3933056"/>
            <a:ext cx="500066"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17"/>
          <p:cNvSpPr/>
          <p:nvPr/>
        </p:nvSpPr>
        <p:spPr>
          <a:xfrm>
            <a:off x="7824192" y="3645024"/>
            <a:ext cx="2016258" cy="1077218"/>
          </a:xfrm>
          <a:prstGeom prst="rect">
            <a:avLst/>
          </a:prstGeom>
          <a:noFill/>
        </p:spPr>
        <p:txBody>
          <a:bodyPr wrap="none" lIns="91440" tIns="45720" rIns="91440" bIns="45720">
            <a:spAutoFit/>
          </a:bodyPr>
          <a:lstStyle/>
          <a:p>
            <a:pPr algn="ctr"/>
            <a:r>
              <a:rPr lang="pt-BR" sz="3200" b="1" dirty="0">
                <a:ln w="17780" cmpd="sng">
                  <a:noFill/>
                  <a:prstDash val="solid"/>
                  <a:miter lim="800000"/>
                </a:ln>
                <a:effectLst>
                  <a:outerShdw blurRad="50800" algn="tl" rotWithShape="0">
                    <a:srgbClr val="000000"/>
                  </a:outerShdw>
                </a:effectLst>
              </a:rPr>
              <a:t>Construtor</a:t>
            </a:r>
          </a:p>
          <a:p>
            <a:pPr algn="ctr"/>
            <a:r>
              <a:rPr lang="pt-BR" sz="3200" b="1" dirty="0">
                <a:ln w="17780" cmpd="sng">
                  <a:noFill/>
                  <a:prstDash val="solid"/>
                  <a:miter lim="800000"/>
                </a:ln>
                <a:effectLst>
                  <a:outerShdw blurRad="50800" algn="tl" rotWithShape="0">
                    <a:srgbClr val="000000"/>
                  </a:outerShdw>
                </a:effectLst>
              </a:rPr>
              <a:t>Destrutor</a:t>
            </a:r>
          </a:p>
        </p:txBody>
      </p:sp>
    </p:spTree>
    <p:extLst>
      <p:ext uri="{BB962C8B-B14F-4D97-AF65-F5344CB8AC3E}">
        <p14:creationId xmlns:p14="http://schemas.microsoft.com/office/powerpoint/2010/main" val="854363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466863" y="214291"/>
            <a:ext cx="3326552" cy="1200329"/>
          </a:xfrm>
          <a:prstGeom prst="rect">
            <a:avLst/>
          </a:prstGeom>
          <a:noFill/>
        </p:spPr>
        <p:txBody>
          <a:bodyPr wrap="none" lIns="91440" tIns="45720" rIns="91440" bIns="45720">
            <a:spAutoFit/>
          </a:bodyPr>
          <a:lstStyle/>
          <a:p>
            <a:pPr algn="ctr"/>
            <a:r>
              <a:rPr lang="pt-BR" sz="7200" b="1" dirty="0">
                <a:ln w="17780" cmpd="sng">
                  <a:noFill/>
                  <a:prstDash val="solid"/>
                  <a:miter lim="800000"/>
                </a:ln>
                <a:effectLst>
                  <a:outerShdw blurRad="50800" algn="tl" rotWithShape="0">
                    <a:srgbClr val="000000"/>
                  </a:outerShdw>
                </a:effectLst>
              </a:rPr>
              <a:t>Herança</a:t>
            </a:r>
          </a:p>
        </p:txBody>
      </p:sp>
      <p:sp>
        <p:nvSpPr>
          <p:cNvPr id="3" name="CaixaDeTexto 2"/>
          <p:cNvSpPr txBox="1"/>
          <p:nvPr/>
        </p:nvSpPr>
        <p:spPr>
          <a:xfrm>
            <a:off x="2166910" y="1556793"/>
            <a:ext cx="7500990" cy="4031873"/>
          </a:xfrm>
          <a:prstGeom prst="rect">
            <a:avLst/>
          </a:prstGeom>
          <a:noFill/>
        </p:spPr>
        <p:txBody>
          <a:bodyPr wrap="square" rtlCol="0">
            <a:spAutoFit/>
          </a:bodyPr>
          <a:lstStyle/>
          <a:p>
            <a:pPr algn="ctr"/>
            <a:r>
              <a:rPr lang="pt-BR" sz="3200" dirty="0"/>
              <a:t>A possibilidade de reutilizar partes de código já definidas é o que nos dá maior agilidade no dia-a-dia, além de eliminar a necessidade de eventuais duplicações ou reescritas de código.</a:t>
            </a:r>
          </a:p>
          <a:p>
            <a:pPr algn="ctr"/>
            <a:r>
              <a:rPr lang="pt-BR" sz="3200"/>
              <a:t>Os atributos </a:t>
            </a:r>
            <a:r>
              <a:rPr lang="pt-BR" sz="3200" dirty="0"/>
              <a:t>e </a:t>
            </a:r>
            <a:r>
              <a:rPr lang="pt-BR" sz="3200"/>
              <a:t>os métodos </a:t>
            </a:r>
            <a:r>
              <a:rPr lang="pt-BR" sz="3200" dirty="0"/>
              <a:t>declarados na classe-pai são herdadas em todas </a:t>
            </a:r>
            <a:r>
              <a:rPr lang="pt-BR" sz="3200"/>
              <a:t>as classes-filhas </a:t>
            </a:r>
            <a:r>
              <a:rPr lang="pt-BR" sz="3200" dirty="0"/>
              <a:t>que dela se estendem</a:t>
            </a:r>
          </a:p>
        </p:txBody>
      </p:sp>
    </p:spTree>
    <p:extLst>
      <p:ext uri="{BB962C8B-B14F-4D97-AF65-F5344CB8AC3E}">
        <p14:creationId xmlns:p14="http://schemas.microsoft.com/office/powerpoint/2010/main" val="3571733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981200" y="71414"/>
            <a:ext cx="8229600" cy="1143000"/>
          </a:xfrm>
          <a:prstGeom prst="rect">
            <a:avLst/>
          </a:prstGeom>
        </p:spPr>
        <p:txBody>
          <a:bodyPr vert="horz" lIns="91440" tIns="45720" rIns="91440" bIns="45720" rtlCol="0" anchor="ctr">
            <a:noAutofit/>
          </a:bodyPr>
          <a:lstStyle/>
          <a:p>
            <a:pPr algn="ctr">
              <a:spcBef>
                <a:spcPct val="0"/>
              </a:spcBef>
              <a:defRPr/>
            </a:pPr>
            <a:r>
              <a:rPr lang="pt-BR" sz="3600" b="1" dirty="0">
                <a:latin typeface="+mj-lt"/>
                <a:ea typeface="+mj-ea"/>
                <a:cs typeface="+mj-cs"/>
              </a:rPr>
              <a:t>As classes-filha </a:t>
            </a:r>
            <a:r>
              <a:rPr lang="pt-BR" sz="3600" b="1" dirty="0" err="1">
                <a:solidFill>
                  <a:srgbClr val="FF0000"/>
                </a:solidFill>
                <a:latin typeface="+mj-lt"/>
                <a:ea typeface="+mj-ea"/>
                <a:cs typeface="+mj-cs"/>
              </a:rPr>
              <a:t>ContaCorrente</a:t>
            </a:r>
            <a:r>
              <a:rPr lang="pt-BR" sz="3600" b="1" dirty="0">
                <a:solidFill>
                  <a:srgbClr val="FF0000"/>
                </a:solidFill>
                <a:latin typeface="+mj-lt"/>
                <a:ea typeface="+mj-ea"/>
                <a:cs typeface="+mj-cs"/>
              </a:rPr>
              <a:t> </a:t>
            </a:r>
            <a:r>
              <a:rPr lang="pt-BR" sz="3600" b="1" dirty="0">
                <a:latin typeface="+mj-lt"/>
                <a:ea typeface="+mj-ea"/>
                <a:cs typeface="+mj-cs"/>
              </a:rPr>
              <a:t>e </a:t>
            </a:r>
            <a:r>
              <a:rPr lang="pt-BR" sz="3600" b="1" dirty="0" err="1">
                <a:solidFill>
                  <a:srgbClr val="FF0000"/>
                </a:solidFill>
                <a:latin typeface="+mj-lt"/>
                <a:ea typeface="+mj-ea"/>
                <a:cs typeface="+mj-cs"/>
              </a:rPr>
              <a:t>ContaPoupanca</a:t>
            </a:r>
            <a:endParaRPr lang="pt-BR" sz="3600" b="1" dirty="0">
              <a:latin typeface="+mj-lt"/>
              <a:ea typeface="+mj-ea"/>
              <a:cs typeface="+mj-cs"/>
            </a:endParaRPr>
          </a:p>
        </p:txBody>
      </p:sp>
      <p:sp>
        <p:nvSpPr>
          <p:cNvPr id="3" name="Retângulo 2"/>
          <p:cNvSpPr/>
          <p:nvPr/>
        </p:nvSpPr>
        <p:spPr>
          <a:xfrm>
            <a:off x="1736002" y="1267499"/>
            <a:ext cx="4720038" cy="5376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4" name="Conector reto 3"/>
          <p:cNvCxnSpPr/>
          <p:nvPr/>
        </p:nvCxnSpPr>
        <p:spPr>
          <a:xfrm>
            <a:off x="1736002" y="1904224"/>
            <a:ext cx="4720038" cy="1573"/>
          </a:xfrm>
          <a:prstGeom prst="line">
            <a:avLst/>
          </a:prstGeom>
        </p:spPr>
        <p:style>
          <a:lnRef idx="3">
            <a:schemeClr val="dk1"/>
          </a:lnRef>
          <a:fillRef idx="0">
            <a:schemeClr val="dk1"/>
          </a:fillRef>
          <a:effectRef idx="2">
            <a:schemeClr val="dk1"/>
          </a:effectRef>
          <a:fontRef idx="minor">
            <a:schemeClr val="tx1"/>
          </a:fontRef>
        </p:style>
      </p:cxnSp>
      <p:cxnSp>
        <p:nvCxnSpPr>
          <p:cNvPr id="5" name="Conector reto 4"/>
          <p:cNvCxnSpPr/>
          <p:nvPr/>
        </p:nvCxnSpPr>
        <p:spPr>
          <a:xfrm>
            <a:off x="1736002" y="4520294"/>
            <a:ext cx="4720038" cy="1573"/>
          </a:xfrm>
          <a:prstGeom prst="line">
            <a:avLst/>
          </a:prstGeom>
        </p:spPr>
        <p:style>
          <a:lnRef idx="3">
            <a:schemeClr val="dk1"/>
          </a:lnRef>
          <a:fillRef idx="0">
            <a:schemeClr val="dk1"/>
          </a:fillRef>
          <a:effectRef idx="2">
            <a:schemeClr val="dk1"/>
          </a:effectRef>
          <a:fontRef idx="minor">
            <a:schemeClr val="tx1"/>
          </a:fontRef>
        </p:style>
      </p:cxnSp>
      <p:sp>
        <p:nvSpPr>
          <p:cNvPr id="6" name="Retângulo 5"/>
          <p:cNvSpPr/>
          <p:nvPr/>
        </p:nvSpPr>
        <p:spPr>
          <a:xfrm>
            <a:off x="3280828" y="1196752"/>
            <a:ext cx="1530351" cy="762000"/>
          </a:xfrm>
          <a:prstGeom prst="rect">
            <a:avLst/>
          </a:prstGeom>
          <a:noFill/>
        </p:spPr>
        <p:txBody>
          <a:bodyPr wrap="none" lIns="91440" tIns="45720" rIns="91440" bIns="45720">
            <a:spAutoFit/>
          </a:bodyPr>
          <a:lstStyle/>
          <a:p>
            <a:pPr algn="ctr"/>
            <a:r>
              <a:rPr lang="pt-BR" sz="4400" dirty="0">
                <a:ln w="18415" cmpd="sng">
                  <a:solidFill>
                    <a:srgbClr val="FFFFFF"/>
                  </a:solidFill>
                  <a:prstDash val="solid"/>
                </a:ln>
                <a:solidFill>
                  <a:srgbClr val="FFFFFF"/>
                </a:solidFill>
                <a:effectLst>
                  <a:outerShdw blurRad="63500" dir="3600000" algn="tl" rotWithShape="0">
                    <a:srgbClr val="000000">
                      <a:alpha val="70000"/>
                    </a:srgbClr>
                  </a:outerShdw>
                </a:effectLst>
              </a:rPr>
              <a:t>Conta</a:t>
            </a:r>
          </a:p>
        </p:txBody>
      </p:sp>
      <p:sp>
        <p:nvSpPr>
          <p:cNvPr id="7" name="CaixaDeTexto 6"/>
          <p:cNvSpPr txBox="1"/>
          <p:nvPr/>
        </p:nvSpPr>
        <p:spPr>
          <a:xfrm>
            <a:off x="2022065" y="1882131"/>
            <a:ext cx="4076396" cy="2651760"/>
          </a:xfrm>
          <a:prstGeom prst="rect">
            <a:avLst/>
          </a:prstGeom>
          <a:noFill/>
        </p:spPr>
        <p:txBody>
          <a:bodyPr wrap="square" rtlCol="0">
            <a:spAutoFit/>
          </a:bodyPr>
          <a:lstStyle/>
          <a:p>
            <a:r>
              <a:rPr lang="pt-BR" sz="2400" b="1" dirty="0">
                <a:solidFill>
                  <a:schemeClr val="bg1"/>
                </a:solidFill>
              </a:rPr>
              <a:t>+ Agencia: (string)</a:t>
            </a:r>
          </a:p>
          <a:p>
            <a:r>
              <a:rPr lang="pt-BR" sz="2400" b="1" dirty="0">
                <a:solidFill>
                  <a:schemeClr val="bg1"/>
                </a:solidFill>
              </a:rPr>
              <a:t>+ CC: (string)</a:t>
            </a:r>
          </a:p>
          <a:p>
            <a:r>
              <a:rPr lang="pt-BR" sz="2400" b="1" dirty="0">
                <a:solidFill>
                  <a:schemeClr val="bg1"/>
                </a:solidFill>
              </a:rPr>
              <a:t>+ Titular: (string)</a:t>
            </a:r>
          </a:p>
          <a:p>
            <a:r>
              <a:rPr lang="pt-BR" sz="2400" b="1" dirty="0">
                <a:solidFill>
                  <a:schemeClr val="bg1"/>
                </a:solidFill>
              </a:rPr>
              <a:t>+ </a:t>
            </a:r>
            <a:r>
              <a:rPr lang="pt-BR" sz="2400" b="1" dirty="0" err="1">
                <a:solidFill>
                  <a:schemeClr val="bg1"/>
                </a:solidFill>
              </a:rPr>
              <a:t>DataCriacao</a:t>
            </a:r>
            <a:r>
              <a:rPr lang="pt-BR" sz="2400" b="1" dirty="0">
                <a:solidFill>
                  <a:schemeClr val="bg1"/>
                </a:solidFill>
              </a:rPr>
              <a:t>: (date)</a:t>
            </a:r>
          </a:p>
          <a:p>
            <a:r>
              <a:rPr lang="pt-BR" sz="2400" b="1" dirty="0">
                <a:solidFill>
                  <a:schemeClr val="bg1"/>
                </a:solidFill>
              </a:rPr>
              <a:t>+ Senha: (string)</a:t>
            </a:r>
          </a:p>
          <a:p>
            <a:r>
              <a:rPr lang="pt-BR" sz="2400" b="1" dirty="0">
                <a:solidFill>
                  <a:schemeClr val="bg1"/>
                </a:solidFill>
              </a:rPr>
              <a:t>+ Saldo: (</a:t>
            </a:r>
            <a:r>
              <a:rPr lang="pt-BR" sz="2400" b="1" dirty="0" err="1">
                <a:solidFill>
                  <a:schemeClr val="bg1"/>
                </a:solidFill>
              </a:rPr>
              <a:t>float</a:t>
            </a:r>
            <a:r>
              <a:rPr lang="pt-BR" sz="2400" b="1" dirty="0">
                <a:solidFill>
                  <a:schemeClr val="bg1"/>
                </a:solidFill>
              </a:rPr>
              <a:t>)</a:t>
            </a:r>
          </a:p>
          <a:p>
            <a:r>
              <a:rPr lang="pt-BR" sz="2400" b="1" dirty="0">
                <a:solidFill>
                  <a:schemeClr val="bg1"/>
                </a:solidFill>
              </a:rPr>
              <a:t>+ Cancelada: (</a:t>
            </a:r>
            <a:r>
              <a:rPr lang="pt-BR" sz="2400" b="1" dirty="0" err="1">
                <a:solidFill>
                  <a:schemeClr val="bg1"/>
                </a:solidFill>
              </a:rPr>
              <a:t>boolean</a:t>
            </a:r>
            <a:r>
              <a:rPr lang="pt-BR" sz="2400" b="1" dirty="0">
                <a:solidFill>
                  <a:schemeClr val="bg1"/>
                </a:solidFill>
              </a:rPr>
              <a:t>)</a:t>
            </a:r>
          </a:p>
        </p:txBody>
      </p:sp>
      <p:sp>
        <p:nvSpPr>
          <p:cNvPr id="8" name="CaixaDeTexto 7"/>
          <p:cNvSpPr txBox="1"/>
          <p:nvPr/>
        </p:nvSpPr>
        <p:spPr>
          <a:xfrm>
            <a:off x="2022065" y="4677341"/>
            <a:ext cx="4076396" cy="1188720"/>
          </a:xfrm>
          <a:prstGeom prst="rect">
            <a:avLst/>
          </a:prstGeom>
          <a:noFill/>
        </p:spPr>
        <p:txBody>
          <a:bodyPr wrap="square" rtlCol="0">
            <a:spAutoFit/>
          </a:bodyPr>
          <a:lstStyle/>
          <a:p>
            <a:r>
              <a:rPr lang="pt-BR" sz="2400" b="1" dirty="0">
                <a:solidFill>
                  <a:schemeClr val="bg1"/>
                </a:solidFill>
              </a:rPr>
              <a:t>+ Sacar ($valor)</a:t>
            </a:r>
          </a:p>
          <a:p>
            <a:r>
              <a:rPr lang="pt-BR" sz="2400" b="1" dirty="0">
                <a:solidFill>
                  <a:schemeClr val="bg1"/>
                </a:solidFill>
              </a:rPr>
              <a:t>+ Depositar ($valor)</a:t>
            </a:r>
          </a:p>
          <a:p>
            <a:r>
              <a:rPr lang="pt-BR" sz="2400" b="1" dirty="0">
                <a:solidFill>
                  <a:schemeClr val="bg1"/>
                </a:solidFill>
              </a:rPr>
              <a:t>+ </a:t>
            </a:r>
            <a:r>
              <a:rPr lang="pt-BR" sz="2400" b="1" dirty="0" err="1">
                <a:solidFill>
                  <a:schemeClr val="bg1"/>
                </a:solidFill>
              </a:rPr>
              <a:t>obterSaldo</a:t>
            </a:r>
            <a:r>
              <a:rPr lang="pt-BR" sz="2400" b="1" dirty="0">
                <a:solidFill>
                  <a:schemeClr val="bg1"/>
                </a:solidFill>
              </a:rPr>
              <a:t> ( )</a:t>
            </a:r>
          </a:p>
        </p:txBody>
      </p:sp>
      <p:grpSp>
        <p:nvGrpSpPr>
          <p:cNvPr id="27" name="Grupo 26"/>
          <p:cNvGrpSpPr/>
          <p:nvPr/>
        </p:nvGrpSpPr>
        <p:grpSpPr>
          <a:xfrm>
            <a:off x="6674802" y="1268761"/>
            <a:ext cx="3824122" cy="2474669"/>
            <a:chOff x="6156176" y="1481220"/>
            <a:chExt cx="3824122" cy="2474669"/>
          </a:xfrm>
        </p:grpSpPr>
        <p:sp>
          <p:nvSpPr>
            <p:cNvPr id="17" name="Retângulo 16"/>
            <p:cNvSpPr/>
            <p:nvPr/>
          </p:nvSpPr>
          <p:spPr>
            <a:xfrm>
              <a:off x="6156176" y="1481220"/>
              <a:ext cx="3824122" cy="2474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8" name="Conector reto 17"/>
            <p:cNvCxnSpPr/>
            <p:nvPr/>
          </p:nvCxnSpPr>
          <p:spPr>
            <a:xfrm flipV="1">
              <a:off x="6156176" y="2119120"/>
              <a:ext cx="3824122" cy="1159"/>
            </a:xfrm>
            <a:prstGeom prst="line">
              <a:avLst/>
            </a:prstGeom>
          </p:spPr>
          <p:style>
            <a:lnRef idx="3">
              <a:schemeClr val="dk1"/>
            </a:lnRef>
            <a:fillRef idx="0">
              <a:schemeClr val="dk1"/>
            </a:fillRef>
            <a:effectRef idx="2">
              <a:schemeClr val="dk1"/>
            </a:effectRef>
            <a:fontRef idx="minor">
              <a:schemeClr val="tx1"/>
            </a:fontRef>
          </p:style>
        </p:cxnSp>
        <p:cxnSp>
          <p:nvCxnSpPr>
            <p:cNvPr id="19" name="Conector reto 18"/>
            <p:cNvCxnSpPr/>
            <p:nvPr/>
          </p:nvCxnSpPr>
          <p:spPr>
            <a:xfrm flipV="1">
              <a:off x="6156176" y="2923785"/>
              <a:ext cx="3824122" cy="1159"/>
            </a:xfrm>
            <a:prstGeom prst="line">
              <a:avLst/>
            </a:prstGeom>
          </p:spPr>
          <p:style>
            <a:lnRef idx="3">
              <a:schemeClr val="dk1"/>
            </a:lnRef>
            <a:fillRef idx="0">
              <a:schemeClr val="dk1"/>
            </a:fillRef>
            <a:effectRef idx="2">
              <a:schemeClr val="dk1"/>
            </a:effectRef>
            <a:fontRef idx="minor">
              <a:schemeClr val="tx1"/>
            </a:fontRef>
          </p:style>
        </p:cxnSp>
        <p:sp>
          <p:nvSpPr>
            <p:cNvPr id="20" name="Retângulo 19"/>
            <p:cNvSpPr/>
            <p:nvPr/>
          </p:nvSpPr>
          <p:spPr>
            <a:xfrm>
              <a:off x="6879539" y="1556792"/>
              <a:ext cx="2516997" cy="523220"/>
            </a:xfrm>
            <a:prstGeom prst="rect">
              <a:avLst/>
            </a:prstGeom>
            <a:noFill/>
          </p:spPr>
          <p:txBody>
            <a:bodyPr wrap="square" lIns="91440" tIns="45720" rIns="91440" bIns="45720">
              <a:spAutoFit/>
            </a:bodyPr>
            <a:lstStyle/>
            <a:p>
              <a:pPr algn="ctr"/>
              <a:r>
                <a:rPr lang="pt-BR" sz="2800" dirty="0" err="1">
                  <a:ln w="18415" cmpd="sng">
                    <a:solidFill>
                      <a:srgbClr val="FFFFFF"/>
                    </a:solidFill>
                    <a:prstDash val="solid"/>
                  </a:ln>
                  <a:solidFill>
                    <a:srgbClr val="FFFFFF"/>
                  </a:solidFill>
                  <a:effectLst>
                    <a:outerShdw blurRad="63500" dir="3600000" algn="tl" rotWithShape="0">
                      <a:srgbClr val="000000">
                        <a:alpha val="70000"/>
                      </a:srgbClr>
                    </a:outerShdw>
                  </a:effectLst>
                </a:rPr>
                <a:t>ContaCorrente</a:t>
              </a:r>
              <a:endParaRPr lang="pt-BR"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5" name="CaixaDeTexto 24"/>
            <p:cNvSpPr txBox="1"/>
            <p:nvPr/>
          </p:nvSpPr>
          <p:spPr>
            <a:xfrm>
              <a:off x="6328252" y="2175247"/>
              <a:ext cx="3356316" cy="461665"/>
            </a:xfrm>
            <a:prstGeom prst="rect">
              <a:avLst/>
            </a:prstGeom>
            <a:noFill/>
          </p:spPr>
          <p:txBody>
            <a:bodyPr wrap="square" rtlCol="0">
              <a:spAutoFit/>
            </a:bodyPr>
            <a:lstStyle/>
            <a:p>
              <a:r>
                <a:rPr lang="pt-BR" sz="2400" b="1" dirty="0">
                  <a:solidFill>
                    <a:schemeClr val="bg1"/>
                  </a:solidFill>
                </a:rPr>
                <a:t>+ Limite: (</a:t>
              </a:r>
              <a:r>
                <a:rPr lang="pt-BR" sz="2400" b="1" dirty="0" err="1">
                  <a:solidFill>
                    <a:schemeClr val="bg1"/>
                  </a:solidFill>
                </a:rPr>
                <a:t>float</a:t>
              </a:r>
              <a:r>
                <a:rPr lang="pt-BR" sz="2400" b="1" dirty="0">
                  <a:solidFill>
                    <a:schemeClr val="bg1"/>
                  </a:solidFill>
                </a:rPr>
                <a:t>)</a:t>
              </a:r>
            </a:p>
          </p:txBody>
        </p:sp>
        <p:sp>
          <p:nvSpPr>
            <p:cNvPr id="26" name="CaixaDeTexto 25"/>
            <p:cNvSpPr txBox="1"/>
            <p:nvPr/>
          </p:nvSpPr>
          <p:spPr>
            <a:xfrm>
              <a:off x="6328252" y="3111351"/>
              <a:ext cx="3500332" cy="461665"/>
            </a:xfrm>
            <a:prstGeom prst="rect">
              <a:avLst/>
            </a:prstGeom>
            <a:noFill/>
          </p:spPr>
          <p:txBody>
            <a:bodyPr wrap="square" rtlCol="0">
              <a:spAutoFit/>
            </a:bodyPr>
            <a:lstStyle/>
            <a:p>
              <a:r>
                <a:rPr lang="pt-BR" sz="2400" b="1" dirty="0">
                  <a:solidFill>
                    <a:schemeClr val="bg1"/>
                  </a:solidFill>
                </a:rPr>
                <a:t>+ Sacar ($valor)</a:t>
              </a:r>
            </a:p>
          </p:txBody>
        </p:sp>
      </p:grpSp>
      <p:sp>
        <p:nvSpPr>
          <p:cNvPr id="29" name="Retângulo 28"/>
          <p:cNvSpPr/>
          <p:nvPr/>
        </p:nvSpPr>
        <p:spPr>
          <a:xfrm>
            <a:off x="6674802" y="4122684"/>
            <a:ext cx="3824122" cy="2474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30" name="Conector reto 29"/>
          <p:cNvCxnSpPr/>
          <p:nvPr/>
        </p:nvCxnSpPr>
        <p:spPr>
          <a:xfrm flipV="1">
            <a:off x="6674802" y="4760584"/>
            <a:ext cx="3824122" cy="1159"/>
          </a:xfrm>
          <a:prstGeom prst="line">
            <a:avLst/>
          </a:prstGeom>
        </p:spPr>
        <p:style>
          <a:lnRef idx="3">
            <a:schemeClr val="dk1"/>
          </a:lnRef>
          <a:fillRef idx="0">
            <a:schemeClr val="dk1"/>
          </a:fillRef>
          <a:effectRef idx="2">
            <a:schemeClr val="dk1"/>
          </a:effectRef>
          <a:fontRef idx="minor">
            <a:schemeClr val="tx1"/>
          </a:fontRef>
        </p:style>
      </p:cxnSp>
      <p:cxnSp>
        <p:nvCxnSpPr>
          <p:cNvPr id="31" name="Conector reto 30"/>
          <p:cNvCxnSpPr/>
          <p:nvPr/>
        </p:nvCxnSpPr>
        <p:spPr>
          <a:xfrm flipV="1">
            <a:off x="6674802" y="5565249"/>
            <a:ext cx="3824122" cy="1159"/>
          </a:xfrm>
          <a:prstGeom prst="line">
            <a:avLst/>
          </a:prstGeom>
        </p:spPr>
        <p:style>
          <a:lnRef idx="3">
            <a:schemeClr val="dk1"/>
          </a:lnRef>
          <a:fillRef idx="0">
            <a:schemeClr val="dk1"/>
          </a:fillRef>
          <a:effectRef idx="2">
            <a:schemeClr val="dk1"/>
          </a:effectRef>
          <a:fontRef idx="minor">
            <a:schemeClr val="tx1"/>
          </a:fontRef>
        </p:style>
      </p:cxnSp>
      <p:sp>
        <p:nvSpPr>
          <p:cNvPr id="32" name="Retângulo 31"/>
          <p:cNvSpPr/>
          <p:nvPr/>
        </p:nvSpPr>
        <p:spPr>
          <a:xfrm>
            <a:off x="7398166" y="4198255"/>
            <a:ext cx="2516997" cy="523220"/>
          </a:xfrm>
          <a:prstGeom prst="rect">
            <a:avLst/>
          </a:prstGeom>
          <a:noFill/>
        </p:spPr>
        <p:txBody>
          <a:bodyPr wrap="square" lIns="91440" tIns="45720" rIns="91440" bIns="45720">
            <a:spAutoFit/>
          </a:bodyPr>
          <a:lstStyle/>
          <a:p>
            <a:pPr algn="ctr"/>
            <a:r>
              <a:rPr lang="pt-BR" sz="2800" dirty="0" err="1">
                <a:ln w="18415" cmpd="sng">
                  <a:solidFill>
                    <a:srgbClr val="FFFFFF"/>
                  </a:solidFill>
                  <a:prstDash val="solid"/>
                </a:ln>
                <a:solidFill>
                  <a:srgbClr val="FFFFFF"/>
                </a:solidFill>
                <a:effectLst>
                  <a:outerShdw blurRad="63500" dir="3600000" algn="tl" rotWithShape="0">
                    <a:srgbClr val="000000">
                      <a:alpha val="70000"/>
                    </a:srgbClr>
                  </a:outerShdw>
                </a:effectLst>
              </a:rPr>
              <a:t>ContaPoupanca</a:t>
            </a:r>
            <a:endParaRPr lang="pt-BR"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3" name="CaixaDeTexto 32"/>
          <p:cNvSpPr txBox="1"/>
          <p:nvPr/>
        </p:nvSpPr>
        <p:spPr>
          <a:xfrm>
            <a:off x="6846878" y="4816711"/>
            <a:ext cx="3356316" cy="461665"/>
          </a:xfrm>
          <a:prstGeom prst="rect">
            <a:avLst/>
          </a:prstGeom>
          <a:noFill/>
        </p:spPr>
        <p:txBody>
          <a:bodyPr wrap="square" rtlCol="0">
            <a:spAutoFit/>
          </a:bodyPr>
          <a:lstStyle/>
          <a:p>
            <a:r>
              <a:rPr lang="pt-BR" sz="2400" b="1" dirty="0">
                <a:solidFill>
                  <a:schemeClr val="bg1"/>
                </a:solidFill>
              </a:rPr>
              <a:t>+ Aniversario: (date)</a:t>
            </a:r>
          </a:p>
        </p:txBody>
      </p:sp>
      <p:sp>
        <p:nvSpPr>
          <p:cNvPr id="34" name="CaixaDeTexto 33"/>
          <p:cNvSpPr txBox="1"/>
          <p:nvPr/>
        </p:nvSpPr>
        <p:spPr>
          <a:xfrm>
            <a:off x="6846878" y="5752815"/>
            <a:ext cx="3500332" cy="461665"/>
          </a:xfrm>
          <a:prstGeom prst="rect">
            <a:avLst/>
          </a:prstGeom>
          <a:noFill/>
        </p:spPr>
        <p:txBody>
          <a:bodyPr wrap="square" rtlCol="0">
            <a:spAutoFit/>
          </a:bodyPr>
          <a:lstStyle/>
          <a:p>
            <a:r>
              <a:rPr lang="pt-BR" sz="2400" b="1" dirty="0">
                <a:solidFill>
                  <a:schemeClr val="bg1"/>
                </a:solidFill>
              </a:rPr>
              <a:t>+ Sacar ($valor)</a:t>
            </a:r>
          </a:p>
        </p:txBody>
      </p:sp>
    </p:spTree>
    <p:extLst>
      <p:ext uri="{BB962C8B-B14F-4D97-AF65-F5344CB8AC3E}">
        <p14:creationId xmlns:p14="http://schemas.microsoft.com/office/powerpoint/2010/main" val="3373066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468419" y="214291"/>
            <a:ext cx="5323445" cy="1200329"/>
          </a:xfrm>
          <a:prstGeom prst="rect">
            <a:avLst/>
          </a:prstGeom>
          <a:noFill/>
        </p:spPr>
        <p:txBody>
          <a:bodyPr wrap="none" lIns="91440" tIns="45720" rIns="91440" bIns="45720">
            <a:spAutoFit/>
          </a:bodyPr>
          <a:lstStyle/>
          <a:p>
            <a:pPr algn="ctr"/>
            <a:r>
              <a:rPr lang="pt-BR" sz="7200" b="1" dirty="0">
                <a:ln w="17780" cmpd="sng">
                  <a:noFill/>
                  <a:prstDash val="solid"/>
                  <a:miter lim="800000"/>
                </a:ln>
                <a:effectLst>
                  <a:outerShdw blurRad="50800" algn="tl" rotWithShape="0">
                    <a:srgbClr val="000000"/>
                  </a:outerShdw>
                </a:effectLst>
              </a:rPr>
              <a:t>Polimorfismo</a:t>
            </a:r>
          </a:p>
        </p:txBody>
      </p:sp>
      <p:sp>
        <p:nvSpPr>
          <p:cNvPr id="3" name="CaixaDeTexto 2"/>
          <p:cNvSpPr txBox="1"/>
          <p:nvPr/>
        </p:nvSpPr>
        <p:spPr>
          <a:xfrm>
            <a:off x="2166910" y="1556793"/>
            <a:ext cx="7500990" cy="4031873"/>
          </a:xfrm>
          <a:prstGeom prst="rect">
            <a:avLst/>
          </a:prstGeom>
          <a:noFill/>
        </p:spPr>
        <p:txBody>
          <a:bodyPr wrap="square" rtlCol="0">
            <a:spAutoFit/>
          </a:bodyPr>
          <a:lstStyle/>
          <a:p>
            <a:pPr algn="ctr"/>
            <a:r>
              <a:rPr lang="pt-BR" sz="3200" dirty="0"/>
              <a:t>Classes derivadas de uma mesma classe-pai tenham métodos sobrescritos (</a:t>
            </a:r>
            <a:r>
              <a:rPr lang="pt-BR" sz="3200" dirty="0" err="1"/>
              <a:t>overridindg</a:t>
            </a:r>
            <a:r>
              <a:rPr lang="pt-BR" sz="3200" dirty="0"/>
              <a:t>), mas comportamentos diferentes, redefinidos em cada uma das classes-filha.</a:t>
            </a:r>
          </a:p>
          <a:p>
            <a:pPr algn="ctr"/>
            <a:r>
              <a:rPr lang="pt-BR" sz="3200" dirty="0"/>
              <a:t>O método Sacar( ) na classe </a:t>
            </a:r>
            <a:r>
              <a:rPr lang="pt-BR" sz="3200" dirty="0" err="1"/>
              <a:t>ContaPoupanca</a:t>
            </a:r>
            <a:r>
              <a:rPr lang="pt-BR" sz="3200" dirty="0"/>
              <a:t> verifica somente se há saldo, na </a:t>
            </a:r>
            <a:r>
              <a:rPr lang="pt-BR" sz="3200" dirty="0" err="1"/>
              <a:t>ContaCorrente</a:t>
            </a:r>
            <a:r>
              <a:rPr lang="pt-BR" sz="3200" dirty="0"/>
              <a:t> verifica se está dentro do limite, além de debitar o imposto (CPMF)</a:t>
            </a:r>
          </a:p>
        </p:txBody>
      </p:sp>
    </p:spTree>
    <p:extLst>
      <p:ext uri="{BB962C8B-B14F-4D97-AF65-F5344CB8AC3E}">
        <p14:creationId xmlns:p14="http://schemas.microsoft.com/office/powerpoint/2010/main" val="291574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124846" y="214291"/>
            <a:ext cx="4010586" cy="1200329"/>
          </a:xfrm>
          <a:prstGeom prst="rect">
            <a:avLst/>
          </a:prstGeom>
          <a:noFill/>
        </p:spPr>
        <p:txBody>
          <a:bodyPr wrap="none" lIns="91440" tIns="45720" rIns="91440" bIns="45720">
            <a:spAutoFit/>
          </a:bodyPr>
          <a:lstStyle/>
          <a:p>
            <a:pPr algn="ctr"/>
            <a:r>
              <a:rPr lang="pt-BR" sz="7200" b="1" dirty="0">
                <a:ln w="17780" cmpd="sng">
                  <a:noFill/>
                  <a:prstDash val="solid"/>
                  <a:miter lim="800000"/>
                </a:ln>
                <a:effectLst>
                  <a:outerShdw blurRad="50800" algn="tl" rotWithShape="0">
                    <a:srgbClr val="000000"/>
                  </a:outerShdw>
                </a:effectLst>
              </a:rPr>
              <a:t>Abstração</a:t>
            </a:r>
          </a:p>
        </p:txBody>
      </p:sp>
      <p:sp>
        <p:nvSpPr>
          <p:cNvPr id="3" name="CaixaDeTexto 2"/>
          <p:cNvSpPr txBox="1"/>
          <p:nvPr/>
        </p:nvSpPr>
        <p:spPr>
          <a:xfrm>
            <a:off x="2166910" y="1556793"/>
            <a:ext cx="7500990" cy="4031873"/>
          </a:xfrm>
          <a:prstGeom prst="rect">
            <a:avLst/>
          </a:prstGeom>
          <a:noFill/>
        </p:spPr>
        <p:txBody>
          <a:bodyPr wrap="square" rtlCol="0">
            <a:spAutoFit/>
          </a:bodyPr>
          <a:lstStyle/>
          <a:p>
            <a:pPr algn="ctr"/>
            <a:r>
              <a:rPr lang="pt-BR" sz="3200" dirty="0"/>
              <a:t>Classes estruturais, que na hierarquia de classes servem de base para outras. São classes que nunca serão instanciadas na forma de objetos, somente as suas filhas serão. Marcamos essas classes como abstratas (abstract). No exemplo da classe Conta, esta jamais poderá ser instanciada, então a marcamos como </a:t>
            </a:r>
            <a:r>
              <a:rPr lang="pt-BR" sz="3200" b="1" dirty="0"/>
              <a:t>abstract</a:t>
            </a:r>
            <a:r>
              <a:rPr lang="pt-BR" sz="3200" dirty="0"/>
              <a:t> class{ }</a:t>
            </a:r>
          </a:p>
        </p:txBody>
      </p:sp>
    </p:spTree>
    <p:extLst>
      <p:ext uri="{BB962C8B-B14F-4D97-AF65-F5344CB8AC3E}">
        <p14:creationId xmlns:p14="http://schemas.microsoft.com/office/powerpoint/2010/main" val="3468359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981200" y="71414"/>
            <a:ext cx="8229600" cy="1143000"/>
          </a:xfrm>
          <a:prstGeom prst="rect">
            <a:avLst/>
          </a:prstGeom>
        </p:spPr>
        <p:txBody>
          <a:bodyPr vert="horz" lIns="91440" tIns="45720" rIns="91440" bIns="45720" rtlCol="0" anchor="ctr">
            <a:noAutofit/>
          </a:bodyPr>
          <a:lstStyle/>
          <a:p>
            <a:pPr algn="ctr">
              <a:spcBef>
                <a:spcPct val="0"/>
              </a:spcBef>
              <a:defRPr/>
            </a:pPr>
            <a:r>
              <a:rPr lang="pt-BR" sz="3600" b="1" dirty="0">
                <a:latin typeface="+mj-lt"/>
                <a:ea typeface="+mj-ea"/>
                <a:cs typeface="+mj-cs"/>
              </a:rPr>
              <a:t>As classes-filha </a:t>
            </a:r>
            <a:r>
              <a:rPr lang="pt-BR" sz="3600" b="1" dirty="0" err="1">
                <a:solidFill>
                  <a:srgbClr val="FF0000"/>
                </a:solidFill>
                <a:latin typeface="+mj-lt"/>
                <a:ea typeface="+mj-ea"/>
                <a:cs typeface="+mj-cs"/>
              </a:rPr>
              <a:t>Funcionario</a:t>
            </a:r>
            <a:r>
              <a:rPr lang="pt-BR" sz="3600" b="1" dirty="0">
                <a:solidFill>
                  <a:srgbClr val="FF0000"/>
                </a:solidFill>
                <a:latin typeface="+mj-lt"/>
                <a:ea typeface="+mj-ea"/>
                <a:cs typeface="+mj-cs"/>
              </a:rPr>
              <a:t> </a:t>
            </a:r>
            <a:r>
              <a:rPr lang="pt-BR" sz="3600" b="1" dirty="0">
                <a:latin typeface="+mj-lt"/>
                <a:ea typeface="+mj-ea"/>
                <a:cs typeface="+mj-cs"/>
              </a:rPr>
              <a:t>e </a:t>
            </a:r>
            <a:r>
              <a:rPr lang="pt-BR" sz="3600" b="1" dirty="0" err="1">
                <a:solidFill>
                  <a:srgbClr val="FF0000"/>
                </a:solidFill>
                <a:latin typeface="+mj-lt"/>
                <a:ea typeface="+mj-ea"/>
                <a:cs typeface="+mj-cs"/>
              </a:rPr>
              <a:t>Estagiario</a:t>
            </a:r>
            <a:endParaRPr lang="pt-BR" sz="3600" b="1" dirty="0">
              <a:latin typeface="+mj-lt"/>
              <a:ea typeface="+mj-ea"/>
              <a:cs typeface="+mj-cs"/>
            </a:endParaRPr>
          </a:p>
        </p:txBody>
      </p:sp>
      <p:sp>
        <p:nvSpPr>
          <p:cNvPr id="3" name="Retângulo 2"/>
          <p:cNvSpPr/>
          <p:nvPr/>
        </p:nvSpPr>
        <p:spPr>
          <a:xfrm>
            <a:off x="1736002" y="1267499"/>
            <a:ext cx="4720038" cy="5376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4" name="Conector reto 3"/>
          <p:cNvCxnSpPr/>
          <p:nvPr/>
        </p:nvCxnSpPr>
        <p:spPr>
          <a:xfrm>
            <a:off x="1736002" y="1904224"/>
            <a:ext cx="4720038" cy="1573"/>
          </a:xfrm>
          <a:prstGeom prst="line">
            <a:avLst/>
          </a:prstGeom>
        </p:spPr>
        <p:style>
          <a:lnRef idx="3">
            <a:schemeClr val="dk1"/>
          </a:lnRef>
          <a:fillRef idx="0">
            <a:schemeClr val="dk1"/>
          </a:fillRef>
          <a:effectRef idx="2">
            <a:schemeClr val="dk1"/>
          </a:effectRef>
          <a:fontRef idx="minor">
            <a:schemeClr val="tx1"/>
          </a:fontRef>
        </p:style>
      </p:cxnSp>
      <p:cxnSp>
        <p:nvCxnSpPr>
          <p:cNvPr id="5" name="Conector reto 4"/>
          <p:cNvCxnSpPr/>
          <p:nvPr/>
        </p:nvCxnSpPr>
        <p:spPr>
          <a:xfrm>
            <a:off x="1736002" y="4520294"/>
            <a:ext cx="4720038" cy="1573"/>
          </a:xfrm>
          <a:prstGeom prst="line">
            <a:avLst/>
          </a:prstGeom>
        </p:spPr>
        <p:style>
          <a:lnRef idx="3">
            <a:schemeClr val="dk1"/>
          </a:lnRef>
          <a:fillRef idx="0">
            <a:schemeClr val="dk1"/>
          </a:fillRef>
          <a:effectRef idx="2">
            <a:schemeClr val="dk1"/>
          </a:effectRef>
          <a:fontRef idx="minor">
            <a:schemeClr val="tx1"/>
          </a:fontRef>
        </p:style>
      </p:cxnSp>
      <p:sp>
        <p:nvSpPr>
          <p:cNvPr id="6" name="Retângulo 5"/>
          <p:cNvSpPr/>
          <p:nvPr/>
        </p:nvSpPr>
        <p:spPr>
          <a:xfrm>
            <a:off x="2034013" y="1196753"/>
            <a:ext cx="4023987" cy="769441"/>
          </a:xfrm>
          <a:prstGeom prst="rect">
            <a:avLst/>
          </a:prstGeom>
          <a:noFill/>
        </p:spPr>
        <p:txBody>
          <a:bodyPr wrap="none" lIns="91440" tIns="45720" rIns="91440" bIns="45720">
            <a:spAutoFit/>
          </a:bodyPr>
          <a:lstStyle/>
          <a:p>
            <a:pPr algn="ctr"/>
            <a:r>
              <a:rPr lang="pt-BR" sz="4400" dirty="0">
                <a:ln w="18415" cmpd="sng">
                  <a:solidFill>
                    <a:srgbClr val="FFFFFF"/>
                  </a:solidFill>
                  <a:prstDash val="solid"/>
                </a:ln>
                <a:solidFill>
                  <a:srgbClr val="FFFFFF"/>
                </a:solidFill>
                <a:effectLst>
                  <a:outerShdw blurRad="63500" dir="3600000" algn="tl" rotWithShape="0">
                    <a:srgbClr val="000000">
                      <a:alpha val="70000"/>
                    </a:srgbClr>
                  </a:outerShdw>
                </a:effectLst>
              </a:rPr>
              <a:t>abstract Pessoa2</a:t>
            </a:r>
          </a:p>
        </p:txBody>
      </p:sp>
      <p:sp>
        <p:nvSpPr>
          <p:cNvPr id="7" name="CaixaDeTexto 6"/>
          <p:cNvSpPr txBox="1"/>
          <p:nvPr/>
        </p:nvSpPr>
        <p:spPr>
          <a:xfrm>
            <a:off x="2022065" y="1882131"/>
            <a:ext cx="4076396" cy="2308324"/>
          </a:xfrm>
          <a:prstGeom prst="rect">
            <a:avLst/>
          </a:prstGeom>
          <a:noFill/>
        </p:spPr>
        <p:txBody>
          <a:bodyPr wrap="square" rtlCol="0">
            <a:spAutoFit/>
          </a:bodyPr>
          <a:lstStyle/>
          <a:p>
            <a:r>
              <a:rPr lang="pt-BR" sz="2400" b="1" dirty="0">
                <a:solidFill>
                  <a:schemeClr val="bg1"/>
                </a:solidFill>
              </a:rPr>
              <a:t>+ CPF: (</a:t>
            </a:r>
            <a:r>
              <a:rPr lang="pt-BR" sz="2400" b="1" dirty="0" err="1">
                <a:solidFill>
                  <a:schemeClr val="bg1"/>
                </a:solidFill>
              </a:rPr>
              <a:t>string</a:t>
            </a:r>
            <a:r>
              <a:rPr lang="pt-BR" sz="2400" b="1" dirty="0">
                <a:solidFill>
                  <a:schemeClr val="bg1"/>
                </a:solidFill>
              </a:rPr>
              <a:t>)</a:t>
            </a:r>
          </a:p>
          <a:p>
            <a:r>
              <a:rPr lang="pt-BR" sz="2400" b="1" dirty="0">
                <a:solidFill>
                  <a:schemeClr val="bg1"/>
                </a:solidFill>
              </a:rPr>
              <a:t>+ Nome: (</a:t>
            </a:r>
            <a:r>
              <a:rPr lang="pt-BR" sz="2400" b="1" dirty="0" err="1">
                <a:solidFill>
                  <a:schemeClr val="bg1"/>
                </a:solidFill>
              </a:rPr>
              <a:t>string</a:t>
            </a:r>
            <a:r>
              <a:rPr lang="pt-BR" sz="2400" b="1" dirty="0">
                <a:solidFill>
                  <a:schemeClr val="bg1"/>
                </a:solidFill>
              </a:rPr>
              <a:t>)</a:t>
            </a:r>
          </a:p>
          <a:p>
            <a:r>
              <a:rPr lang="pt-BR" sz="2400" b="1" dirty="0">
                <a:solidFill>
                  <a:schemeClr val="bg1"/>
                </a:solidFill>
              </a:rPr>
              <a:t>+ Idade: (</a:t>
            </a:r>
            <a:r>
              <a:rPr lang="pt-BR" sz="2400" b="1" dirty="0" err="1">
                <a:solidFill>
                  <a:schemeClr val="bg1"/>
                </a:solidFill>
              </a:rPr>
              <a:t>int</a:t>
            </a:r>
            <a:r>
              <a:rPr lang="pt-BR" sz="2400" b="1" dirty="0">
                <a:solidFill>
                  <a:schemeClr val="bg1"/>
                </a:solidFill>
              </a:rPr>
              <a:t>)</a:t>
            </a:r>
          </a:p>
          <a:p>
            <a:r>
              <a:rPr lang="pt-BR" sz="2400" b="1" dirty="0">
                <a:solidFill>
                  <a:schemeClr val="bg1"/>
                </a:solidFill>
              </a:rPr>
              <a:t>+ Fone: (</a:t>
            </a:r>
            <a:r>
              <a:rPr lang="pt-BR" sz="2400" b="1" dirty="0" err="1">
                <a:solidFill>
                  <a:schemeClr val="bg1"/>
                </a:solidFill>
              </a:rPr>
              <a:t>string</a:t>
            </a:r>
            <a:r>
              <a:rPr lang="pt-BR" sz="2400" b="1" dirty="0">
                <a:solidFill>
                  <a:schemeClr val="bg1"/>
                </a:solidFill>
              </a:rPr>
              <a:t>)</a:t>
            </a:r>
          </a:p>
          <a:p>
            <a:r>
              <a:rPr lang="pt-BR" sz="2400" b="1" dirty="0">
                <a:solidFill>
                  <a:schemeClr val="bg1"/>
                </a:solidFill>
              </a:rPr>
              <a:t>+ </a:t>
            </a:r>
            <a:r>
              <a:rPr lang="pt-BR" sz="2400" b="1" dirty="0" err="1">
                <a:solidFill>
                  <a:schemeClr val="bg1"/>
                </a:solidFill>
              </a:rPr>
              <a:t>DataNascimento</a:t>
            </a:r>
            <a:r>
              <a:rPr lang="pt-BR" sz="2400" b="1" dirty="0">
                <a:solidFill>
                  <a:schemeClr val="bg1"/>
                </a:solidFill>
              </a:rPr>
              <a:t>: (date)</a:t>
            </a:r>
          </a:p>
          <a:p>
            <a:r>
              <a:rPr lang="pt-BR" sz="2400" b="1" dirty="0">
                <a:solidFill>
                  <a:schemeClr val="bg1"/>
                </a:solidFill>
              </a:rPr>
              <a:t>+ Sexo: (char)</a:t>
            </a:r>
          </a:p>
        </p:txBody>
      </p:sp>
      <p:sp>
        <p:nvSpPr>
          <p:cNvPr id="8" name="CaixaDeTexto 7"/>
          <p:cNvSpPr txBox="1"/>
          <p:nvPr/>
        </p:nvSpPr>
        <p:spPr>
          <a:xfrm>
            <a:off x="2022065" y="4677342"/>
            <a:ext cx="4076396" cy="1200329"/>
          </a:xfrm>
          <a:prstGeom prst="rect">
            <a:avLst/>
          </a:prstGeom>
          <a:noFill/>
        </p:spPr>
        <p:txBody>
          <a:bodyPr wrap="square" rtlCol="0">
            <a:spAutoFit/>
          </a:bodyPr>
          <a:lstStyle/>
          <a:p>
            <a:r>
              <a:rPr lang="pt-BR" sz="2400" b="1" dirty="0">
                <a:solidFill>
                  <a:schemeClr val="bg1"/>
                </a:solidFill>
              </a:rPr>
              <a:t>+ </a:t>
            </a:r>
            <a:r>
              <a:rPr lang="pt-BR" sz="2400" b="1" dirty="0" err="1">
                <a:solidFill>
                  <a:schemeClr val="bg1"/>
                </a:solidFill>
              </a:rPr>
              <a:t>alteraNome</a:t>
            </a:r>
            <a:r>
              <a:rPr lang="pt-BR" sz="2400" b="1" dirty="0">
                <a:solidFill>
                  <a:schemeClr val="bg1"/>
                </a:solidFill>
              </a:rPr>
              <a:t> ($nome)</a:t>
            </a:r>
          </a:p>
          <a:p>
            <a:r>
              <a:rPr lang="pt-BR" sz="2400" b="1" dirty="0">
                <a:solidFill>
                  <a:schemeClr val="bg1"/>
                </a:solidFill>
              </a:rPr>
              <a:t>+ Envelhecer ($anos)</a:t>
            </a:r>
          </a:p>
          <a:p>
            <a:r>
              <a:rPr lang="pt-BR" sz="2400" b="1" dirty="0">
                <a:solidFill>
                  <a:schemeClr val="bg1"/>
                </a:solidFill>
              </a:rPr>
              <a:t>+ Exibe ( )</a:t>
            </a:r>
          </a:p>
        </p:txBody>
      </p:sp>
      <p:grpSp>
        <p:nvGrpSpPr>
          <p:cNvPr id="9" name="Grupo 8"/>
          <p:cNvGrpSpPr/>
          <p:nvPr/>
        </p:nvGrpSpPr>
        <p:grpSpPr>
          <a:xfrm>
            <a:off x="6674802" y="1268761"/>
            <a:ext cx="3824122" cy="2474669"/>
            <a:chOff x="6156176" y="1481220"/>
            <a:chExt cx="3824122" cy="2474669"/>
          </a:xfrm>
        </p:grpSpPr>
        <p:sp>
          <p:nvSpPr>
            <p:cNvPr id="10" name="Retângulo 9"/>
            <p:cNvSpPr/>
            <p:nvPr/>
          </p:nvSpPr>
          <p:spPr>
            <a:xfrm>
              <a:off x="6156176" y="1481220"/>
              <a:ext cx="3824122" cy="2474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1" name="Conector reto 10"/>
            <p:cNvCxnSpPr/>
            <p:nvPr/>
          </p:nvCxnSpPr>
          <p:spPr>
            <a:xfrm flipV="1">
              <a:off x="6156176" y="2119120"/>
              <a:ext cx="3824122" cy="1159"/>
            </a:xfrm>
            <a:prstGeom prst="line">
              <a:avLst/>
            </a:prstGeom>
          </p:spPr>
          <p:style>
            <a:lnRef idx="3">
              <a:schemeClr val="dk1"/>
            </a:lnRef>
            <a:fillRef idx="0">
              <a:schemeClr val="dk1"/>
            </a:fillRef>
            <a:effectRef idx="2">
              <a:schemeClr val="dk1"/>
            </a:effectRef>
            <a:fontRef idx="minor">
              <a:schemeClr val="tx1"/>
            </a:fontRef>
          </p:style>
        </p:cxnSp>
        <p:cxnSp>
          <p:nvCxnSpPr>
            <p:cNvPr id="12" name="Conector reto 11"/>
            <p:cNvCxnSpPr/>
            <p:nvPr/>
          </p:nvCxnSpPr>
          <p:spPr>
            <a:xfrm flipV="1">
              <a:off x="6156176" y="2923785"/>
              <a:ext cx="3824122" cy="1159"/>
            </a:xfrm>
            <a:prstGeom prst="line">
              <a:avLst/>
            </a:prstGeom>
          </p:spPr>
          <p:style>
            <a:lnRef idx="3">
              <a:schemeClr val="dk1"/>
            </a:lnRef>
            <a:fillRef idx="0">
              <a:schemeClr val="dk1"/>
            </a:fillRef>
            <a:effectRef idx="2">
              <a:schemeClr val="dk1"/>
            </a:effectRef>
            <a:fontRef idx="minor">
              <a:schemeClr val="tx1"/>
            </a:fontRef>
          </p:style>
        </p:cxnSp>
        <p:sp>
          <p:nvSpPr>
            <p:cNvPr id="13" name="Retângulo 12"/>
            <p:cNvSpPr/>
            <p:nvPr/>
          </p:nvSpPr>
          <p:spPr>
            <a:xfrm>
              <a:off x="6879539" y="1556792"/>
              <a:ext cx="2516997" cy="523220"/>
            </a:xfrm>
            <a:prstGeom prst="rect">
              <a:avLst/>
            </a:prstGeom>
            <a:noFill/>
          </p:spPr>
          <p:txBody>
            <a:bodyPr wrap="square" lIns="91440" tIns="45720" rIns="91440" bIns="45720">
              <a:spAutoFit/>
            </a:bodyPr>
            <a:lstStyle/>
            <a:p>
              <a:pPr algn="ctr"/>
              <a:r>
                <a:rPr lang="pt-BR" sz="2800" dirty="0" err="1">
                  <a:ln w="18415" cmpd="sng">
                    <a:solidFill>
                      <a:srgbClr val="FFFFFF"/>
                    </a:solidFill>
                    <a:prstDash val="solid"/>
                  </a:ln>
                  <a:solidFill>
                    <a:srgbClr val="FFFFFF"/>
                  </a:solidFill>
                  <a:effectLst>
                    <a:outerShdw blurRad="63500" dir="3600000" algn="tl" rotWithShape="0">
                      <a:srgbClr val="000000">
                        <a:alpha val="70000"/>
                      </a:srgbClr>
                    </a:outerShdw>
                  </a:effectLst>
                </a:rPr>
                <a:t>Estagiario</a:t>
              </a:r>
              <a:endParaRPr lang="pt-BR"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CaixaDeTexto 13"/>
            <p:cNvSpPr txBox="1"/>
            <p:nvPr/>
          </p:nvSpPr>
          <p:spPr>
            <a:xfrm>
              <a:off x="6328252" y="2175247"/>
              <a:ext cx="3356316" cy="461665"/>
            </a:xfrm>
            <a:prstGeom prst="rect">
              <a:avLst/>
            </a:prstGeom>
            <a:noFill/>
          </p:spPr>
          <p:txBody>
            <a:bodyPr wrap="square" rtlCol="0">
              <a:spAutoFit/>
            </a:bodyPr>
            <a:lstStyle/>
            <a:p>
              <a:r>
                <a:rPr lang="pt-BR" sz="2400" b="1" dirty="0">
                  <a:solidFill>
                    <a:schemeClr val="bg1"/>
                  </a:solidFill>
                </a:rPr>
                <a:t>+ Beneficio: (</a:t>
              </a:r>
              <a:r>
                <a:rPr lang="pt-BR" sz="2400" b="1" dirty="0" err="1">
                  <a:solidFill>
                    <a:schemeClr val="bg1"/>
                  </a:solidFill>
                </a:rPr>
                <a:t>float</a:t>
              </a:r>
              <a:r>
                <a:rPr lang="pt-BR" sz="2400" b="1" dirty="0">
                  <a:solidFill>
                    <a:schemeClr val="bg1"/>
                  </a:solidFill>
                </a:rPr>
                <a:t>)</a:t>
              </a:r>
            </a:p>
          </p:txBody>
        </p:sp>
        <p:sp>
          <p:nvSpPr>
            <p:cNvPr id="15" name="CaixaDeTexto 14"/>
            <p:cNvSpPr txBox="1"/>
            <p:nvPr/>
          </p:nvSpPr>
          <p:spPr>
            <a:xfrm>
              <a:off x="6328252" y="3026487"/>
              <a:ext cx="3500332" cy="830997"/>
            </a:xfrm>
            <a:prstGeom prst="rect">
              <a:avLst/>
            </a:prstGeom>
            <a:noFill/>
          </p:spPr>
          <p:txBody>
            <a:bodyPr wrap="square" rtlCol="0">
              <a:spAutoFit/>
            </a:bodyPr>
            <a:lstStyle/>
            <a:p>
              <a:r>
                <a:rPr lang="pt-BR" sz="2400" b="1" dirty="0">
                  <a:solidFill>
                    <a:schemeClr val="bg1"/>
                  </a:solidFill>
                </a:rPr>
                <a:t>+ </a:t>
              </a:r>
              <a:r>
                <a:rPr lang="pt-BR" sz="2400" b="1" dirty="0" err="1">
                  <a:solidFill>
                    <a:schemeClr val="bg1"/>
                  </a:solidFill>
                </a:rPr>
                <a:t>alteraBeneficio</a:t>
              </a:r>
              <a:r>
                <a:rPr lang="pt-BR" sz="2400" b="1" dirty="0">
                  <a:solidFill>
                    <a:schemeClr val="bg1"/>
                  </a:solidFill>
                </a:rPr>
                <a:t> ($valor)</a:t>
              </a:r>
            </a:p>
            <a:p>
              <a:r>
                <a:rPr lang="pt-BR" sz="2400" b="1" dirty="0">
                  <a:solidFill>
                    <a:schemeClr val="bg1"/>
                  </a:solidFill>
                </a:rPr>
                <a:t>+ Exibe ( )</a:t>
              </a:r>
            </a:p>
          </p:txBody>
        </p:sp>
      </p:grpSp>
      <p:sp>
        <p:nvSpPr>
          <p:cNvPr id="16" name="Retângulo 15"/>
          <p:cNvSpPr/>
          <p:nvPr/>
        </p:nvSpPr>
        <p:spPr>
          <a:xfrm>
            <a:off x="6674802" y="4122684"/>
            <a:ext cx="3824122" cy="2474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7" name="Conector reto 16"/>
          <p:cNvCxnSpPr/>
          <p:nvPr/>
        </p:nvCxnSpPr>
        <p:spPr>
          <a:xfrm flipV="1">
            <a:off x="6674802" y="4760584"/>
            <a:ext cx="3824122" cy="1159"/>
          </a:xfrm>
          <a:prstGeom prst="line">
            <a:avLst/>
          </a:prstGeom>
        </p:spPr>
        <p:style>
          <a:lnRef idx="3">
            <a:schemeClr val="dk1"/>
          </a:lnRef>
          <a:fillRef idx="0">
            <a:schemeClr val="dk1"/>
          </a:fillRef>
          <a:effectRef idx="2">
            <a:schemeClr val="dk1"/>
          </a:effectRef>
          <a:fontRef idx="minor">
            <a:schemeClr val="tx1"/>
          </a:fontRef>
        </p:style>
      </p:cxnSp>
      <p:cxnSp>
        <p:nvCxnSpPr>
          <p:cNvPr id="18" name="Conector reto 17"/>
          <p:cNvCxnSpPr/>
          <p:nvPr/>
        </p:nvCxnSpPr>
        <p:spPr>
          <a:xfrm flipV="1">
            <a:off x="6674802" y="5565249"/>
            <a:ext cx="3824122" cy="1159"/>
          </a:xfrm>
          <a:prstGeom prst="line">
            <a:avLst/>
          </a:prstGeom>
        </p:spPr>
        <p:style>
          <a:lnRef idx="3">
            <a:schemeClr val="dk1"/>
          </a:lnRef>
          <a:fillRef idx="0">
            <a:schemeClr val="dk1"/>
          </a:fillRef>
          <a:effectRef idx="2">
            <a:schemeClr val="dk1"/>
          </a:effectRef>
          <a:fontRef idx="minor">
            <a:schemeClr val="tx1"/>
          </a:fontRef>
        </p:style>
      </p:cxnSp>
      <p:sp>
        <p:nvSpPr>
          <p:cNvPr id="19" name="Retângulo 18"/>
          <p:cNvSpPr/>
          <p:nvPr/>
        </p:nvSpPr>
        <p:spPr>
          <a:xfrm>
            <a:off x="7398166" y="4198255"/>
            <a:ext cx="2516997" cy="523220"/>
          </a:xfrm>
          <a:prstGeom prst="rect">
            <a:avLst/>
          </a:prstGeom>
          <a:noFill/>
        </p:spPr>
        <p:txBody>
          <a:bodyPr wrap="square" lIns="91440" tIns="45720" rIns="91440" bIns="45720">
            <a:spAutoFit/>
          </a:bodyPr>
          <a:lstStyle/>
          <a:p>
            <a:pPr algn="ctr"/>
            <a:r>
              <a:rPr lang="pt-BR" sz="2800" dirty="0" err="1">
                <a:ln w="18415" cmpd="sng">
                  <a:solidFill>
                    <a:srgbClr val="FFFFFF"/>
                  </a:solidFill>
                  <a:prstDash val="solid"/>
                </a:ln>
                <a:solidFill>
                  <a:srgbClr val="FFFFFF"/>
                </a:solidFill>
                <a:effectLst>
                  <a:outerShdw blurRad="63500" dir="3600000" algn="tl" rotWithShape="0">
                    <a:srgbClr val="000000">
                      <a:alpha val="70000"/>
                    </a:srgbClr>
                  </a:outerShdw>
                </a:effectLst>
              </a:rPr>
              <a:t>Funcionario</a:t>
            </a:r>
            <a:endParaRPr lang="pt-BR"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0" name="CaixaDeTexto 19"/>
          <p:cNvSpPr txBox="1"/>
          <p:nvPr/>
        </p:nvSpPr>
        <p:spPr>
          <a:xfrm>
            <a:off x="6846878" y="4758244"/>
            <a:ext cx="3356316" cy="830997"/>
          </a:xfrm>
          <a:prstGeom prst="rect">
            <a:avLst/>
          </a:prstGeom>
          <a:noFill/>
        </p:spPr>
        <p:txBody>
          <a:bodyPr wrap="square" rtlCol="0">
            <a:spAutoFit/>
          </a:bodyPr>
          <a:lstStyle/>
          <a:p>
            <a:r>
              <a:rPr lang="pt-BR" sz="2400" b="1" dirty="0">
                <a:solidFill>
                  <a:schemeClr val="bg1"/>
                </a:solidFill>
              </a:rPr>
              <a:t>+ Matrícula: (</a:t>
            </a:r>
            <a:r>
              <a:rPr lang="pt-BR" sz="2400" b="1" dirty="0" err="1">
                <a:solidFill>
                  <a:schemeClr val="bg1"/>
                </a:solidFill>
              </a:rPr>
              <a:t>int</a:t>
            </a:r>
            <a:r>
              <a:rPr lang="pt-BR" sz="2400" b="1" dirty="0">
                <a:solidFill>
                  <a:schemeClr val="bg1"/>
                </a:solidFill>
              </a:rPr>
              <a:t>)</a:t>
            </a:r>
          </a:p>
          <a:p>
            <a:r>
              <a:rPr lang="pt-BR" sz="2400" b="1" dirty="0">
                <a:solidFill>
                  <a:schemeClr val="bg1"/>
                </a:solidFill>
              </a:rPr>
              <a:t>+ Salário: (</a:t>
            </a:r>
            <a:r>
              <a:rPr lang="pt-BR" sz="2400" b="1" dirty="0" err="1">
                <a:solidFill>
                  <a:schemeClr val="bg1"/>
                </a:solidFill>
              </a:rPr>
              <a:t>float</a:t>
            </a:r>
            <a:r>
              <a:rPr lang="pt-BR" sz="2400" b="1" dirty="0">
                <a:solidFill>
                  <a:schemeClr val="bg1"/>
                </a:solidFill>
              </a:rPr>
              <a:t>)</a:t>
            </a:r>
          </a:p>
        </p:txBody>
      </p:sp>
      <p:sp>
        <p:nvSpPr>
          <p:cNvPr id="21" name="CaixaDeTexto 20"/>
          <p:cNvSpPr txBox="1"/>
          <p:nvPr/>
        </p:nvSpPr>
        <p:spPr>
          <a:xfrm>
            <a:off x="6846878" y="5589241"/>
            <a:ext cx="3500332" cy="830997"/>
          </a:xfrm>
          <a:prstGeom prst="rect">
            <a:avLst/>
          </a:prstGeom>
          <a:noFill/>
        </p:spPr>
        <p:txBody>
          <a:bodyPr wrap="square" rtlCol="0">
            <a:spAutoFit/>
          </a:bodyPr>
          <a:lstStyle/>
          <a:p>
            <a:r>
              <a:rPr lang="pt-BR" sz="2400" b="1" dirty="0">
                <a:solidFill>
                  <a:schemeClr val="bg1"/>
                </a:solidFill>
              </a:rPr>
              <a:t>+ </a:t>
            </a:r>
            <a:r>
              <a:rPr lang="pt-BR" sz="2400" b="1" dirty="0" err="1">
                <a:solidFill>
                  <a:schemeClr val="bg1"/>
                </a:solidFill>
              </a:rPr>
              <a:t>alteraSalario</a:t>
            </a:r>
            <a:r>
              <a:rPr lang="pt-BR" sz="2400" b="1" dirty="0">
                <a:solidFill>
                  <a:schemeClr val="bg1"/>
                </a:solidFill>
              </a:rPr>
              <a:t> ($valor)</a:t>
            </a:r>
          </a:p>
          <a:p>
            <a:r>
              <a:rPr lang="pt-BR" sz="2400" b="1" dirty="0">
                <a:solidFill>
                  <a:schemeClr val="bg1"/>
                </a:solidFill>
              </a:rPr>
              <a:t>+ Exibe ( )</a:t>
            </a:r>
          </a:p>
        </p:txBody>
      </p:sp>
    </p:spTree>
    <p:extLst>
      <p:ext uri="{BB962C8B-B14F-4D97-AF65-F5344CB8AC3E}">
        <p14:creationId xmlns:p14="http://schemas.microsoft.com/office/powerpoint/2010/main" val="4157207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806540" y="214291"/>
            <a:ext cx="6647204" cy="1200329"/>
          </a:xfrm>
          <a:prstGeom prst="rect">
            <a:avLst/>
          </a:prstGeom>
          <a:noFill/>
        </p:spPr>
        <p:txBody>
          <a:bodyPr wrap="none" lIns="91440" tIns="45720" rIns="91440" bIns="45720">
            <a:spAutoFit/>
          </a:bodyPr>
          <a:lstStyle/>
          <a:p>
            <a:pPr algn="ctr"/>
            <a:r>
              <a:rPr lang="pt-BR" sz="7200" b="1" dirty="0">
                <a:ln w="17780" cmpd="sng">
                  <a:noFill/>
                  <a:prstDash val="solid"/>
                  <a:miter lim="800000"/>
                </a:ln>
                <a:effectLst>
                  <a:outerShdw blurRad="50800" algn="tl" rotWithShape="0">
                    <a:srgbClr val="000000"/>
                  </a:outerShdw>
                </a:effectLst>
              </a:rPr>
              <a:t>Método abstrato</a:t>
            </a:r>
          </a:p>
        </p:txBody>
      </p:sp>
      <p:sp>
        <p:nvSpPr>
          <p:cNvPr id="3" name="CaixaDeTexto 2"/>
          <p:cNvSpPr txBox="1"/>
          <p:nvPr/>
        </p:nvSpPr>
        <p:spPr>
          <a:xfrm>
            <a:off x="2166910" y="1556792"/>
            <a:ext cx="7500990" cy="3046988"/>
          </a:xfrm>
          <a:prstGeom prst="rect">
            <a:avLst/>
          </a:prstGeom>
          <a:noFill/>
        </p:spPr>
        <p:txBody>
          <a:bodyPr wrap="square" rtlCol="0">
            <a:spAutoFit/>
          </a:bodyPr>
          <a:lstStyle/>
          <a:p>
            <a:pPr algn="ctr"/>
            <a:r>
              <a:rPr lang="pt-BR" sz="3200" dirty="0"/>
              <a:t>São métodos declarados na classe abstrata sendo somente implementados nas classes-filha. Métodos abstratos somente podem ser declarados em classe abstrata, sua implementação nas classes-filha se torna obrigatória.</a:t>
            </a:r>
          </a:p>
        </p:txBody>
      </p:sp>
    </p:spTree>
    <p:extLst>
      <p:ext uri="{BB962C8B-B14F-4D97-AF65-F5344CB8AC3E}">
        <p14:creationId xmlns:p14="http://schemas.microsoft.com/office/powerpoint/2010/main" val="1110899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
          <p:cNvSpPr txBox="1">
            <a:spLocks/>
          </p:cNvSpPr>
          <p:nvPr/>
        </p:nvSpPr>
        <p:spPr>
          <a:xfrm>
            <a:off x="1981200" y="71414"/>
            <a:ext cx="8229600" cy="1143000"/>
          </a:xfrm>
          <a:prstGeom prst="rect">
            <a:avLst/>
          </a:prstGeom>
        </p:spPr>
        <p:txBody>
          <a:bodyPr vert="horz" lIns="91440" tIns="45720" rIns="91440" bIns="45720" rtlCol="0" anchor="ctr">
            <a:noAutofit/>
          </a:bodyPr>
          <a:lstStyle/>
          <a:p>
            <a:pPr algn="ctr">
              <a:spcBef>
                <a:spcPct val="0"/>
              </a:spcBef>
              <a:defRPr/>
            </a:pPr>
            <a:r>
              <a:rPr lang="pt-BR" sz="3600" b="1" dirty="0">
                <a:latin typeface="+mj-lt"/>
                <a:ea typeface="+mj-ea"/>
                <a:cs typeface="+mj-cs"/>
              </a:rPr>
              <a:t>A classe-filha </a:t>
            </a:r>
            <a:r>
              <a:rPr lang="pt-BR" sz="3600" b="1" dirty="0">
                <a:solidFill>
                  <a:srgbClr val="FF0000"/>
                </a:solidFill>
                <a:latin typeface="+mj-lt"/>
                <a:ea typeface="+mj-ea"/>
                <a:cs typeface="+mj-cs"/>
              </a:rPr>
              <a:t>ContaPoupanca2 </a:t>
            </a:r>
            <a:r>
              <a:rPr lang="pt-BR" sz="3600" b="1" dirty="0">
                <a:latin typeface="+mj-lt"/>
                <a:ea typeface="+mj-ea"/>
                <a:cs typeface="+mj-cs"/>
              </a:rPr>
              <a:t>estende da classe-pai </a:t>
            </a:r>
            <a:r>
              <a:rPr lang="pt-BR" sz="3600" b="1" dirty="0">
                <a:solidFill>
                  <a:srgbClr val="FF0000"/>
                </a:solidFill>
                <a:latin typeface="+mj-lt"/>
                <a:ea typeface="+mj-ea"/>
                <a:cs typeface="+mj-cs"/>
              </a:rPr>
              <a:t>Conta2</a:t>
            </a:r>
            <a:endParaRPr lang="pt-BR" sz="3600" b="1" dirty="0">
              <a:latin typeface="+mj-lt"/>
              <a:ea typeface="+mj-ea"/>
              <a:cs typeface="+mj-cs"/>
            </a:endParaRPr>
          </a:p>
        </p:txBody>
      </p:sp>
      <p:sp>
        <p:nvSpPr>
          <p:cNvPr id="17" name="Retângulo 16"/>
          <p:cNvSpPr/>
          <p:nvPr/>
        </p:nvSpPr>
        <p:spPr>
          <a:xfrm>
            <a:off x="1736002" y="1267499"/>
            <a:ext cx="4720038" cy="5376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8" name="Conector reto 17"/>
          <p:cNvCxnSpPr/>
          <p:nvPr/>
        </p:nvCxnSpPr>
        <p:spPr>
          <a:xfrm>
            <a:off x="1736002" y="1904224"/>
            <a:ext cx="4720038" cy="1573"/>
          </a:xfrm>
          <a:prstGeom prst="line">
            <a:avLst/>
          </a:prstGeom>
        </p:spPr>
        <p:style>
          <a:lnRef idx="3">
            <a:schemeClr val="dk1"/>
          </a:lnRef>
          <a:fillRef idx="0">
            <a:schemeClr val="dk1"/>
          </a:fillRef>
          <a:effectRef idx="2">
            <a:schemeClr val="dk1"/>
          </a:effectRef>
          <a:fontRef idx="minor">
            <a:schemeClr val="tx1"/>
          </a:fontRef>
        </p:style>
      </p:cxnSp>
      <p:cxnSp>
        <p:nvCxnSpPr>
          <p:cNvPr id="19" name="Conector reto 18"/>
          <p:cNvCxnSpPr/>
          <p:nvPr/>
        </p:nvCxnSpPr>
        <p:spPr>
          <a:xfrm>
            <a:off x="1736002" y="4520294"/>
            <a:ext cx="4720038" cy="1573"/>
          </a:xfrm>
          <a:prstGeom prst="line">
            <a:avLst/>
          </a:prstGeom>
        </p:spPr>
        <p:style>
          <a:lnRef idx="3">
            <a:schemeClr val="dk1"/>
          </a:lnRef>
          <a:fillRef idx="0">
            <a:schemeClr val="dk1"/>
          </a:fillRef>
          <a:effectRef idx="2">
            <a:schemeClr val="dk1"/>
          </a:effectRef>
          <a:fontRef idx="minor">
            <a:schemeClr val="tx1"/>
          </a:fontRef>
        </p:style>
      </p:cxnSp>
      <p:sp>
        <p:nvSpPr>
          <p:cNvPr id="20" name="Retângulo 19"/>
          <p:cNvSpPr/>
          <p:nvPr/>
        </p:nvSpPr>
        <p:spPr>
          <a:xfrm>
            <a:off x="2148243" y="1196753"/>
            <a:ext cx="3795526" cy="769441"/>
          </a:xfrm>
          <a:prstGeom prst="rect">
            <a:avLst/>
          </a:prstGeom>
          <a:noFill/>
        </p:spPr>
        <p:txBody>
          <a:bodyPr wrap="none" lIns="91440" tIns="45720" rIns="91440" bIns="45720">
            <a:spAutoFit/>
          </a:bodyPr>
          <a:lstStyle/>
          <a:p>
            <a:pPr algn="ctr"/>
            <a:r>
              <a:rPr lang="pt-BR" sz="4400" dirty="0">
                <a:ln w="18415" cmpd="sng">
                  <a:solidFill>
                    <a:srgbClr val="FFFFFF"/>
                  </a:solidFill>
                  <a:prstDash val="solid"/>
                </a:ln>
                <a:solidFill>
                  <a:srgbClr val="FFFFFF"/>
                </a:solidFill>
                <a:effectLst>
                  <a:outerShdw blurRad="63500" dir="3600000" algn="tl" rotWithShape="0">
                    <a:srgbClr val="000000">
                      <a:alpha val="70000"/>
                    </a:srgbClr>
                  </a:outerShdw>
                </a:effectLst>
              </a:rPr>
              <a:t>abstract Conta2</a:t>
            </a:r>
          </a:p>
        </p:txBody>
      </p:sp>
      <p:sp>
        <p:nvSpPr>
          <p:cNvPr id="21" name="CaixaDeTexto 20"/>
          <p:cNvSpPr txBox="1"/>
          <p:nvPr/>
        </p:nvSpPr>
        <p:spPr>
          <a:xfrm>
            <a:off x="2022065" y="1882131"/>
            <a:ext cx="4076396" cy="1569660"/>
          </a:xfrm>
          <a:prstGeom prst="rect">
            <a:avLst/>
          </a:prstGeom>
          <a:noFill/>
        </p:spPr>
        <p:txBody>
          <a:bodyPr wrap="square" rtlCol="0">
            <a:spAutoFit/>
          </a:bodyPr>
          <a:lstStyle/>
          <a:p>
            <a:r>
              <a:rPr lang="pt-BR" sz="2400" b="1" dirty="0">
                <a:solidFill>
                  <a:schemeClr val="bg1"/>
                </a:solidFill>
              </a:rPr>
              <a:t>+ CC: (</a:t>
            </a:r>
            <a:r>
              <a:rPr lang="pt-BR" sz="2400" b="1" dirty="0" err="1">
                <a:solidFill>
                  <a:schemeClr val="bg1"/>
                </a:solidFill>
              </a:rPr>
              <a:t>string</a:t>
            </a:r>
            <a:r>
              <a:rPr lang="pt-BR" sz="2400" b="1" dirty="0">
                <a:solidFill>
                  <a:schemeClr val="bg1"/>
                </a:solidFill>
              </a:rPr>
              <a:t>)</a:t>
            </a:r>
          </a:p>
          <a:p>
            <a:r>
              <a:rPr lang="pt-BR" sz="2400" b="1" dirty="0">
                <a:solidFill>
                  <a:schemeClr val="bg1"/>
                </a:solidFill>
              </a:rPr>
              <a:t>+ Titular: (</a:t>
            </a:r>
            <a:r>
              <a:rPr lang="pt-BR" sz="2400" b="1" dirty="0" err="1">
                <a:solidFill>
                  <a:schemeClr val="bg1"/>
                </a:solidFill>
              </a:rPr>
              <a:t>string</a:t>
            </a:r>
            <a:r>
              <a:rPr lang="pt-BR" sz="2400" b="1" dirty="0">
                <a:solidFill>
                  <a:schemeClr val="bg1"/>
                </a:solidFill>
              </a:rPr>
              <a:t>)</a:t>
            </a:r>
          </a:p>
          <a:p>
            <a:r>
              <a:rPr lang="pt-BR" sz="2400" b="1" dirty="0">
                <a:solidFill>
                  <a:schemeClr val="bg1"/>
                </a:solidFill>
              </a:rPr>
              <a:t>+ Saldo: (</a:t>
            </a:r>
            <a:r>
              <a:rPr lang="pt-BR" sz="2400" b="1" dirty="0" err="1">
                <a:solidFill>
                  <a:schemeClr val="bg1"/>
                </a:solidFill>
              </a:rPr>
              <a:t>float</a:t>
            </a:r>
            <a:r>
              <a:rPr lang="pt-BR" sz="2400" b="1" dirty="0">
                <a:solidFill>
                  <a:schemeClr val="bg1"/>
                </a:solidFill>
              </a:rPr>
              <a:t>)</a:t>
            </a:r>
          </a:p>
          <a:p>
            <a:r>
              <a:rPr lang="pt-BR" sz="2400" b="1" dirty="0">
                <a:solidFill>
                  <a:schemeClr val="bg1"/>
                </a:solidFill>
              </a:rPr>
              <a:t>+ Cancelada: (</a:t>
            </a:r>
            <a:r>
              <a:rPr lang="pt-BR" sz="2400" b="1" dirty="0" err="1">
                <a:solidFill>
                  <a:schemeClr val="bg1"/>
                </a:solidFill>
              </a:rPr>
              <a:t>boolean</a:t>
            </a:r>
            <a:r>
              <a:rPr lang="pt-BR" sz="2400" b="1" dirty="0">
                <a:solidFill>
                  <a:schemeClr val="bg1"/>
                </a:solidFill>
              </a:rPr>
              <a:t>)</a:t>
            </a:r>
          </a:p>
        </p:txBody>
      </p:sp>
      <p:sp>
        <p:nvSpPr>
          <p:cNvPr id="22" name="CaixaDeTexto 21"/>
          <p:cNvSpPr txBox="1"/>
          <p:nvPr/>
        </p:nvSpPr>
        <p:spPr>
          <a:xfrm>
            <a:off x="2022065" y="4677341"/>
            <a:ext cx="4076396" cy="707886"/>
          </a:xfrm>
          <a:prstGeom prst="rect">
            <a:avLst/>
          </a:prstGeom>
          <a:noFill/>
        </p:spPr>
        <p:txBody>
          <a:bodyPr wrap="square" rtlCol="0">
            <a:spAutoFit/>
          </a:bodyPr>
          <a:lstStyle/>
          <a:p>
            <a:r>
              <a:rPr lang="pt-BR" sz="2000" b="1" dirty="0">
                <a:solidFill>
                  <a:schemeClr val="bg1"/>
                </a:solidFill>
              </a:rPr>
              <a:t>+ abstract Transferir ($conta, $valor)</a:t>
            </a:r>
          </a:p>
          <a:p>
            <a:r>
              <a:rPr lang="pt-BR" sz="2000" b="1" dirty="0">
                <a:solidFill>
                  <a:schemeClr val="bg1"/>
                </a:solidFill>
              </a:rPr>
              <a:t>+ abstract </a:t>
            </a:r>
            <a:r>
              <a:rPr lang="pt-BR" sz="2000" b="1" dirty="0" err="1">
                <a:solidFill>
                  <a:schemeClr val="bg1"/>
                </a:solidFill>
              </a:rPr>
              <a:t>obterSaldo</a:t>
            </a:r>
            <a:r>
              <a:rPr lang="pt-BR" sz="2000" b="1" dirty="0">
                <a:solidFill>
                  <a:schemeClr val="bg1"/>
                </a:solidFill>
              </a:rPr>
              <a:t> ( )</a:t>
            </a:r>
          </a:p>
        </p:txBody>
      </p:sp>
      <p:grpSp>
        <p:nvGrpSpPr>
          <p:cNvPr id="23" name="Grupo 22"/>
          <p:cNvGrpSpPr/>
          <p:nvPr/>
        </p:nvGrpSpPr>
        <p:grpSpPr>
          <a:xfrm>
            <a:off x="6674802" y="1268761"/>
            <a:ext cx="3824122" cy="2474669"/>
            <a:chOff x="6156176" y="1481220"/>
            <a:chExt cx="3824122" cy="2474669"/>
          </a:xfrm>
        </p:grpSpPr>
        <p:sp>
          <p:nvSpPr>
            <p:cNvPr id="24" name="Retângulo 23"/>
            <p:cNvSpPr/>
            <p:nvPr/>
          </p:nvSpPr>
          <p:spPr>
            <a:xfrm>
              <a:off x="6156176" y="1481220"/>
              <a:ext cx="3824122" cy="2474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25" name="Conector reto 24"/>
            <p:cNvCxnSpPr/>
            <p:nvPr/>
          </p:nvCxnSpPr>
          <p:spPr>
            <a:xfrm flipV="1">
              <a:off x="6156176" y="2119120"/>
              <a:ext cx="3824122" cy="1159"/>
            </a:xfrm>
            <a:prstGeom prst="line">
              <a:avLst/>
            </a:prstGeom>
          </p:spPr>
          <p:style>
            <a:lnRef idx="3">
              <a:schemeClr val="dk1"/>
            </a:lnRef>
            <a:fillRef idx="0">
              <a:schemeClr val="dk1"/>
            </a:fillRef>
            <a:effectRef idx="2">
              <a:schemeClr val="dk1"/>
            </a:effectRef>
            <a:fontRef idx="minor">
              <a:schemeClr val="tx1"/>
            </a:fontRef>
          </p:style>
        </p:cxnSp>
        <p:sp>
          <p:nvSpPr>
            <p:cNvPr id="26" name="Retângulo 25"/>
            <p:cNvSpPr/>
            <p:nvPr/>
          </p:nvSpPr>
          <p:spPr>
            <a:xfrm>
              <a:off x="6801510" y="1556792"/>
              <a:ext cx="2730283" cy="523220"/>
            </a:xfrm>
            <a:prstGeom prst="rect">
              <a:avLst/>
            </a:prstGeom>
            <a:noFill/>
          </p:spPr>
          <p:txBody>
            <a:bodyPr wrap="square" lIns="91440" tIns="45720" rIns="91440" bIns="45720">
              <a:spAutoFit/>
            </a:bodyPr>
            <a:lstStyle/>
            <a:p>
              <a:pPr algn="ctr"/>
              <a:r>
                <a:rPr lang="pt-BR" sz="2800" dirty="0">
                  <a:ln w="18415" cmpd="sng">
                    <a:solidFill>
                      <a:srgbClr val="FFFFFF"/>
                    </a:solidFill>
                    <a:prstDash val="solid"/>
                  </a:ln>
                  <a:solidFill>
                    <a:srgbClr val="FFFFFF"/>
                  </a:solidFill>
                  <a:effectLst>
                    <a:outerShdw blurRad="63500" dir="3600000" algn="tl" rotWithShape="0">
                      <a:srgbClr val="000000">
                        <a:alpha val="70000"/>
                      </a:srgbClr>
                    </a:outerShdw>
                  </a:effectLst>
                </a:rPr>
                <a:t>ContaPoupanca2</a:t>
              </a:r>
            </a:p>
          </p:txBody>
        </p:sp>
        <p:sp>
          <p:nvSpPr>
            <p:cNvPr id="27" name="CaixaDeTexto 26"/>
            <p:cNvSpPr txBox="1"/>
            <p:nvPr/>
          </p:nvSpPr>
          <p:spPr>
            <a:xfrm>
              <a:off x="6328252" y="2234399"/>
              <a:ext cx="3500332" cy="1323439"/>
            </a:xfrm>
            <a:prstGeom prst="rect">
              <a:avLst/>
            </a:prstGeom>
            <a:noFill/>
          </p:spPr>
          <p:txBody>
            <a:bodyPr wrap="square" rtlCol="0">
              <a:spAutoFit/>
            </a:bodyPr>
            <a:lstStyle/>
            <a:p>
              <a:r>
                <a:rPr lang="pt-BR" sz="2000" b="1" dirty="0">
                  <a:solidFill>
                    <a:schemeClr val="bg1"/>
                  </a:solidFill>
                </a:rPr>
                <a:t>+ Sacar ($valor)</a:t>
              </a:r>
            </a:p>
            <a:p>
              <a:r>
                <a:rPr lang="pt-BR" sz="2000" b="1" dirty="0">
                  <a:solidFill>
                    <a:schemeClr val="bg1"/>
                  </a:solidFill>
                </a:rPr>
                <a:t>+ Depositar ($valor)</a:t>
              </a:r>
            </a:p>
            <a:p>
              <a:r>
                <a:rPr lang="pt-BR" sz="2000" b="1" dirty="0">
                  <a:solidFill>
                    <a:schemeClr val="bg1"/>
                  </a:solidFill>
                </a:rPr>
                <a:t>+ Transferir ($conta, $valor)</a:t>
              </a:r>
            </a:p>
            <a:p>
              <a:r>
                <a:rPr lang="pt-BR" sz="2000" b="1" dirty="0">
                  <a:solidFill>
                    <a:schemeClr val="bg1"/>
                  </a:solidFill>
                </a:rPr>
                <a:t>+ </a:t>
              </a:r>
              <a:r>
                <a:rPr lang="pt-BR" sz="2000" b="1" dirty="0" err="1">
                  <a:solidFill>
                    <a:schemeClr val="bg1"/>
                  </a:solidFill>
                </a:rPr>
                <a:t>obterSaldo</a:t>
              </a:r>
              <a:r>
                <a:rPr lang="pt-BR" sz="2000" b="1" dirty="0">
                  <a:solidFill>
                    <a:schemeClr val="bg1"/>
                  </a:solidFill>
                </a:rPr>
                <a:t> ( )</a:t>
              </a:r>
            </a:p>
          </p:txBody>
        </p:sp>
      </p:grpSp>
      <p:cxnSp>
        <p:nvCxnSpPr>
          <p:cNvPr id="28" name="Conector angulado 27"/>
          <p:cNvCxnSpPr/>
          <p:nvPr/>
        </p:nvCxnSpPr>
        <p:spPr>
          <a:xfrm rot="5400000" flipH="1" flipV="1">
            <a:off x="5287702" y="3177974"/>
            <a:ext cx="1896414" cy="1143915"/>
          </a:xfrm>
          <a:prstGeom prst="bentConnector3">
            <a:avLst>
              <a:gd name="adj1" fmla="val 100003"/>
            </a:avLst>
          </a:prstGeom>
          <a:ln>
            <a:tailEnd type="arrow"/>
          </a:ln>
        </p:spPr>
        <p:style>
          <a:lnRef idx="3">
            <a:schemeClr val="dk1"/>
          </a:lnRef>
          <a:fillRef idx="0">
            <a:schemeClr val="dk1"/>
          </a:fillRef>
          <a:effectRef idx="2">
            <a:schemeClr val="dk1"/>
          </a:effectRef>
          <a:fontRef idx="minor">
            <a:schemeClr val="tx1"/>
          </a:fontRef>
        </p:style>
      </p:cxnSp>
      <p:cxnSp>
        <p:nvCxnSpPr>
          <p:cNvPr id="30" name="Conector angulado 29"/>
          <p:cNvCxnSpPr/>
          <p:nvPr/>
        </p:nvCxnSpPr>
        <p:spPr>
          <a:xfrm flipV="1">
            <a:off x="4727848" y="3345379"/>
            <a:ext cx="3024336" cy="1967933"/>
          </a:xfrm>
          <a:prstGeom prst="bentConnector3">
            <a:avLst>
              <a:gd name="adj1" fmla="val 10011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49391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981200" y="71414"/>
            <a:ext cx="8229600" cy="1143000"/>
          </a:xfrm>
          <a:prstGeom prst="rect">
            <a:avLst/>
          </a:prstGeom>
        </p:spPr>
        <p:txBody>
          <a:bodyPr vert="horz" lIns="91440" tIns="45720" rIns="91440" bIns="45720" rtlCol="0" anchor="ctr">
            <a:noAutofit/>
          </a:bodyPr>
          <a:lstStyle/>
          <a:p>
            <a:pPr algn="ctr">
              <a:spcBef>
                <a:spcPct val="0"/>
              </a:spcBef>
              <a:defRPr/>
            </a:pPr>
            <a:r>
              <a:rPr lang="pt-BR" sz="7200" b="1" dirty="0">
                <a:effectLst>
                  <a:outerShdw blurRad="38100" dist="38100" dir="2700000" algn="tl">
                    <a:srgbClr val="000000">
                      <a:alpha val="43137"/>
                    </a:srgbClr>
                  </a:outerShdw>
                </a:effectLst>
                <a:latin typeface="+mj-lt"/>
                <a:ea typeface="+mj-ea"/>
                <a:cs typeface="+mj-cs"/>
              </a:rPr>
              <a:t>Classe final</a:t>
            </a:r>
          </a:p>
        </p:txBody>
      </p:sp>
      <p:sp>
        <p:nvSpPr>
          <p:cNvPr id="3" name="CaixaDeTexto 2"/>
          <p:cNvSpPr txBox="1"/>
          <p:nvPr/>
        </p:nvSpPr>
        <p:spPr>
          <a:xfrm>
            <a:off x="2166910" y="1556792"/>
            <a:ext cx="7500990" cy="3046988"/>
          </a:xfrm>
          <a:prstGeom prst="rect">
            <a:avLst/>
          </a:prstGeom>
          <a:noFill/>
        </p:spPr>
        <p:txBody>
          <a:bodyPr wrap="square" rtlCol="0">
            <a:spAutoFit/>
          </a:bodyPr>
          <a:lstStyle/>
          <a:p>
            <a:pPr algn="ctr"/>
            <a:r>
              <a:rPr lang="pt-BR" sz="3200" dirty="0"/>
              <a:t>A classe final não pode ser uma superclasse, ou seja, não pode ser base em uma estrutura de herança. Se definirmos uma classe como final pelo operador </a:t>
            </a:r>
            <a:r>
              <a:rPr lang="pt-BR" sz="3200" dirty="0">
                <a:solidFill>
                  <a:srgbClr val="FF0000"/>
                </a:solidFill>
              </a:rPr>
              <a:t>final, </a:t>
            </a:r>
            <a:r>
              <a:rPr lang="pt-BR" sz="3200" dirty="0"/>
              <a:t>ela não poderá mais ser especializada (herdada) em classes-filha.</a:t>
            </a:r>
            <a:endParaRPr lang="pt-BR" sz="3200" dirty="0">
              <a:solidFill>
                <a:srgbClr val="FF0000"/>
              </a:solidFill>
            </a:endParaRPr>
          </a:p>
        </p:txBody>
      </p:sp>
    </p:spTree>
    <p:extLst>
      <p:ext uri="{BB962C8B-B14F-4D97-AF65-F5344CB8AC3E}">
        <p14:creationId xmlns:p14="http://schemas.microsoft.com/office/powerpoint/2010/main" val="4006775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Resultado de imagem para Programação Orientada a Objetos"/>
          <p:cNvPicPr>
            <a:picLocks noChangeAspect="1" noChangeArrowheads="1"/>
          </p:cNvPicPr>
          <p:nvPr/>
        </p:nvPicPr>
        <p:blipFill>
          <a:blip r:embed="rId2"/>
          <a:srcRect/>
          <a:stretch>
            <a:fillRect/>
          </a:stretch>
        </p:blipFill>
        <p:spPr bwMode="auto">
          <a:xfrm>
            <a:off x="1524000" y="0"/>
            <a:ext cx="9134453" cy="68580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981200" y="71414"/>
            <a:ext cx="8229600" cy="1143000"/>
          </a:xfrm>
          <a:prstGeom prst="rect">
            <a:avLst/>
          </a:prstGeom>
        </p:spPr>
        <p:txBody>
          <a:bodyPr vert="horz" lIns="91440" tIns="45720" rIns="91440" bIns="45720" rtlCol="0" anchor="ctr">
            <a:noAutofit/>
          </a:bodyPr>
          <a:lstStyle/>
          <a:p>
            <a:pPr algn="ctr">
              <a:spcBef>
                <a:spcPct val="0"/>
              </a:spcBef>
              <a:defRPr/>
            </a:pPr>
            <a:r>
              <a:rPr lang="pt-BR" sz="7200" b="1" dirty="0">
                <a:effectLst>
                  <a:outerShdw blurRad="38100" dist="38100" dir="2700000" algn="tl">
                    <a:srgbClr val="000000">
                      <a:alpha val="43137"/>
                    </a:srgbClr>
                  </a:outerShdw>
                </a:effectLst>
                <a:latin typeface="+mj-lt"/>
                <a:ea typeface="+mj-ea"/>
                <a:cs typeface="+mj-cs"/>
              </a:rPr>
              <a:t>Método final</a:t>
            </a:r>
          </a:p>
        </p:txBody>
      </p:sp>
      <p:sp>
        <p:nvSpPr>
          <p:cNvPr id="3" name="CaixaDeTexto 2"/>
          <p:cNvSpPr txBox="1"/>
          <p:nvPr/>
        </p:nvSpPr>
        <p:spPr>
          <a:xfrm>
            <a:off x="2166910" y="1556793"/>
            <a:ext cx="7500990" cy="2554545"/>
          </a:xfrm>
          <a:prstGeom prst="rect">
            <a:avLst/>
          </a:prstGeom>
          <a:noFill/>
        </p:spPr>
        <p:txBody>
          <a:bodyPr wrap="square" rtlCol="0">
            <a:spAutoFit/>
          </a:bodyPr>
          <a:lstStyle/>
          <a:p>
            <a:pPr algn="ctr"/>
            <a:r>
              <a:rPr lang="pt-BR" sz="3200" dirty="0"/>
              <a:t>Um método final não pode ser sobrescrito, ou seja, não pode ser redefinido nas classes-filha. Trabalhando com herança, os métodos definidos como finais não poderão sofrer o </a:t>
            </a:r>
            <a:r>
              <a:rPr lang="pt-BR" sz="3200" dirty="0" err="1"/>
              <a:t>overriding</a:t>
            </a:r>
            <a:r>
              <a:rPr lang="pt-BR" sz="3200" dirty="0"/>
              <a:t>.</a:t>
            </a:r>
            <a:endParaRPr lang="pt-BR" sz="3200" dirty="0">
              <a:solidFill>
                <a:srgbClr val="FF0000"/>
              </a:solidFill>
            </a:endParaRPr>
          </a:p>
        </p:txBody>
      </p:sp>
    </p:spTree>
    <p:extLst>
      <p:ext uri="{BB962C8B-B14F-4D97-AF65-F5344CB8AC3E}">
        <p14:creationId xmlns:p14="http://schemas.microsoft.com/office/powerpoint/2010/main" val="579056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872809" y="214291"/>
            <a:ext cx="6514669" cy="1200329"/>
          </a:xfrm>
          <a:prstGeom prst="rect">
            <a:avLst/>
          </a:prstGeom>
          <a:noFill/>
        </p:spPr>
        <p:txBody>
          <a:bodyPr wrap="none" lIns="91440" tIns="45720" rIns="91440" bIns="45720">
            <a:spAutoFit/>
          </a:bodyPr>
          <a:lstStyle/>
          <a:p>
            <a:pPr algn="ctr"/>
            <a:r>
              <a:rPr lang="pt-BR" sz="7200" b="1" dirty="0">
                <a:ln w="17780" cmpd="sng">
                  <a:noFill/>
                  <a:prstDash val="solid"/>
                  <a:miter lim="800000"/>
                </a:ln>
                <a:effectLst>
                  <a:outerShdw blurRad="50800" algn="tl" rotWithShape="0">
                    <a:srgbClr val="000000"/>
                  </a:outerShdw>
                </a:effectLst>
              </a:rPr>
              <a:t>Encapsulamento</a:t>
            </a:r>
          </a:p>
        </p:txBody>
      </p:sp>
      <p:sp>
        <p:nvSpPr>
          <p:cNvPr id="3" name="CaixaDeTexto 2"/>
          <p:cNvSpPr txBox="1"/>
          <p:nvPr/>
        </p:nvSpPr>
        <p:spPr>
          <a:xfrm>
            <a:off x="2166910" y="1556792"/>
            <a:ext cx="7500990" cy="3539430"/>
          </a:xfrm>
          <a:prstGeom prst="rect">
            <a:avLst/>
          </a:prstGeom>
          <a:noFill/>
        </p:spPr>
        <p:txBody>
          <a:bodyPr wrap="square" rtlCol="0">
            <a:spAutoFit/>
          </a:bodyPr>
          <a:lstStyle/>
          <a:p>
            <a:pPr algn="ctr"/>
            <a:r>
              <a:rPr lang="pt-BR" sz="3200" dirty="0"/>
              <a:t>Um mecanismo que provê proteção de acesso aos membros internos de um objeto.</a:t>
            </a:r>
          </a:p>
          <a:p>
            <a:pPr algn="ctr"/>
            <a:r>
              <a:rPr lang="pt-BR" sz="3200" dirty="0"/>
              <a:t>Lembre-se que uma classe possui responsabilidade sobre os atributos que contém.</a:t>
            </a:r>
          </a:p>
          <a:p>
            <a:pPr algn="ctr"/>
            <a:r>
              <a:rPr lang="pt-BR" sz="3200" dirty="0"/>
              <a:t>Podemos representar o encapsulamento de acordo com a imagem a seguir:</a:t>
            </a:r>
          </a:p>
        </p:txBody>
      </p:sp>
    </p:spTree>
    <p:extLst>
      <p:ext uri="{BB962C8B-B14F-4D97-AF65-F5344CB8AC3E}">
        <p14:creationId xmlns:p14="http://schemas.microsoft.com/office/powerpoint/2010/main" val="561074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p:cNvSpPr txBox="1">
            <a:spLocks/>
          </p:cNvSpPr>
          <p:nvPr/>
        </p:nvSpPr>
        <p:spPr>
          <a:xfrm>
            <a:off x="838200" y="1825625"/>
            <a:ext cx="10515600" cy="43513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pt-BR"/>
              <a:t>Indicam o nível de acesso aos componentes internos de uma classe (atributos e métodos).</a:t>
            </a:r>
          </a:p>
          <a:p>
            <a:pPr marL="0" indent="0" algn="just">
              <a:buFont typeface="Arial" pitchFamily="34" charset="0"/>
              <a:buNone/>
            </a:pPr>
            <a:r>
              <a:rPr lang="pt-BR"/>
              <a:t>Na UML, estes modos de visibilidade são representados da seguinte forma:</a:t>
            </a:r>
          </a:p>
          <a:p>
            <a:pPr marL="0" indent="0" algn="just">
              <a:buFont typeface="Arial" pitchFamily="34" charset="0"/>
              <a:buNone/>
            </a:pPr>
            <a:r>
              <a:rPr lang="pt-BR" sz="3600" b="1">
                <a:solidFill>
                  <a:srgbClr val="C00000"/>
                </a:solidFill>
              </a:rPr>
              <a:t>+</a:t>
            </a:r>
            <a:r>
              <a:rPr lang="pt-BR" sz="3600"/>
              <a:t> public (público)</a:t>
            </a:r>
          </a:p>
          <a:p>
            <a:pPr marL="0" indent="0" algn="just">
              <a:buFont typeface="Arial" pitchFamily="34" charset="0"/>
              <a:buNone/>
            </a:pPr>
            <a:r>
              <a:rPr lang="pt-BR" sz="3600" b="1">
                <a:solidFill>
                  <a:srgbClr val="C00000"/>
                </a:solidFill>
              </a:rPr>
              <a:t>-</a:t>
            </a:r>
            <a:r>
              <a:rPr lang="pt-BR" sz="3600"/>
              <a:t>  private (privado)</a:t>
            </a:r>
          </a:p>
          <a:p>
            <a:pPr marL="0" indent="0" algn="just">
              <a:buFont typeface="Arial" pitchFamily="34" charset="0"/>
              <a:buNone/>
            </a:pPr>
            <a:r>
              <a:rPr lang="pt-BR" sz="3600" b="1">
                <a:solidFill>
                  <a:srgbClr val="C00000"/>
                </a:solidFill>
              </a:rPr>
              <a:t>#</a:t>
            </a:r>
            <a:r>
              <a:rPr lang="pt-BR" sz="3600"/>
              <a:t> protected (protegido)</a:t>
            </a:r>
            <a:endParaRPr lang="pt-BR" sz="3600" dirty="0"/>
          </a:p>
        </p:txBody>
      </p:sp>
      <p:sp>
        <p:nvSpPr>
          <p:cNvPr id="3" name="Retângulo 2"/>
          <p:cNvSpPr/>
          <p:nvPr/>
        </p:nvSpPr>
        <p:spPr>
          <a:xfrm>
            <a:off x="2458598" y="214291"/>
            <a:ext cx="7343099" cy="923330"/>
          </a:xfrm>
          <a:prstGeom prst="rect">
            <a:avLst/>
          </a:prstGeom>
          <a:noFill/>
        </p:spPr>
        <p:txBody>
          <a:bodyPr wrap="none" lIns="91440" tIns="45720" rIns="91440" bIns="45720">
            <a:spAutoFit/>
          </a:bodyPr>
          <a:lstStyle/>
          <a:p>
            <a:pPr algn="ctr"/>
            <a:r>
              <a:rPr lang="pt-BR" sz="5400" b="1" dirty="0">
                <a:ln w="17780" cmpd="sng">
                  <a:noFill/>
                  <a:prstDash val="solid"/>
                  <a:miter lim="800000"/>
                </a:ln>
                <a:effectLst>
                  <a:outerShdw blurRad="50800" algn="tl" rotWithShape="0">
                    <a:srgbClr val="000000"/>
                  </a:outerShdw>
                </a:effectLst>
              </a:rPr>
              <a:t>Modificadores de Acesso</a:t>
            </a:r>
          </a:p>
        </p:txBody>
      </p:sp>
    </p:spTree>
    <p:extLst>
      <p:ext uri="{BB962C8B-B14F-4D97-AF65-F5344CB8AC3E}">
        <p14:creationId xmlns:p14="http://schemas.microsoft.com/office/powerpoint/2010/main" val="2991276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79776" y="2289696"/>
            <a:ext cx="4379664" cy="4379664"/>
          </a:xfrm>
          <a:prstGeom prst="rect">
            <a:avLst/>
          </a:prstGeom>
        </p:spPr>
      </p:pic>
      <p:sp>
        <p:nvSpPr>
          <p:cNvPr id="3" name="CaixaDeTexto 2"/>
          <p:cNvSpPr txBox="1"/>
          <p:nvPr/>
        </p:nvSpPr>
        <p:spPr>
          <a:xfrm>
            <a:off x="2166910" y="188641"/>
            <a:ext cx="7500990" cy="2062103"/>
          </a:xfrm>
          <a:prstGeom prst="rect">
            <a:avLst/>
          </a:prstGeom>
          <a:noFill/>
        </p:spPr>
        <p:txBody>
          <a:bodyPr wrap="square" rtlCol="0">
            <a:spAutoFit/>
          </a:bodyPr>
          <a:lstStyle/>
          <a:p>
            <a:pPr algn="ctr"/>
            <a:r>
              <a:rPr lang="pt-BR" sz="3200" dirty="0"/>
              <a:t>Podemos definir a visibilidade das propriedades e dos métodos de um objeto. A visibilidade define a forma como essas propriedades devem ser acessadas</a:t>
            </a:r>
          </a:p>
        </p:txBody>
      </p:sp>
    </p:spTree>
    <p:extLst>
      <p:ext uri="{BB962C8B-B14F-4D97-AF65-F5344CB8AC3E}">
        <p14:creationId xmlns:p14="http://schemas.microsoft.com/office/powerpoint/2010/main" val="3041775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1"/>
          <p:cNvGraphicFramePr>
            <a:graphicFrameLocks noGrp="1"/>
          </p:cNvGraphicFramePr>
          <p:nvPr>
            <p:extLst>
              <p:ext uri="{D42A27DB-BD31-4B8C-83A1-F6EECF244321}">
                <p14:modId xmlns:p14="http://schemas.microsoft.com/office/powerpoint/2010/main" val="3565706933"/>
              </p:ext>
            </p:extLst>
          </p:nvPr>
        </p:nvGraphicFramePr>
        <p:xfrm>
          <a:off x="1991544" y="1397000"/>
          <a:ext cx="8208912" cy="4485640"/>
        </p:xfrm>
        <a:graphic>
          <a:graphicData uri="http://schemas.openxmlformats.org/drawingml/2006/table">
            <a:tbl>
              <a:tblPr firstRow="1" bandRow="1">
                <a:tableStyleId>{5C22544A-7EE6-4342-B048-85BDC9FD1C3A}</a:tableStyleId>
              </a:tblPr>
              <a:tblGrid>
                <a:gridCol w="4104456">
                  <a:extLst>
                    <a:ext uri="{9D8B030D-6E8A-4147-A177-3AD203B41FA5}">
                      <a16:colId xmlns:a16="http://schemas.microsoft.com/office/drawing/2014/main" val="20000"/>
                    </a:ext>
                  </a:extLst>
                </a:gridCol>
                <a:gridCol w="4104456">
                  <a:extLst>
                    <a:ext uri="{9D8B030D-6E8A-4147-A177-3AD203B41FA5}">
                      <a16:colId xmlns:a16="http://schemas.microsoft.com/office/drawing/2014/main" val="20001"/>
                    </a:ext>
                  </a:extLst>
                </a:gridCol>
              </a:tblGrid>
              <a:tr h="370840">
                <a:tc>
                  <a:txBody>
                    <a:bodyPr/>
                    <a:lstStyle/>
                    <a:p>
                      <a:r>
                        <a:rPr lang="pt-BR" dirty="0"/>
                        <a:t>Visibilidade </a:t>
                      </a:r>
                    </a:p>
                  </a:txBody>
                  <a:tcPr/>
                </a:tc>
                <a:tc>
                  <a:txBody>
                    <a:bodyPr/>
                    <a:lstStyle/>
                    <a:p>
                      <a:r>
                        <a:rPr lang="pt-BR" dirty="0"/>
                        <a:t>Descrição</a:t>
                      </a:r>
                    </a:p>
                  </a:txBody>
                  <a:tcPr/>
                </a:tc>
                <a:extLst>
                  <a:ext uri="{0D108BD9-81ED-4DB2-BD59-A6C34878D82A}">
                    <a16:rowId xmlns:a16="http://schemas.microsoft.com/office/drawing/2014/main" val="10000"/>
                  </a:ext>
                </a:extLst>
              </a:tr>
              <a:tr h="370840">
                <a:tc>
                  <a:txBody>
                    <a:bodyPr/>
                    <a:lstStyle/>
                    <a:p>
                      <a:r>
                        <a:rPr lang="pt-BR" dirty="0"/>
                        <a:t>Private ( - )</a:t>
                      </a:r>
                    </a:p>
                  </a:txBody>
                  <a:tcPr/>
                </a:tc>
                <a:tc>
                  <a:txBody>
                    <a:bodyPr/>
                    <a:lstStyle/>
                    <a:p>
                      <a:r>
                        <a:rPr lang="pt-BR" dirty="0"/>
                        <a:t>Membros declarados como </a:t>
                      </a:r>
                      <a:r>
                        <a:rPr lang="pt-BR" b="1" dirty="0" err="1"/>
                        <a:t>private</a:t>
                      </a:r>
                      <a:r>
                        <a:rPr lang="pt-BR" dirty="0"/>
                        <a:t> somente podem ser acessados dentro da própria classe em que foram declarados.</a:t>
                      </a:r>
                    </a:p>
                  </a:txBody>
                  <a:tcPr/>
                </a:tc>
                <a:extLst>
                  <a:ext uri="{0D108BD9-81ED-4DB2-BD59-A6C34878D82A}">
                    <a16:rowId xmlns:a16="http://schemas.microsoft.com/office/drawing/2014/main" val="10001"/>
                  </a:ext>
                </a:extLst>
              </a:tr>
              <a:tr h="370840">
                <a:tc>
                  <a:txBody>
                    <a:bodyPr/>
                    <a:lstStyle/>
                    <a:p>
                      <a:r>
                        <a:rPr lang="pt-BR" dirty="0" err="1"/>
                        <a:t>Protected</a:t>
                      </a:r>
                      <a:r>
                        <a:rPr lang="pt-BR" dirty="0"/>
                        <a:t> ( # )</a:t>
                      </a:r>
                    </a:p>
                  </a:txBody>
                  <a:tcPr/>
                </a:tc>
                <a:tc>
                  <a:txBody>
                    <a:bodyPr/>
                    <a:lstStyle/>
                    <a:p>
                      <a:r>
                        <a:rPr lang="pt-BR" dirty="0"/>
                        <a:t>Membros declarados como </a:t>
                      </a:r>
                      <a:r>
                        <a:rPr lang="pt-BR" b="1" dirty="0" err="1"/>
                        <a:t>protected</a:t>
                      </a:r>
                      <a:r>
                        <a:rPr lang="pt-BR" b="0" baseline="0" dirty="0"/>
                        <a:t> somente podem ser acessados dentro da própria classe e a partir de classes descendentes (classes-filha), mas não poderão ser acessados a partir do programa que faz uso dessa classe.</a:t>
                      </a:r>
                      <a:endParaRPr lang="pt-BR" dirty="0"/>
                    </a:p>
                  </a:txBody>
                  <a:tcPr/>
                </a:tc>
                <a:extLst>
                  <a:ext uri="{0D108BD9-81ED-4DB2-BD59-A6C34878D82A}">
                    <a16:rowId xmlns:a16="http://schemas.microsoft.com/office/drawing/2014/main" val="10002"/>
                  </a:ext>
                </a:extLst>
              </a:tr>
              <a:tr h="370840">
                <a:tc>
                  <a:txBody>
                    <a:bodyPr/>
                    <a:lstStyle/>
                    <a:p>
                      <a:r>
                        <a:rPr lang="pt-BR" dirty="0" err="1"/>
                        <a:t>Public</a:t>
                      </a:r>
                      <a:r>
                        <a:rPr lang="pt-BR" dirty="0"/>
                        <a:t> ( + )</a:t>
                      </a:r>
                    </a:p>
                  </a:txBody>
                  <a:tcPr/>
                </a:tc>
                <a:tc>
                  <a:txBody>
                    <a:bodyPr/>
                    <a:lstStyle/>
                    <a:p>
                      <a:r>
                        <a:rPr lang="pt-BR" dirty="0"/>
                        <a:t>Membros declarados como </a:t>
                      </a:r>
                      <a:r>
                        <a:rPr lang="pt-BR" b="1" dirty="0" err="1"/>
                        <a:t>public</a:t>
                      </a:r>
                      <a:r>
                        <a:rPr lang="pt-BR" b="0" dirty="0"/>
                        <a:t> poderão ser acessados livremente</a:t>
                      </a:r>
                      <a:r>
                        <a:rPr lang="pt-BR" b="0" baseline="0" dirty="0"/>
                        <a:t> a partir da própria classe, a partir de classes descendentes e a partir do programa que faz uso dessa classe.</a:t>
                      </a:r>
                      <a:endParaRPr lang="pt-BR"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930197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368570" y="214291"/>
            <a:ext cx="7523150" cy="1200329"/>
          </a:xfrm>
          <a:prstGeom prst="rect">
            <a:avLst/>
          </a:prstGeom>
          <a:noFill/>
        </p:spPr>
        <p:txBody>
          <a:bodyPr wrap="none" lIns="91440" tIns="45720" rIns="91440" bIns="45720">
            <a:spAutoFit/>
          </a:bodyPr>
          <a:lstStyle/>
          <a:p>
            <a:pPr algn="ctr"/>
            <a:r>
              <a:rPr lang="pt-BR" sz="7200" b="1" dirty="0">
                <a:ln w="17780" cmpd="sng">
                  <a:noFill/>
                  <a:prstDash val="solid"/>
                  <a:miter lim="800000"/>
                </a:ln>
                <a:effectLst>
                  <a:outerShdw blurRad="50800" algn="tl" rotWithShape="0">
                    <a:srgbClr val="000000"/>
                  </a:outerShdw>
                </a:effectLst>
              </a:rPr>
              <a:t>Membros da classe</a:t>
            </a:r>
          </a:p>
        </p:txBody>
      </p:sp>
      <p:sp>
        <p:nvSpPr>
          <p:cNvPr id="3" name="CaixaDeTexto 2"/>
          <p:cNvSpPr txBox="1"/>
          <p:nvPr/>
        </p:nvSpPr>
        <p:spPr>
          <a:xfrm>
            <a:off x="2166910" y="1556793"/>
            <a:ext cx="7500990" cy="2554545"/>
          </a:xfrm>
          <a:prstGeom prst="rect">
            <a:avLst/>
          </a:prstGeom>
          <a:noFill/>
        </p:spPr>
        <p:txBody>
          <a:bodyPr wrap="square" rtlCol="0">
            <a:spAutoFit/>
          </a:bodyPr>
          <a:lstStyle/>
          <a:p>
            <a:pPr algn="ctr"/>
            <a:r>
              <a:rPr lang="pt-BR" sz="3200" dirty="0"/>
              <a:t>A classe é uma estrutura padrão para a criação de objetos. A classe permite que armazenemos valores nela de duas formas:</a:t>
            </a:r>
          </a:p>
          <a:p>
            <a:pPr marL="457200" indent="-457200" algn="ctr">
              <a:buFont typeface="Arial" pitchFamily="34" charset="0"/>
              <a:buChar char="•"/>
            </a:pPr>
            <a:r>
              <a:rPr lang="pt-BR" sz="3200" dirty="0"/>
              <a:t>Constantes de classe</a:t>
            </a:r>
          </a:p>
          <a:p>
            <a:pPr marL="457200" indent="-457200" algn="ctr">
              <a:buFont typeface="Arial" pitchFamily="34" charset="0"/>
              <a:buChar char="•"/>
            </a:pPr>
            <a:r>
              <a:rPr lang="pt-BR" sz="3200" dirty="0"/>
              <a:t>Propriedades estáticas</a:t>
            </a:r>
          </a:p>
        </p:txBody>
      </p:sp>
    </p:spTree>
    <p:extLst>
      <p:ext uri="{BB962C8B-B14F-4D97-AF65-F5344CB8AC3E}">
        <p14:creationId xmlns:p14="http://schemas.microsoft.com/office/powerpoint/2010/main" val="35948314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096446" y="214291"/>
            <a:ext cx="8067401" cy="1200329"/>
          </a:xfrm>
          <a:prstGeom prst="rect">
            <a:avLst/>
          </a:prstGeom>
          <a:noFill/>
        </p:spPr>
        <p:txBody>
          <a:bodyPr wrap="none" lIns="91440" tIns="45720" rIns="91440" bIns="45720">
            <a:spAutoFit/>
          </a:bodyPr>
          <a:lstStyle/>
          <a:p>
            <a:pPr algn="ctr"/>
            <a:r>
              <a:rPr lang="pt-BR" sz="7200" b="1" dirty="0">
                <a:ln w="17780" cmpd="sng">
                  <a:noFill/>
                  <a:prstDash val="solid"/>
                  <a:miter lim="800000"/>
                </a:ln>
                <a:effectLst>
                  <a:outerShdw blurRad="50800" algn="tl" rotWithShape="0">
                    <a:srgbClr val="000000"/>
                  </a:outerShdw>
                </a:effectLst>
              </a:rPr>
              <a:t>Constantes de classe</a:t>
            </a:r>
          </a:p>
        </p:txBody>
      </p:sp>
      <p:sp>
        <p:nvSpPr>
          <p:cNvPr id="3" name="CaixaDeTexto 2"/>
          <p:cNvSpPr txBox="1"/>
          <p:nvPr/>
        </p:nvSpPr>
        <p:spPr>
          <a:xfrm>
            <a:off x="2166910" y="1556792"/>
            <a:ext cx="7500990" cy="3046988"/>
          </a:xfrm>
          <a:prstGeom prst="rect">
            <a:avLst/>
          </a:prstGeom>
          <a:noFill/>
        </p:spPr>
        <p:txBody>
          <a:bodyPr wrap="square" rtlCol="0">
            <a:spAutoFit/>
          </a:bodyPr>
          <a:lstStyle/>
          <a:p>
            <a:pPr algn="ctr"/>
            <a:r>
              <a:rPr lang="pt-BR" sz="3200" dirty="0"/>
              <a:t>Declaramos uma constante de classe utilizando o operador (</a:t>
            </a:r>
            <a:r>
              <a:rPr lang="pt-BR" sz="3200" b="1" dirty="0" err="1"/>
              <a:t>const</a:t>
            </a:r>
            <a:r>
              <a:rPr lang="pt-BR" sz="3200" dirty="0"/>
              <a:t>), podemos acessá-la externamente pela sintaxe: </a:t>
            </a:r>
            <a:r>
              <a:rPr lang="pt-BR" sz="3200" b="1" dirty="0" err="1"/>
              <a:t>NomeDaClasse</a:t>
            </a:r>
            <a:r>
              <a:rPr lang="pt-BR" sz="3200" b="1" dirty="0"/>
              <a:t>::</a:t>
            </a:r>
            <a:r>
              <a:rPr lang="pt-BR" sz="3200" b="1" dirty="0" err="1"/>
              <a:t>NomeDaConstante</a:t>
            </a:r>
            <a:r>
              <a:rPr lang="pt-BR" sz="3200" dirty="0"/>
              <a:t> e internamente pela sintaxe:</a:t>
            </a:r>
          </a:p>
          <a:p>
            <a:pPr algn="ctr"/>
            <a:r>
              <a:rPr lang="pt-BR" sz="3200" b="1" dirty="0"/>
              <a:t>self::</a:t>
            </a:r>
            <a:r>
              <a:rPr lang="pt-BR" sz="3200" b="1" dirty="0" err="1"/>
              <a:t>NomeDaConstante</a:t>
            </a:r>
            <a:endParaRPr lang="pt-BR" sz="3200" b="1" dirty="0"/>
          </a:p>
        </p:txBody>
      </p:sp>
    </p:spTree>
    <p:extLst>
      <p:ext uri="{BB962C8B-B14F-4D97-AF65-F5344CB8AC3E}">
        <p14:creationId xmlns:p14="http://schemas.microsoft.com/office/powerpoint/2010/main" val="40755390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p:cNvSpPr txBox="1">
            <a:spLocks/>
          </p:cNvSpPr>
          <p:nvPr/>
        </p:nvSpPr>
        <p:spPr>
          <a:xfrm>
            <a:off x="1981200" y="71414"/>
            <a:ext cx="8229600" cy="1143000"/>
          </a:xfrm>
          <a:prstGeom prst="rect">
            <a:avLst/>
          </a:prstGeom>
        </p:spPr>
        <p:txBody>
          <a:bodyPr vert="horz" lIns="91440" tIns="45720" rIns="91440" bIns="45720" rtlCol="0" anchor="ctr">
            <a:noAutofit/>
          </a:bodyPr>
          <a:lstStyle/>
          <a:p>
            <a:pPr algn="ctr">
              <a:spcBef>
                <a:spcPct val="0"/>
              </a:spcBef>
              <a:defRPr/>
            </a:pPr>
            <a:r>
              <a:rPr lang="pt-BR" sz="3600" b="1" dirty="0">
                <a:latin typeface="+mj-lt"/>
                <a:ea typeface="+mj-ea"/>
                <a:cs typeface="+mj-cs"/>
              </a:rPr>
              <a:t>A classe-filha </a:t>
            </a:r>
            <a:r>
              <a:rPr lang="pt-BR" sz="3600" b="1" dirty="0" err="1">
                <a:solidFill>
                  <a:srgbClr val="FF0000"/>
                </a:solidFill>
                <a:latin typeface="+mj-lt"/>
                <a:ea typeface="+mj-ea"/>
                <a:cs typeface="+mj-cs"/>
              </a:rPr>
              <a:t>Aplicacao</a:t>
            </a:r>
            <a:r>
              <a:rPr lang="pt-BR" sz="3600" b="1" dirty="0">
                <a:solidFill>
                  <a:srgbClr val="FF0000"/>
                </a:solidFill>
                <a:latin typeface="+mj-lt"/>
                <a:ea typeface="+mj-ea"/>
                <a:cs typeface="+mj-cs"/>
              </a:rPr>
              <a:t> </a:t>
            </a:r>
            <a:r>
              <a:rPr lang="pt-BR" sz="3600" b="1" dirty="0">
                <a:latin typeface="+mj-lt"/>
                <a:ea typeface="+mj-ea"/>
                <a:cs typeface="+mj-cs"/>
              </a:rPr>
              <a:t>estende da   classe-pai </a:t>
            </a:r>
            <a:r>
              <a:rPr lang="pt-BR" sz="3600" b="1" dirty="0">
                <a:solidFill>
                  <a:srgbClr val="FF0000"/>
                </a:solidFill>
                <a:latin typeface="+mj-lt"/>
                <a:ea typeface="+mj-ea"/>
                <a:cs typeface="+mj-cs"/>
              </a:rPr>
              <a:t>Biblioteca</a:t>
            </a:r>
            <a:endParaRPr lang="pt-BR" sz="3600" b="1" dirty="0">
              <a:latin typeface="+mj-lt"/>
              <a:ea typeface="+mj-ea"/>
              <a:cs typeface="+mj-cs"/>
            </a:endParaRPr>
          </a:p>
        </p:txBody>
      </p:sp>
      <p:grpSp>
        <p:nvGrpSpPr>
          <p:cNvPr id="29" name="Grupo 28"/>
          <p:cNvGrpSpPr/>
          <p:nvPr/>
        </p:nvGrpSpPr>
        <p:grpSpPr>
          <a:xfrm>
            <a:off x="1703512" y="1412612"/>
            <a:ext cx="4720038" cy="1764288"/>
            <a:chOff x="212002" y="1196752"/>
            <a:chExt cx="4720038" cy="1764288"/>
          </a:xfrm>
        </p:grpSpPr>
        <p:sp>
          <p:nvSpPr>
            <p:cNvPr id="16" name="Retângulo 15"/>
            <p:cNvSpPr/>
            <p:nvPr/>
          </p:nvSpPr>
          <p:spPr>
            <a:xfrm>
              <a:off x="212002" y="1231587"/>
              <a:ext cx="4720038" cy="1729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7" name="Conector reto 16"/>
            <p:cNvCxnSpPr/>
            <p:nvPr/>
          </p:nvCxnSpPr>
          <p:spPr>
            <a:xfrm>
              <a:off x="212002" y="1904223"/>
              <a:ext cx="4720038" cy="1573"/>
            </a:xfrm>
            <a:prstGeom prst="line">
              <a:avLst/>
            </a:prstGeom>
          </p:spPr>
          <p:style>
            <a:lnRef idx="3">
              <a:schemeClr val="dk1"/>
            </a:lnRef>
            <a:fillRef idx="0">
              <a:schemeClr val="dk1"/>
            </a:fillRef>
            <a:effectRef idx="2">
              <a:schemeClr val="dk1"/>
            </a:effectRef>
            <a:fontRef idx="minor">
              <a:schemeClr val="tx1"/>
            </a:fontRef>
          </p:style>
        </p:cxnSp>
        <p:sp>
          <p:nvSpPr>
            <p:cNvPr id="19" name="Retângulo 18"/>
            <p:cNvSpPr/>
            <p:nvPr/>
          </p:nvSpPr>
          <p:spPr>
            <a:xfrm>
              <a:off x="1300131" y="1196752"/>
              <a:ext cx="2443746" cy="769441"/>
            </a:xfrm>
            <a:prstGeom prst="rect">
              <a:avLst/>
            </a:prstGeom>
            <a:noFill/>
          </p:spPr>
          <p:txBody>
            <a:bodyPr wrap="none" lIns="91440" tIns="45720" rIns="91440" bIns="45720">
              <a:spAutoFit/>
            </a:bodyPr>
            <a:lstStyle/>
            <a:p>
              <a:pPr algn="ctr"/>
              <a:r>
                <a:rPr lang="pt-BR" sz="4400" dirty="0">
                  <a:ln w="18415" cmpd="sng">
                    <a:solidFill>
                      <a:srgbClr val="FFFFFF"/>
                    </a:solidFill>
                    <a:prstDash val="solid"/>
                  </a:ln>
                  <a:solidFill>
                    <a:srgbClr val="FFFFFF"/>
                  </a:solidFill>
                  <a:effectLst>
                    <a:outerShdw blurRad="63500" dir="3600000" algn="tl" rotWithShape="0">
                      <a:srgbClr val="000000">
                        <a:alpha val="70000"/>
                      </a:srgbClr>
                    </a:outerShdw>
                  </a:effectLst>
                </a:rPr>
                <a:t>Biblioteca</a:t>
              </a:r>
            </a:p>
          </p:txBody>
        </p:sp>
        <p:sp>
          <p:nvSpPr>
            <p:cNvPr id="20" name="CaixaDeTexto 19"/>
            <p:cNvSpPr txBox="1"/>
            <p:nvPr/>
          </p:nvSpPr>
          <p:spPr>
            <a:xfrm>
              <a:off x="467544" y="1959223"/>
              <a:ext cx="4076396" cy="461665"/>
            </a:xfrm>
            <a:prstGeom prst="rect">
              <a:avLst/>
            </a:prstGeom>
            <a:noFill/>
          </p:spPr>
          <p:txBody>
            <a:bodyPr wrap="square" rtlCol="0">
              <a:spAutoFit/>
            </a:bodyPr>
            <a:lstStyle/>
            <a:p>
              <a:r>
                <a:rPr lang="pt-BR" sz="2400" b="1" dirty="0" err="1">
                  <a:solidFill>
                    <a:schemeClr val="bg1"/>
                  </a:solidFill>
                </a:rPr>
                <a:t>const</a:t>
              </a:r>
              <a:r>
                <a:rPr lang="pt-BR" sz="2400" b="1" dirty="0">
                  <a:solidFill>
                    <a:schemeClr val="bg1"/>
                  </a:solidFill>
                </a:rPr>
                <a:t> Nome: (</a:t>
              </a:r>
              <a:r>
                <a:rPr lang="pt-BR" sz="2400" b="1" dirty="0" err="1">
                  <a:solidFill>
                    <a:schemeClr val="bg1"/>
                  </a:solidFill>
                </a:rPr>
                <a:t>string</a:t>
              </a:r>
              <a:r>
                <a:rPr lang="pt-BR" sz="2400" b="1" dirty="0">
                  <a:solidFill>
                    <a:schemeClr val="bg1"/>
                  </a:solidFill>
                </a:rPr>
                <a:t>)</a:t>
              </a:r>
            </a:p>
          </p:txBody>
        </p:sp>
      </p:grpSp>
      <p:grpSp>
        <p:nvGrpSpPr>
          <p:cNvPr id="22" name="Grupo 21"/>
          <p:cNvGrpSpPr/>
          <p:nvPr/>
        </p:nvGrpSpPr>
        <p:grpSpPr>
          <a:xfrm>
            <a:off x="2186176" y="3327895"/>
            <a:ext cx="3824122" cy="3231896"/>
            <a:chOff x="6156176" y="1458738"/>
            <a:chExt cx="3824122" cy="2497151"/>
          </a:xfrm>
        </p:grpSpPr>
        <p:sp>
          <p:nvSpPr>
            <p:cNvPr id="23" name="Retângulo 22"/>
            <p:cNvSpPr/>
            <p:nvPr/>
          </p:nvSpPr>
          <p:spPr>
            <a:xfrm>
              <a:off x="6156176" y="1481220"/>
              <a:ext cx="3824122" cy="2474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24" name="Conector reto 23"/>
            <p:cNvCxnSpPr/>
            <p:nvPr/>
          </p:nvCxnSpPr>
          <p:spPr>
            <a:xfrm flipV="1">
              <a:off x="6156176" y="1869524"/>
              <a:ext cx="3824122" cy="1159"/>
            </a:xfrm>
            <a:prstGeom prst="line">
              <a:avLst/>
            </a:prstGeom>
          </p:spPr>
          <p:style>
            <a:lnRef idx="3">
              <a:schemeClr val="dk1"/>
            </a:lnRef>
            <a:fillRef idx="0">
              <a:schemeClr val="dk1"/>
            </a:fillRef>
            <a:effectRef idx="2">
              <a:schemeClr val="dk1"/>
            </a:effectRef>
            <a:fontRef idx="minor">
              <a:schemeClr val="tx1"/>
            </a:fontRef>
          </p:style>
        </p:cxnSp>
        <p:sp>
          <p:nvSpPr>
            <p:cNvPr id="25" name="Retângulo 24"/>
            <p:cNvSpPr/>
            <p:nvPr/>
          </p:nvSpPr>
          <p:spPr>
            <a:xfrm>
              <a:off x="6801510" y="1458738"/>
              <a:ext cx="2730283" cy="404270"/>
            </a:xfrm>
            <a:prstGeom prst="rect">
              <a:avLst/>
            </a:prstGeom>
            <a:noFill/>
          </p:spPr>
          <p:txBody>
            <a:bodyPr wrap="square" lIns="91440" tIns="45720" rIns="91440" bIns="45720">
              <a:spAutoFit/>
            </a:bodyPr>
            <a:lstStyle/>
            <a:p>
              <a:pPr algn="ctr"/>
              <a:r>
                <a:rPr lang="pt-BR" sz="2800" dirty="0" err="1">
                  <a:ln w="18415" cmpd="sng">
                    <a:solidFill>
                      <a:srgbClr val="FFFFFF"/>
                    </a:solidFill>
                    <a:prstDash val="solid"/>
                  </a:ln>
                  <a:solidFill>
                    <a:srgbClr val="FFFFFF"/>
                  </a:solidFill>
                  <a:effectLst>
                    <a:outerShdw blurRad="63500" dir="3600000" algn="tl" rotWithShape="0">
                      <a:srgbClr val="000000">
                        <a:alpha val="70000"/>
                      </a:srgbClr>
                    </a:outerShdw>
                  </a:effectLst>
                </a:rPr>
                <a:t>Aplicacao</a:t>
              </a:r>
              <a:endParaRPr lang="pt-BR"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6" name="CaixaDeTexto 25"/>
            <p:cNvSpPr txBox="1"/>
            <p:nvPr/>
          </p:nvSpPr>
          <p:spPr>
            <a:xfrm>
              <a:off x="6328252" y="1886085"/>
              <a:ext cx="3500332" cy="546954"/>
            </a:xfrm>
            <a:prstGeom prst="rect">
              <a:avLst/>
            </a:prstGeom>
            <a:noFill/>
          </p:spPr>
          <p:txBody>
            <a:bodyPr wrap="square" rtlCol="0">
              <a:spAutoFit/>
            </a:bodyPr>
            <a:lstStyle/>
            <a:p>
              <a:r>
                <a:rPr lang="pt-BR" sz="2000" b="1" dirty="0" err="1">
                  <a:solidFill>
                    <a:schemeClr val="bg1"/>
                  </a:solidFill>
                </a:rPr>
                <a:t>const</a:t>
              </a:r>
              <a:r>
                <a:rPr lang="pt-BR" sz="2000" b="1" dirty="0">
                  <a:solidFill>
                    <a:schemeClr val="bg1"/>
                  </a:solidFill>
                </a:rPr>
                <a:t> Ambiente: (</a:t>
              </a:r>
              <a:r>
                <a:rPr lang="pt-BR" sz="2000" b="1" dirty="0" err="1">
                  <a:solidFill>
                    <a:schemeClr val="bg1"/>
                  </a:solidFill>
                </a:rPr>
                <a:t>string</a:t>
              </a:r>
              <a:r>
                <a:rPr lang="pt-BR" sz="2000" b="1" dirty="0">
                  <a:solidFill>
                    <a:schemeClr val="bg1"/>
                  </a:solidFill>
                </a:rPr>
                <a:t>)</a:t>
              </a:r>
            </a:p>
            <a:p>
              <a:r>
                <a:rPr lang="pt-BR" sz="2000" b="1" dirty="0" err="1">
                  <a:solidFill>
                    <a:schemeClr val="bg1"/>
                  </a:solidFill>
                </a:rPr>
                <a:t>const</a:t>
              </a:r>
              <a:r>
                <a:rPr lang="pt-BR" sz="2000" b="1" dirty="0">
                  <a:solidFill>
                    <a:schemeClr val="bg1"/>
                  </a:solidFill>
                </a:rPr>
                <a:t> </a:t>
              </a:r>
              <a:r>
                <a:rPr lang="pt-BR" sz="2000" b="1" dirty="0" err="1">
                  <a:solidFill>
                    <a:schemeClr val="bg1"/>
                  </a:solidFill>
                </a:rPr>
                <a:t>Versao</a:t>
              </a:r>
              <a:r>
                <a:rPr lang="pt-BR" sz="2000" b="1" dirty="0">
                  <a:solidFill>
                    <a:schemeClr val="bg1"/>
                  </a:solidFill>
                </a:rPr>
                <a:t>: (</a:t>
              </a:r>
              <a:r>
                <a:rPr lang="pt-BR" sz="2000" b="1" dirty="0" err="1">
                  <a:solidFill>
                    <a:schemeClr val="bg1"/>
                  </a:solidFill>
                </a:rPr>
                <a:t>string</a:t>
              </a:r>
              <a:r>
                <a:rPr lang="pt-BR" sz="2000" b="1" dirty="0">
                  <a:solidFill>
                    <a:schemeClr val="bg1"/>
                  </a:solidFill>
                </a:rPr>
                <a:t>)</a:t>
              </a:r>
            </a:p>
          </p:txBody>
        </p:sp>
      </p:grpSp>
      <p:cxnSp>
        <p:nvCxnSpPr>
          <p:cNvPr id="30" name="Conector reto 29"/>
          <p:cNvCxnSpPr/>
          <p:nvPr/>
        </p:nvCxnSpPr>
        <p:spPr>
          <a:xfrm flipV="1">
            <a:off x="2191323" y="4651636"/>
            <a:ext cx="3824122" cy="1500"/>
          </a:xfrm>
          <a:prstGeom prst="line">
            <a:avLst/>
          </a:prstGeom>
        </p:spPr>
        <p:style>
          <a:lnRef idx="3">
            <a:schemeClr val="dk1"/>
          </a:lnRef>
          <a:fillRef idx="0">
            <a:schemeClr val="dk1"/>
          </a:fillRef>
          <a:effectRef idx="2">
            <a:schemeClr val="dk1"/>
          </a:effectRef>
          <a:fontRef idx="minor">
            <a:schemeClr val="tx1"/>
          </a:fontRef>
        </p:style>
      </p:cxnSp>
      <p:sp>
        <p:nvSpPr>
          <p:cNvPr id="31" name="CaixaDeTexto 30"/>
          <p:cNvSpPr txBox="1"/>
          <p:nvPr/>
        </p:nvSpPr>
        <p:spPr>
          <a:xfrm>
            <a:off x="2335339" y="4673070"/>
            <a:ext cx="3500332" cy="400110"/>
          </a:xfrm>
          <a:prstGeom prst="rect">
            <a:avLst/>
          </a:prstGeom>
          <a:noFill/>
        </p:spPr>
        <p:txBody>
          <a:bodyPr wrap="square" rtlCol="0">
            <a:spAutoFit/>
          </a:bodyPr>
          <a:lstStyle/>
          <a:p>
            <a:r>
              <a:rPr lang="pt-BR" sz="2000" b="1" dirty="0">
                <a:solidFill>
                  <a:schemeClr val="bg1"/>
                </a:solidFill>
              </a:rPr>
              <a:t>__</a:t>
            </a:r>
            <a:r>
              <a:rPr lang="pt-BR" sz="2000" b="1" dirty="0" err="1">
                <a:solidFill>
                  <a:schemeClr val="bg1"/>
                </a:solidFill>
              </a:rPr>
              <a:t>construct</a:t>
            </a:r>
            <a:r>
              <a:rPr lang="pt-BR" sz="2000" b="1" dirty="0">
                <a:solidFill>
                  <a:schemeClr val="bg1"/>
                </a:solidFill>
              </a:rPr>
              <a:t> ($Nome)</a:t>
            </a:r>
          </a:p>
        </p:txBody>
      </p:sp>
      <p:cxnSp>
        <p:nvCxnSpPr>
          <p:cNvPr id="33" name="Conector de seta reta 32"/>
          <p:cNvCxnSpPr/>
          <p:nvPr/>
        </p:nvCxnSpPr>
        <p:spPr>
          <a:xfrm>
            <a:off x="4783611" y="4873125"/>
            <a:ext cx="1824454"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CaixaDeTexto 33"/>
          <p:cNvSpPr txBox="1"/>
          <p:nvPr/>
        </p:nvSpPr>
        <p:spPr>
          <a:xfrm>
            <a:off x="6709114" y="3917956"/>
            <a:ext cx="3275319" cy="2031325"/>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pPr algn="ctr"/>
            <a:r>
              <a:rPr lang="pt-BR" dirty="0"/>
              <a:t>Acessa as constantes</a:t>
            </a:r>
          </a:p>
          <a:p>
            <a:pPr algn="ctr"/>
            <a:r>
              <a:rPr lang="pt-BR" dirty="0"/>
              <a:t>internamente, podemos</a:t>
            </a:r>
          </a:p>
          <a:p>
            <a:pPr algn="ctr"/>
            <a:r>
              <a:rPr lang="pt-BR" dirty="0"/>
              <a:t>chamar propriedades ou</a:t>
            </a:r>
          </a:p>
          <a:p>
            <a:pPr algn="ctr"/>
            <a:r>
              <a:rPr lang="pt-BR" dirty="0"/>
              <a:t>método de uma classe-pai</a:t>
            </a:r>
          </a:p>
          <a:p>
            <a:pPr algn="ctr"/>
            <a:r>
              <a:rPr lang="pt-BR" dirty="0"/>
              <a:t>através do operador </a:t>
            </a:r>
            <a:r>
              <a:rPr lang="pt-BR" b="1" dirty="0" err="1"/>
              <a:t>parent</a:t>
            </a:r>
            <a:r>
              <a:rPr lang="pt-BR" dirty="0"/>
              <a:t>, e da</a:t>
            </a:r>
          </a:p>
          <a:p>
            <a:pPr algn="ctr"/>
            <a:r>
              <a:rPr lang="pt-BR" dirty="0"/>
              <a:t>própria classe através do</a:t>
            </a:r>
          </a:p>
          <a:p>
            <a:pPr algn="ctr"/>
            <a:r>
              <a:rPr lang="pt-BR" dirty="0"/>
              <a:t>operador </a:t>
            </a:r>
            <a:r>
              <a:rPr lang="pt-BR" b="1" dirty="0"/>
              <a:t>self</a:t>
            </a:r>
            <a:r>
              <a:rPr lang="pt-BR" dirty="0"/>
              <a:t> </a:t>
            </a:r>
          </a:p>
        </p:txBody>
      </p:sp>
    </p:spTree>
    <p:extLst>
      <p:ext uri="{BB962C8B-B14F-4D97-AF65-F5344CB8AC3E}">
        <p14:creationId xmlns:p14="http://schemas.microsoft.com/office/powerpoint/2010/main" val="122714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085516" y="214291"/>
            <a:ext cx="8089266" cy="1200329"/>
          </a:xfrm>
          <a:prstGeom prst="rect">
            <a:avLst/>
          </a:prstGeom>
          <a:noFill/>
        </p:spPr>
        <p:txBody>
          <a:bodyPr wrap="none" lIns="91440" tIns="45720" rIns="91440" bIns="45720">
            <a:spAutoFit/>
          </a:bodyPr>
          <a:lstStyle/>
          <a:p>
            <a:pPr algn="ctr"/>
            <a:r>
              <a:rPr lang="pt-BR" sz="7200" b="1" dirty="0">
                <a:ln w="17780" cmpd="sng">
                  <a:noFill/>
                  <a:prstDash val="solid"/>
                  <a:miter lim="800000"/>
                </a:ln>
                <a:effectLst>
                  <a:outerShdw blurRad="50800" algn="tl" rotWithShape="0">
                    <a:srgbClr val="000000"/>
                  </a:outerShdw>
                </a:effectLst>
              </a:rPr>
              <a:t>Propriedade estática</a:t>
            </a:r>
          </a:p>
        </p:txBody>
      </p:sp>
      <p:sp>
        <p:nvSpPr>
          <p:cNvPr id="3" name="CaixaDeTexto 2"/>
          <p:cNvSpPr txBox="1"/>
          <p:nvPr/>
        </p:nvSpPr>
        <p:spPr>
          <a:xfrm>
            <a:off x="2166910" y="1556792"/>
            <a:ext cx="7500990" cy="3046988"/>
          </a:xfrm>
          <a:prstGeom prst="rect">
            <a:avLst/>
          </a:prstGeom>
          <a:noFill/>
        </p:spPr>
        <p:txBody>
          <a:bodyPr wrap="square" rtlCol="0">
            <a:spAutoFit/>
          </a:bodyPr>
          <a:lstStyle/>
          <a:p>
            <a:pPr algn="ctr"/>
            <a:r>
              <a:rPr lang="pt-BR" sz="3200" dirty="0"/>
              <a:t>São atributos de um objeto. São dinâmicas como as propriedades de um objeto, mas estão relacionadas à classe. Como a classe é a estrutura comum a todos os objetos dela derivados, são compartilhadas entre todos os objetos de uma mesma classe</a:t>
            </a:r>
          </a:p>
        </p:txBody>
      </p:sp>
    </p:spTree>
    <p:extLst>
      <p:ext uri="{BB962C8B-B14F-4D97-AF65-F5344CB8AC3E}">
        <p14:creationId xmlns:p14="http://schemas.microsoft.com/office/powerpoint/2010/main" val="1875563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981200" y="71414"/>
            <a:ext cx="8229600" cy="1143000"/>
          </a:xfrm>
          <a:prstGeom prst="rect">
            <a:avLst/>
          </a:prstGeom>
        </p:spPr>
        <p:txBody>
          <a:bodyPr vert="horz" lIns="91440" tIns="45720" rIns="91440" bIns="45720" rtlCol="0" anchor="ctr">
            <a:normAutofit/>
          </a:bodyPr>
          <a:lstStyle/>
          <a:p>
            <a:pPr algn="ctr">
              <a:spcBef>
                <a:spcPct val="0"/>
              </a:spcBef>
              <a:defRPr/>
            </a:pPr>
            <a:r>
              <a:rPr lang="pt-BR" sz="4400" b="1" dirty="0">
                <a:latin typeface="+mj-lt"/>
                <a:ea typeface="+mj-ea"/>
                <a:cs typeface="+mj-cs"/>
              </a:rPr>
              <a:t>Modelando a classe </a:t>
            </a:r>
            <a:r>
              <a:rPr lang="pt-BR" sz="4400" b="1" dirty="0">
                <a:solidFill>
                  <a:srgbClr val="FF0000"/>
                </a:solidFill>
                <a:latin typeface="+mj-lt"/>
                <a:ea typeface="+mj-ea"/>
                <a:cs typeface="+mj-cs"/>
              </a:rPr>
              <a:t>Cliente</a:t>
            </a:r>
            <a:endParaRPr lang="pt-BR" sz="4400" b="1" dirty="0">
              <a:latin typeface="+mj-lt"/>
              <a:ea typeface="+mj-ea"/>
              <a:cs typeface="+mj-cs"/>
            </a:endParaRPr>
          </a:p>
        </p:txBody>
      </p:sp>
      <p:sp>
        <p:nvSpPr>
          <p:cNvPr id="3" name="Retângulo 2"/>
          <p:cNvSpPr/>
          <p:nvPr/>
        </p:nvSpPr>
        <p:spPr>
          <a:xfrm>
            <a:off x="2024034" y="1142984"/>
            <a:ext cx="4714908" cy="2502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4" name="Conector reto 3"/>
          <p:cNvCxnSpPr/>
          <p:nvPr/>
        </p:nvCxnSpPr>
        <p:spPr>
          <a:xfrm>
            <a:off x="2024034" y="1785926"/>
            <a:ext cx="4714908" cy="1588"/>
          </a:xfrm>
          <a:prstGeom prst="line">
            <a:avLst/>
          </a:prstGeom>
        </p:spPr>
        <p:style>
          <a:lnRef idx="3">
            <a:schemeClr val="dk1"/>
          </a:lnRef>
          <a:fillRef idx="0">
            <a:schemeClr val="dk1"/>
          </a:fillRef>
          <a:effectRef idx="2">
            <a:schemeClr val="dk1"/>
          </a:effectRef>
          <a:fontRef idx="minor">
            <a:schemeClr val="tx1"/>
          </a:fontRef>
        </p:style>
      </p:cxnSp>
      <p:cxnSp>
        <p:nvCxnSpPr>
          <p:cNvPr id="5" name="Conector reto 4"/>
          <p:cNvCxnSpPr/>
          <p:nvPr/>
        </p:nvCxnSpPr>
        <p:spPr>
          <a:xfrm>
            <a:off x="2024034" y="2420888"/>
            <a:ext cx="4714908" cy="1588"/>
          </a:xfrm>
          <a:prstGeom prst="line">
            <a:avLst/>
          </a:prstGeom>
        </p:spPr>
        <p:style>
          <a:lnRef idx="3">
            <a:schemeClr val="dk1"/>
          </a:lnRef>
          <a:fillRef idx="0">
            <a:schemeClr val="dk1"/>
          </a:fillRef>
          <a:effectRef idx="2">
            <a:schemeClr val="dk1"/>
          </a:effectRef>
          <a:fontRef idx="minor">
            <a:schemeClr val="tx1"/>
          </a:fontRef>
        </p:style>
      </p:cxnSp>
      <p:sp>
        <p:nvSpPr>
          <p:cNvPr id="6" name="Retângulo 5"/>
          <p:cNvSpPr/>
          <p:nvPr/>
        </p:nvSpPr>
        <p:spPr>
          <a:xfrm>
            <a:off x="3440960" y="1071547"/>
            <a:ext cx="1781129" cy="769441"/>
          </a:xfrm>
          <a:prstGeom prst="rect">
            <a:avLst/>
          </a:prstGeom>
          <a:noFill/>
        </p:spPr>
        <p:txBody>
          <a:bodyPr wrap="none" lIns="91440" tIns="45720" rIns="91440" bIns="45720">
            <a:spAutoFit/>
          </a:bodyPr>
          <a:lstStyle/>
          <a:p>
            <a:pPr algn="ctr"/>
            <a:r>
              <a:rPr lang="pt-BR" sz="4400" dirty="0">
                <a:ln w="18415" cmpd="sng">
                  <a:solidFill>
                    <a:srgbClr val="FFFFFF"/>
                  </a:solidFill>
                  <a:prstDash val="solid"/>
                </a:ln>
                <a:solidFill>
                  <a:srgbClr val="FFFFFF"/>
                </a:solidFill>
                <a:effectLst>
                  <a:outerShdw blurRad="63500" dir="3600000" algn="tl" rotWithShape="0">
                    <a:srgbClr val="000000">
                      <a:alpha val="70000"/>
                    </a:srgbClr>
                  </a:outerShdw>
                </a:effectLst>
              </a:rPr>
              <a:t>Cliente</a:t>
            </a:r>
          </a:p>
        </p:txBody>
      </p:sp>
      <p:sp>
        <p:nvSpPr>
          <p:cNvPr id="7" name="CaixaDeTexto 6"/>
          <p:cNvSpPr txBox="1"/>
          <p:nvPr/>
        </p:nvSpPr>
        <p:spPr>
          <a:xfrm>
            <a:off x="2309786" y="1763619"/>
            <a:ext cx="4071966" cy="461665"/>
          </a:xfrm>
          <a:prstGeom prst="rect">
            <a:avLst/>
          </a:prstGeom>
          <a:noFill/>
        </p:spPr>
        <p:txBody>
          <a:bodyPr wrap="square" rtlCol="0">
            <a:spAutoFit/>
          </a:bodyPr>
          <a:lstStyle/>
          <a:p>
            <a:r>
              <a:rPr lang="pt-BR" sz="2400" b="1" dirty="0" err="1">
                <a:solidFill>
                  <a:schemeClr val="bg1"/>
                </a:solidFill>
              </a:rPr>
              <a:t>static</a:t>
            </a:r>
            <a:r>
              <a:rPr lang="pt-BR" sz="2400" b="1" dirty="0">
                <a:solidFill>
                  <a:schemeClr val="bg1"/>
                </a:solidFill>
              </a:rPr>
              <a:t> $Quantidade: (</a:t>
            </a:r>
            <a:r>
              <a:rPr lang="pt-BR" sz="2400" b="1" dirty="0" err="1">
                <a:solidFill>
                  <a:schemeClr val="bg1"/>
                </a:solidFill>
              </a:rPr>
              <a:t>int</a:t>
            </a:r>
            <a:r>
              <a:rPr lang="pt-BR" sz="2400" b="1" dirty="0">
                <a:solidFill>
                  <a:schemeClr val="bg1"/>
                </a:solidFill>
              </a:rPr>
              <a:t>)</a:t>
            </a:r>
          </a:p>
        </p:txBody>
      </p:sp>
      <p:sp>
        <p:nvSpPr>
          <p:cNvPr id="9" name="Retângulo 8"/>
          <p:cNvSpPr/>
          <p:nvPr/>
        </p:nvSpPr>
        <p:spPr>
          <a:xfrm>
            <a:off x="7453322" y="1201152"/>
            <a:ext cx="2879314" cy="584775"/>
          </a:xfrm>
          <a:prstGeom prst="rect">
            <a:avLst/>
          </a:prstGeom>
          <a:noFill/>
        </p:spPr>
        <p:txBody>
          <a:bodyPr wrap="none" lIns="91440" tIns="45720" rIns="91440" bIns="45720">
            <a:spAutoFit/>
          </a:bodyPr>
          <a:lstStyle/>
          <a:p>
            <a:pPr algn="ctr"/>
            <a:r>
              <a:rPr lang="pt-BR" sz="3200" b="1" dirty="0">
                <a:ln w="17780" cmpd="sng">
                  <a:noFill/>
                  <a:prstDash val="solid"/>
                  <a:miter lim="800000"/>
                </a:ln>
                <a:effectLst>
                  <a:outerShdw blurRad="50800" algn="tl" rotWithShape="0">
                    <a:srgbClr val="000000"/>
                  </a:outerShdw>
                </a:effectLst>
              </a:rPr>
              <a:t>Nome da Classe</a:t>
            </a:r>
          </a:p>
        </p:txBody>
      </p:sp>
      <p:sp>
        <p:nvSpPr>
          <p:cNvPr id="10" name="Retângulo 9"/>
          <p:cNvSpPr/>
          <p:nvPr/>
        </p:nvSpPr>
        <p:spPr>
          <a:xfrm>
            <a:off x="7800202" y="1836114"/>
            <a:ext cx="2286010" cy="584775"/>
          </a:xfrm>
          <a:prstGeom prst="rect">
            <a:avLst/>
          </a:prstGeom>
          <a:noFill/>
        </p:spPr>
        <p:txBody>
          <a:bodyPr wrap="none" lIns="91440" tIns="45720" rIns="91440" bIns="45720">
            <a:spAutoFit/>
          </a:bodyPr>
          <a:lstStyle/>
          <a:p>
            <a:pPr algn="ctr"/>
            <a:r>
              <a:rPr lang="pt-BR" sz="3200" b="1" dirty="0">
                <a:ln w="17780" cmpd="sng">
                  <a:noFill/>
                  <a:prstDash val="solid"/>
                  <a:miter lim="800000"/>
                </a:ln>
                <a:effectLst>
                  <a:outerShdw blurRad="50800" algn="tl" rotWithShape="0">
                    <a:srgbClr val="000000"/>
                  </a:outerShdw>
                </a:effectLst>
              </a:rPr>
              <a:t>Propriedade</a:t>
            </a:r>
          </a:p>
        </p:txBody>
      </p:sp>
      <p:sp>
        <p:nvSpPr>
          <p:cNvPr id="12" name="Seta para a direita 11"/>
          <p:cNvSpPr/>
          <p:nvPr/>
        </p:nvSpPr>
        <p:spPr>
          <a:xfrm>
            <a:off x="6953256" y="1428736"/>
            <a:ext cx="500066"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Seta para a direita 12"/>
          <p:cNvSpPr/>
          <p:nvPr/>
        </p:nvSpPr>
        <p:spPr>
          <a:xfrm>
            <a:off x="6953256" y="2060848"/>
            <a:ext cx="500066"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p:cNvSpPr txBox="1"/>
          <p:nvPr/>
        </p:nvSpPr>
        <p:spPr>
          <a:xfrm>
            <a:off x="2312066" y="2636913"/>
            <a:ext cx="4071966" cy="461665"/>
          </a:xfrm>
          <a:prstGeom prst="rect">
            <a:avLst/>
          </a:prstGeom>
          <a:noFill/>
        </p:spPr>
        <p:txBody>
          <a:bodyPr wrap="square" rtlCol="0">
            <a:spAutoFit/>
          </a:bodyPr>
          <a:lstStyle/>
          <a:p>
            <a:r>
              <a:rPr lang="pt-BR" sz="2400" b="1" dirty="0">
                <a:solidFill>
                  <a:schemeClr val="bg1"/>
                </a:solidFill>
              </a:rPr>
              <a:t>+ __</a:t>
            </a:r>
            <a:r>
              <a:rPr lang="pt-BR" sz="2400" b="1" dirty="0" err="1">
                <a:solidFill>
                  <a:schemeClr val="bg1"/>
                </a:solidFill>
              </a:rPr>
              <a:t>construct</a:t>
            </a:r>
            <a:r>
              <a:rPr lang="pt-BR" sz="2400" b="1" dirty="0">
                <a:solidFill>
                  <a:schemeClr val="bg1"/>
                </a:solidFill>
              </a:rPr>
              <a:t> ( $nome)</a:t>
            </a:r>
          </a:p>
        </p:txBody>
      </p:sp>
      <p:sp>
        <p:nvSpPr>
          <p:cNvPr id="17" name="Seta para a direita 16"/>
          <p:cNvSpPr/>
          <p:nvPr/>
        </p:nvSpPr>
        <p:spPr>
          <a:xfrm>
            <a:off x="6960096" y="2924944"/>
            <a:ext cx="500066"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17"/>
          <p:cNvSpPr/>
          <p:nvPr/>
        </p:nvSpPr>
        <p:spPr>
          <a:xfrm>
            <a:off x="7896166" y="2708921"/>
            <a:ext cx="2016258" cy="584775"/>
          </a:xfrm>
          <a:prstGeom prst="rect">
            <a:avLst/>
          </a:prstGeom>
          <a:noFill/>
        </p:spPr>
        <p:txBody>
          <a:bodyPr wrap="none" lIns="91440" tIns="45720" rIns="91440" bIns="45720">
            <a:spAutoFit/>
          </a:bodyPr>
          <a:lstStyle/>
          <a:p>
            <a:pPr algn="ctr"/>
            <a:r>
              <a:rPr lang="pt-BR" sz="3200" b="1" dirty="0">
                <a:ln w="17780" cmpd="sng">
                  <a:noFill/>
                  <a:prstDash val="solid"/>
                  <a:miter lim="800000"/>
                </a:ln>
                <a:effectLst>
                  <a:outerShdw blurRad="50800" algn="tl" rotWithShape="0">
                    <a:srgbClr val="000000"/>
                  </a:outerShdw>
                </a:effectLst>
              </a:rPr>
              <a:t>Construtor</a:t>
            </a:r>
          </a:p>
        </p:txBody>
      </p:sp>
    </p:spTree>
    <p:extLst>
      <p:ext uri="{BB962C8B-B14F-4D97-AF65-F5344CB8AC3E}">
        <p14:creationId xmlns:p14="http://schemas.microsoft.com/office/powerpoint/2010/main" val="1861087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Resultado de imagem para Programação Orientada a Objetos"/>
          <p:cNvPicPr>
            <a:picLocks noChangeAspect="1" noChangeArrowheads="1"/>
          </p:cNvPicPr>
          <p:nvPr/>
        </p:nvPicPr>
        <p:blipFill>
          <a:blip r:embed="rId2"/>
          <a:srcRect/>
          <a:stretch>
            <a:fillRect/>
          </a:stretch>
        </p:blipFill>
        <p:spPr bwMode="auto">
          <a:xfrm>
            <a:off x="2095472" y="714356"/>
            <a:ext cx="7968830" cy="5500726"/>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897402" y="214291"/>
            <a:ext cx="6465489" cy="1200329"/>
          </a:xfrm>
          <a:prstGeom prst="rect">
            <a:avLst/>
          </a:prstGeom>
          <a:noFill/>
        </p:spPr>
        <p:txBody>
          <a:bodyPr wrap="none" lIns="91440" tIns="45720" rIns="91440" bIns="45720">
            <a:spAutoFit/>
          </a:bodyPr>
          <a:lstStyle/>
          <a:p>
            <a:pPr algn="ctr"/>
            <a:r>
              <a:rPr lang="pt-BR" sz="7200" b="1" dirty="0">
                <a:ln w="17780" cmpd="sng">
                  <a:noFill/>
                  <a:prstDash val="solid"/>
                  <a:miter lim="800000"/>
                </a:ln>
                <a:effectLst>
                  <a:outerShdw blurRad="50800" algn="tl" rotWithShape="0">
                    <a:srgbClr val="000000"/>
                  </a:outerShdw>
                </a:effectLst>
              </a:rPr>
              <a:t>Método estático</a:t>
            </a:r>
          </a:p>
        </p:txBody>
      </p:sp>
      <p:sp>
        <p:nvSpPr>
          <p:cNvPr id="3" name="CaixaDeTexto 2"/>
          <p:cNvSpPr txBox="1"/>
          <p:nvPr/>
        </p:nvSpPr>
        <p:spPr>
          <a:xfrm>
            <a:off x="2166910" y="1556793"/>
            <a:ext cx="7500990" cy="4524315"/>
          </a:xfrm>
          <a:prstGeom prst="rect">
            <a:avLst/>
          </a:prstGeom>
          <a:noFill/>
        </p:spPr>
        <p:txBody>
          <a:bodyPr wrap="square" rtlCol="0">
            <a:spAutoFit/>
          </a:bodyPr>
          <a:lstStyle/>
          <a:p>
            <a:pPr algn="ctr"/>
            <a:r>
              <a:rPr lang="pt-BR" sz="3200" dirty="0"/>
              <a:t>Podem ser invocados diretamente da classe, sem a necessidade de instanciar um objeto para isso. São limitados a chamarem outros métodos estáticos da classe ou utilizar apenas propriedades estáticas. Para executar um método estático utilizamos a sintaxe:</a:t>
            </a:r>
          </a:p>
          <a:p>
            <a:pPr algn="ctr"/>
            <a:r>
              <a:rPr lang="pt-BR" sz="3200" b="1" dirty="0" err="1"/>
              <a:t>NomeDaClasse</a:t>
            </a:r>
            <a:r>
              <a:rPr lang="pt-BR" sz="3200" b="1" dirty="0"/>
              <a:t>::</a:t>
            </a:r>
            <a:r>
              <a:rPr lang="pt-BR" sz="3200" b="1" dirty="0" err="1"/>
              <a:t>NomeDoMetodo</a:t>
            </a:r>
            <a:endParaRPr lang="pt-BR" sz="3200" b="1" dirty="0"/>
          </a:p>
          <a:p>
            <a:pPr algn="ctr"/>
            <a:endParaRPr lang="pt-BR" sz="3200" dirty="0"/>
          </a:p>
        </p:txBody>
      </p:sp>
    </p:spTree>
    <p:extLst>
      <p:ext uri="{BB962C8B-B14F-4D97-AF65-F5344CB8AC3E}">
        <p14:creationId xmlns:p14="http://schemas.microsoft.com/office/powerpoint/2010/main" val="27893032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981200" y="71414"/>
            <a:ext cx="8229600" cy="1143000"/>
          </a:xfrm>
          <a:prstGeom prst="rect">
            <a:avLst/>
          </a:prstGeom>
        </p:spPr>
        <p:txBody>
          <a:bodyPr vert="horz" lIns="91440" tIns="45720" rIns="91440" bIns="45720" rtlCol="0" anchor="ctr">
            <a:normAutofit/>
          </a:bodyPr>
          <a:lstStyle/>
          <a:p>
            <a:pPr algn="ctr">
              <a:spcBef>
                <a:spcPct val="0"/>
              </a:spcBef>
              <a:defRPr/>
            </a:pPr>
            <a:r>
              <a:rPr lang="pt-BR" sz="4400" b="1" dirty="0">
                <a:latin typeface="+mj-lt"/>
                <a:ea typeface="+mj-ea"/>
                <a:cs typeface="+mj-cs"/>
              </a:rPr>
              <a:t>Modelando a classe </a:t>
            </a:r>
            <a:r>
              <a:rPr lang="pt-BR" sz="4400" b="1" dirty="0">
                <a:solidFill>
                  <a:srgbClr val="FF0000"/>
                </a:solidFill>
                <a:latin typeface="+mj-lt"/>
                <a:ea typeface="+mj-ea"/>
                <a:cs typeface="+mj-cs"/>
              </a:rPr>
              <a:t>Vendedor</a:t>
            </a:r>
            <a:endParaRPr lang="pt-BR" sz="4400" b="1" dirty="0">
              <a:latin typeface="+mj-lt"/>
              <a:ea typeface="+mj-ea"/>
              <a:cs typeface="+mj-cs"/>
            </a:endParaRPr>
          </a:p>
        </p:txBody>
      </p:sp>
      <p:sp>
        <p:nvSpPr>
          <p:cNvPr id="3" name="Retângulo 2"/>
          <p:cNvSpPr/>
          <p:nvPr/>
        </p:nvSpPr>
        <p:spPr>
          <a:xfrm>
            <a:off x="2024034" y="1142984"/>
            <a:ext cx="4714908" cy="3366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4" name="Conector reto 3"/>
          <p:cNvCxnSpPr/>
          <p:nvPr/>
        </p:nvCxnSpPr>
        <p:spPr>
          <a:xfrm>
            <a:off x="2024034" y="1785926"/>
            <a:ext cx="4714908" cy="1588"/>
          </a:xfrm>
          <a:prstGeom prst="line">
            <a:avLst/>
          </a:prstGeom>
        </p:spPr>
        <p:style>
          <a:lnRef idx="3">
            <a:schemeClr val="dk1"/>
          </a:lnRef>
          <a:fillRef idx="0">
            <a:schemeClr val="dk1"/>
          </a:fillRef>
          <a:effectRef idx="2">
            <a:schemeClr val="dk1"/>
          </a:effectRef>
          <a:fontRef idx="minor">
            <a:schemeClr val="tx1"/>
          </a:fontRef>
        </p:style>
      </p:cxnSp>
      <p:cxnSp>
        <p:nvCxnSpPr>
          <p:cNvPr id="5" name="Conector reto 4"/>
          <p:cNvCxnSpPr/>
          <p:nvPr/>
        </p:nvCxnSpPr>
        <p:spPr>
          <a:xfrm>
            <a:off x="2024034" y="2707332"/>
            <a:ext cx="4714908" cy="1588"/>
          </a:xfrm>
          <a:prstGeom prst="line">
            <a:avLst/>
          </a:prstGeom>
        </p:spPr>
        <p:style>
          <a:lnRef idx="3">
            <a:schemeClr val="dk1"/>
          </a:lnRef>
          <a:fillRef idx="0">
            <a:schemeClr val="dk1"/>
          </a:fillRef>
          <a:effectRef idx="2">
            <a:schemeClr val="dk1"/>
          </a:effectRef>
          <a:fontRef idx="minor">
            <a:schemeClr val="tx1"/>
          </a:fontRef>
        </p:style>
      </p:cxnSp>
      <p:sp>
        <p:nvSpPr>
          <p:cNvPr id="6" name="Retângulo 5"/>
          <p:cNvSpPr/>
          <p:nvPr/>
        </p:nvSpPr>
        <p:spPr>
          <a:xfrm>
            <a:off x="3119911" y="1071547"/>
            <a:ext cx="2423227" cy="769441"/>
          </a:xfrm>
          <a:prstGeom prst="rect">
            <a:avLst/>
          </a:prstGeom>
          <a:noFill/>
        </p:spPr>
        <p:txBody>
          <a:bodyPr wrap="none" lIns="91440" tIns="45720" rIns="91440" bIns="45720">
            <a:spAutoFit/>
          </a:bodyPr>
          <a:lstStyle/>
          <a:p>
            <a:pPr algn="ctr"/>
            <a:r>
              <a:rPr lang="pt-BR" sz="4400" dirty="0">
                <a:ln w="18415" cmpd="sng">
                  <a:solidFill>
                    <a:srgbClr val="FFFFFF"/>
                  </a:solidFill>
                  <a:prstDash val="solid"/>
                </a:ln>
                <a:solidFill>
                  <a:srgbClr val="FFFFFF"/>
                </a:solidFill>
                <a:effectLst>
                  <a:outerShdw blurRad="63500" dir="3600000" algn="tl" rotWithShape="0">
                    <a:srgbClr val="000000">
                      <a:alpha val="70000"/>
                    </a:srgbClr>
                  </a:outerShdw>
                </a:effectLst>
              </a:rPr>
              <a:t>Vendedor</a:t>
            </a:r>
          </a:p>
        </p:txBody>
      </p:sp>
      <p:sp>
        <p:nvSpPr>
          <p:cNvPr id="7" name="CaixaDeTexto 6"/>
          <p:cNvSpPr txBox="1"/>
          <p:nvPr/>
        </p:nvSpPr>
        <p:spPr>
          <a:xfrm>
            <a:off x="2309786" y="1763619"/>
            <a:ext cx="4071966" cy="830997"/>
          </a:xfrm>
          <a:prstGeom prst="rect">
            <a:avLst/>
          </a:prstGeom>
          <a:noFill/>
        </p:spPr>
        <p:txBody>
          <a:bodyPr wrap="square" rtlCol="0">
            <a:spAutoFit/>
          </a:bodyPr>
          <a:lstStyle/>
          <a:p>
            <a:r>
              <a:rPr lang="pt-BR" sz="2400" b="1" dirty="0" err="1">
                <a:solidFill>
                  <a:schemeClr val="bg1"/>
                </a:solidFill>
              </a:rPr>
              <a:t>static</a:t>
            </a:r>
            <a:r>
              <a:rPr lang="pt-BR" sz="2400" b="1" dirty="0">
                <a:solidFill>
                  <a:schemeClr val="bg1"/>
                </a:solidFill>
              </a:rPr>
              <a:t> $Nome: (</a:t>
            </a:r>
            <a:r>
              <a:rPr lang="pt-BR" sz="2400" b="1" dirty="0" err="1">
                <a:solidFill>
                  <a:schemeClr val="bg1"/>
                </a:solidFill>
              </a:rPr>
              <a:t>String</a:t>
            </a:r>
            <a:r>
              <a:rPr lang="pt-BR" sz="2400" b="1" dirty="0">
                <a:solidFill>
                  <a:schemeClr val="bg1"/>
                </a:solidFill>
              </a:rPr>
              <a:t>)</a:t>
            </a:r>
          </a:p>
          <a:p>
            <a:r>
              <a:rPr lang="pt-BR" sz="2400" b="1" dirty="0" err="1">
                <a:solidFill>
                  <a:schemeClr val="bg1"/>
                </a:solidFill>
              </a:rPr>
              <a:t>static</a:t>
            </a:r>
            <a:r>
              <a:rPr lang="pt-BR" sz="2400" b="1" dirty="0">
                <a:solidFill>
                  <a:schemeClr val="bg1"/>
                </a:solidFill>
              </a:rPr>
              <a:t> $Salario: (</a:t>
            </a:r>
            <a:r>
              <a:rPr lang="pt-BR" sz="2400" b="1" dirty="0" err="1">
                <a:solidFill>
                  <a:schemeClr val="bg1"/>
                </a:solidFill>
              </a:rPr>
              <a:t>float</a:t>
            </a:r>
            <a:r>
              <a:rPr lang="pt-BR" sz="2400" b="1" dirty="0">
                <a:solidFill>
                  <a:schemeClr val="bg1"/>
                </a:solidFill>
              </a:rPr>
              <a:t>)</a:t>
            </a:r>
          </a:p>
        </p:txBody>
      </p:sp>
      <p:sp>
        <p:nvSpPr>
          <p:cNvPr id="8" name="Retângulo 7"/>
          <p:cNvSpPr/>
          <p:nvPr/>
        </p:nvSpPr>
        <p:spPr>
          <a:xfrm>
            <a:off x="7453322" y="1201152"/>
            <a:ext cx="2879314" cy="584775"/>
          </a:xfrm>
          <a:prstGeom prst="rect">
            <a:avLst/>
          </a:prstGeom>
          <a:noFill/>
        </p:spPr>
        <p:txBody>
          <a:bodyPr wrap="none" lIns="91440" tIns="45720" rIns="91440" bIns="45720">
            <a:spAutoFit/>
          </a:bodyPr>
          <a:lstStyle/>
          <a:p>
            <a:pPr algn="ctr"/>
            <a:r>
              <a:rPr lang="pt-BR" sz="3200" b="1" dirty="0">
                <a:ln w="17780" cmpd="sng">
                  <a:noFill/>
                  <a:prstDash val="solid"/>
                  <a:miter lim="800000"/>
                </a:ln>
                <a:effectLst>
                  <a:outerShdw blurRad="50800" algn="tl" rotWithShape="0">
                    <a:srgbClr val="000000"/>
                  </a:outerShdw>
                </a:effectLst>
              </a:rPr>
              <a:t>Nome da Classe</a:t>
            </a:r>
          </a:p>
        </p:txBody>
      </p:sp>
      <p:sp>
        <p:nvSpPr>
          <p:cNvPr id="9" name="Retângulo 8"/>
          <p:cNvSpPr/>
          <p:nvPr/>
        </p:nvSpPr>
        <p:spPr>
          <a:xfrm>
            <a:off x="7718448" y="1836114"/>
            <a:ext cx="2449518" cy="584775"/>
          </a:xfrm>
          <a:prstGeom prst="rect">
            <a:avLst/>
          </a:prstGeom>
          <a:noFill/>
        </p:spPr>
        <p:txBody>
          <a:bodyPr wrap="none" lIns="91440" tIns="45720" rIns="91440" bIns="45720">
            <a:spAutoFit/>
          </a:bodyPr>
          <a:lstStyle/>
          <a:p>
            <a:pPr algn="ctr"/>
            <a:r>
              <a:rPr lang="pt-BR" sz="3200" b="1" dirty="0">
                <a:ln w="17780" cmpd="sng">
                  <a:noFill/>
                  <a:prstDash val="solid"/>
                  <a:miter lim="800000"/>
                </a:ln>
                <a:effectLst>
                  <a:outerShdw blurRad="50800" algn="tl" rotWithShape="0">
                    <a:srgbClr val="000000"/>
                  </a:outerShdw>
                </a:effectLst>
              </a:rPr>
              <a:t>Propriedades</a:t>
            </a:r>
          </a:p>
        </p:txBody>
      </p:sp>
      <p:sp>
        <p:nvSpPr>
          <p:cNvPr id="10" name="Seta para a direita 9"/>
          <p:cNvSpPr/>
          <p:nvPr/>
        </p:nvSpPr>
        <p:spPr>
          <a:xfrm>
            <a:off x="6953256" y="1428736"/>
            <a:ext cx="500066"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Seta para a direita 10"/>
          <p:cNvSpPr/>
          <p:nvPr/>
        </p:nvSpPr>
        <p:spPr>
          <a:xfrm>
            <a:off x="6953256" y="2060848"/>
            <a:ext cx="500066"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p:cNvSpPr txBox="1"/>
          <p:nvPr/>
        </p:nvSpPr>
        <p:spPr>
          <a:xfrm>
            <a:off x="2312066" y="2823320"/>
            <a:ext cx="4071966" cy="461665"/>
          </a:xfrm>
          <a:prstGeom prst="rect">
            <a:avLst/>
          </a:prstGeom>
          <a:noFill/>
        </p:spPr>
        <p:txBody>
          <a:bodyPr wrap="square" rtlCol="0">
            <a:spAutoFit/>
          </a:bodyPr>
          <a:lstStyle/>
          <a:p>
            <a:r>
              <a:rPr lang="pt-BR" sz="2400" b="1" dirty="0">
                <a:solidFill>
                  <a:schemeClr val="bg1"/>
                </a:solidFill>
              </a:rPr>
              <a:t>+ </a:t>
            </a:r>
            <a:r>
              <a:rPr lang="pt-BR" sz="2400" b="1" dirty="0" err="1">
                <a:solidFill>
                  <a:schemeClr val="bg1"/>
                </a:solidFill>
              </a:rPr>
              <a:t>static</a:t>
            </a:r>
            <a:r>
              <a:rPr lang="pt-BR" sz="2400" b="1" dirty="0">
                <a:solidFill>
                  <a:schemeClr val="bg1"/>
                </a:solidFill>
              </a:rPr>
              <a:t> Exibir ( )</a:t>
            </a:r>
          </a:p>
        </p:txBody>
      </p:sp>
      <p:sp>
        <p:nvSpPr>
          <p:cNvPr id="13" name="Seta para a direita 12"/>
          <p:cNvSpPr/>
          <p:nvPr/>
        </p:nvSpPr>
        <p:spPr>
          <a:xfrm>
            <a:off x="6960096" y="2924944"/>
            <a:ext cx="500066"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7968209" y="2700210"/>
            <a:ext cx="1548373" cy="584775"/>
          </a:xfrm>
          <a:prstGeom prst="rect">
            <a:avLst/>
          </a:prstGeom>
          <a:noFill/>
        </p:spPr>
        <p:txBody>
          <a:bodyPr wrap="none" lIns="91440" tIns="45720" rIns="91440" bIns="45720">
            <a:spAutoFit/>
          </a:bodyPr>
          <a:lstStyle/>
          <a:p>
            <a:pPr algn="ctr"/>
            <a:r>
              <a:rPr lang="pt-BR" sz="3200" b="1" dirty="0">
                <a:ln w="17780" cmpd="sng">
                  <a:noFill/>
                  <a:prstDash val="solid"/>
                  <a:miter lim="800000"/>
                </a:ln>
                <a:effectLst>
                  <a:outerShdw blurRad="50800" algn="tl" rotWithShape="0">
                    <a:srgbClr val="000000"/>
                  </a:outerShdw>
                </a:effectLst>
              </a:rPr>
              <a:t>Método</a:t>
            </a:r>
          </a:p>
        </p:txBody>
      </p:sp>
    </p:spTree>
    <p:extLst>
      <p:ext uri="{BB962C8B-B14F-4D97-AF65-F5344CB8AC3E}">
        <p14:creationId xmlns:p14="http://schemas.microsoft.com/office/powerpoint/2010/main" val="2394394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502953" y="214291"/>
            <a:ext cx="5254388" cy="1200329"/>
          </a:xfrm>
          <a:prstGeom prst="rect">
            <a:avLst/>
          </a:prstGeom>
          <a:noFill/>
        </p:spPr>
        <p:txBody>
          <a:bodyPr wrap="none" lIns="91440" tIns="45720" rIns="91440" bIns="45720">
            <a:spAutoFit/>
          </a:bodyPr>
          <a:lstStyle/>
          <a:p>
            <a:pPr algn="ctr"/>
            <a:r>
              <a:rPr lang="pt-BR" sz="7200" b="1" dirty="0">
                <a:ln w="17780" cmpd="sng">
                  <a:noFill/>
                  <a:prstDash val="solid"/>
                  <a:miter lim="800000"/>
                </a:ln>
                <a:effectLst>
                  <a:outerShdw blurRad="50800" algn="tl" rotWithShape="0">
                    <a:srgbClr val="000000"/>
                  </a:outerShdw>
                </a:effectLst>
              </a:rPr>
              <a:t>Intercepções</a:t>
            </a:r>
          </a:p>
        </p:txBody>
      </p:sp>
      <p:sp>
        <p:nvSpPr>
          <p:cNvPr id="3" name="CaixaDeTexto 2"/>
          <p:cNvSpPr txBox="1"/>
          <p:nvPr/>
        </p:nvSpPr>
        <p:spPr>
          <a:xfrm>
            <a:off x="2166910" y="1556793"/>
            <a:ext cx="7500990" cy="2062103"/>
          </a:xfrm>
          <a:prstGeom prst="rect">
            <a:avLst/>
          </a:prstGeom>
          <a:noFill/>
        </p:spPr>
        <p:txBody>
          <a:bodyPr wrap="square" rtlCol="0">
            <a:spAutoFit/>
          </a:bodyPr>
          <a:lstStyle/>
          <a:p>
            <a:pPr algn="ctr"/>
            <a:r>
              <a:rPr lang="pt-BR" sz="3200" dirty="0"/>
              <a:t>O PHP 5 introduziu o conceito de interceptação realizadas por objetos por meio dos métodos </a:t>
            </a:r>
            <a:r>
              <a:rPr lang="pt-BR" sz="3200" b="1" dirty="0"/>
              <a:t>set( )</a:t>
            </a:r>
            <a:r>
              <a:rPr lang="pt-BR" sz="3200" dirty="0"/>
              <a:t> e </a:t>
            </a:r>
            <a:r>
              <a:rPr lang="pt-BR" sz="3200" b="1" dirty="0" err="1"/>
              <a:t>get</a:t>
            </a:r>
            <a:r>
              <a:rPr lang="pt-BR" sz="3200" b="1" dirty="0"/>
              <a:t>( )</a:t>
            </a:r>
            <a:r>
              <a:rPr lang="pt-BR" sz="3200" dirty="0"/>
              <a:t>, vistos a seguir:</a:t>
            </a:r>
          </a:p>
        </p:txBody>
      </p:sp>
    </p:spTree>
    <p:extLst>
      <p:ext uri="{BB962C8B-B14F-4D97-AF65-F5344CB8AC3E}">
        <p14:creationId xmlns:p14="http://schemas.microsoft.com/office/powerpoint/2010/main" val="30702877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435725" y="214291"/>
            <a:ext cx="5388848" cy="1200329"/>
          </a:xfrm>
          <a:prstGeom prst="rect">
            <a:avLst/>
          </a:prstGeom>
          <a:noFill/>
        </p:spPr>
        <p:txBody>
          <a:bodyPr wrap="none" lIns="91440" tIns="45720" rIns="91440" bIns="45720">
            <a:spAutoFit/>
          </a:bodyPr>
          <a:lstStyle/>
          <a:p>
            <a:pPr algn="ctr"/>
            <a:r>
              <a:rPr lang="pt-BR" sz="7200" b="1" dirty="0">
                <a:ln w="17780" cmpd="sng">
                  <a:noFill/>
                  <a:prstDash val="solid"/>
                  <a:miter lim="800000"/>
                </a:ln>
                <a:effectLst>
                  <a:outerShdw blurRad="50800" algn="tl" rotWithShape="0">
                    <a:srgbClr val="000000"/>
                  </a:outerShdw>
                </a:effectLst>
              </a:rPr>
              <a:t>Método set( )</a:t>
            </a:r>
          </a:p>
        </p:txBody>
      </p:sp>
      <p:sp>
        <p:nvSpPr>
          <p:cNvPr id="3" name="CaixaDeTexto 2"/>
          <p:cNvSpPr txBox="1"/>
          <p:nvPr/>
        </p:nvSpPr>
        <p:spPr>
          <a:xfrm>
            <a:off x="2166910" y="1556793"/>
            <a:ext cx="7500990" cy="4031873"/>
          </a:xfrm>
          <a:prstGeom prst="rect">
            <a:avLst/>
          </a:prstGeom>
          <a:noFill/>
        </p:spPr>
        <p:txBody>
          <a:bodyPr wrap="square" rtlCol="0">
            <a:spAutoFit/>
          </a:bodyPr>
          <a:lstStyle/>
          <a:p>
            <a:pPr algn="ctr"/>
            <a:r>
              <a:rPr lang="pt-BR" sz="3200" dirty="0"/>
              <a:t>Intercepta a atribuição de valores a propriedades de um objeto. Sempre que for atribuído um valor a uma propriedade do objeto, automaticamente esta atribuição passa pelo método set( ), o qual recebe o nome da propriedade e o valor a ser atribuído.</a:t>
            </a:r>
          </a:p>
          <a:p>
            <a:pPr algn="ctr"/>
            <a:r>
              <a:rPr lang="pt-BR" sz="3200" dirty="0"/>
              <a:t>Ex.: </a:t>
            </a:r>
            <a:r>
              <a:rPr lang="pt-BR" sz="3200" b="1" dirty="0" err="1"/>
              <a:t>setNome</a:t>
            </a:r>
            <a:r>
              <a:rPr lang="pt-BR" sz="3200" dirty="0"/>
              <a:t>(</a:t>
            </a:r>
            <a:r>
              <a:rPr lang="pt-BR" sz="3200" b="1" dirty="0"/>
              <a:t>$nome</a:t>
            </a:r>
            <a:r>
              <a:rPr lang="pt-BR" sz="3200" dirty="0"/>
              <a:t>){}</a:t>
            </a:r>
          </a:p>
        </p:txBody>
      </p:sp>
    </p:spTree>
    <p:extLst>
      <p:ext uri="{BB962C8B-B14F-4D97-AF65-F5344CB8AC3E}">
        <p14:creationId xmlns:p14="http://schemas.microsoft.com/office/powerpoint/2010/main" val="37800477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2024034" y="1142984"/>
            <a:ext cx="4714908" cy="3366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4" name="Conector reto 3"/>
          <p:cNvCxnSpPr/>
          <p:nvPr/>
        </p:nvCxnSpPr>
        <p:spPr>
          <a:xfrm>
            <a:off x="2024034" y="1785926"/>
            <a:ext cx="4714908" cy="1588"/>
          </a:xfrm>
          <a:prstGeom prst="line">
            <a:avLst/>
          </a:prstGeom>
        </p:spPr>
        <p:style>
          <a:lnRef idx="3">
            <a:schemeClr val="dk1"/>
          </a:lnRef>
          <a:fillRef idx="0">
            <a:schemeClr val="dk1"/>
          </a:fillRef>
          <a:effectRef idx="2">
            <a:schemeClr val="dk1"/>
          </a:effectRef>
          <a:fontRef idx="minor">
            <a:schemeClr val="tx1"/>
          </a:fontRef>
        </p:style>
      </p:cxnSp>
      <p:cxnSp>
        <p:nvCxnSpPr>
          <p:cNvPr id="5" name="Conector reto 4"/>
          <p:cNvCxnSpPr/>
          <p:nvPr/>
        </p:nvCxnSpPr>
        <p:spPr>
          <a:xfrm>
            <a:off x="2024034" y="2707332"/>
            <a:ext cx="4714908" cy="1588"/>
          </a:xfrm>
          <a:prstGeom prst="line">
            <a:avLst/>
          </a:prstGeom>
        </p:spPr>
        <p:style>
          <a:lnRef idx="3">
            <a:schemeClr val="dk1"/>
          </a:lnRef>
          <a:fillRef idx="0">
            <a:schemeClr val="dk1"/>
          </a:fillRef>
          <a:effectRef idx="2">
            <a:schemeClr val="dk1"/>
          </a:effectRef>
          <a:fontRef idx="minor">
            <a:schemeClr val="tx1"/>
          </a:fontRef>
        </p:style>
      </p:cxnSp>
      <p:sp>
        <p:nvSpPr>
          <p:cNvPr id="6" name="Retângulo 5"/>
          <p:cNvSpPr/>
          <p:nvPr/>
        </p:nvSpPr>
        <p:spPr>
          <a:xfrm>
            <a:off x="3194579" y="1071547"/>
            <a:ext cx="2273892" cy="769441"/>
          </a:xfrm>
          <a:prstGeom prst="rect">
            <a:avLst/>
          </a:prstGeom>
          <a:noFill/>
        </p:spPr>
        <p:txBody>
          <a:bodyPr wrap="none" lIns="91440" tIns="45720" rIns="91440" bIns="45720">
            <a:spAutoFit/>
          </a:bodyPr>
          <a:lstStyle/>
          <a:p>
            <a:pPr algn="ctr"/>
            <a:r>
              <a:rPr lang="pt-BR" sz="4400" dirty="0">
                <a:ln w="18415" cmpd="sng">
                  <a:solidFill>
                    <a:srgbClr val="FFFFFF"/>
                  </a:solidFill>
                  <a:prstDash val="solid"/>
                </a:ln>
                <a:solidFill>
                  <a:srgbClr val="FFFFFF"/>
                </a:solidFill>
                <a:effectLst>
                  <a:outerShdw blurRad="63500" dir="3600000" algn="tl" rotWithShape="0">
                    <a:srgbClr val="000000">
                      <a:alpha val="70000"/>
                    </a:srgbClr>
                  </a:outerShdw>
                </a:effectLst>
              </a:rPr>
              <a:t>Cachorro</a:t>
            </a:r>
          </a:p>
        </p:txBody>
      </p:sp>
      <p:sp>
        <p:nvSpPr>
          <p:cNvPr id="7" name="CaixaDeTexto 6"/>
          <p:cNvSpPr txBox="1"/>
          <p:nvPr/>
        </p:nvSpPr>
        <p:spPr>
          <a:xfrm>
            <a:off x="2309786" y="1763619"/>
            <a:ext cx="4071966" cy="461665"/>
          </a:xfrm>
          <a:prstGeom prst="rect">
            <a:avLst/>
          </a:prstGeom>
          <a:noFill/>
        </p:spPr>
        <p:txBody>
          <a:bodyPr wrap="square" rtlCol="0">
            <a:spAutoFit/>
          </a:bodyPr>
          <a:lstStyle/>
          <a:p>
            <a:r>
              <a:rPr lang="pt-BR" sz="2400" b="1" dirty="0">
                <a:solidFill>
                  <a:schemeClr val="bg1"/>
                </a:solidFill>
              </a:rPr>
              <a:t>- $Nascimento: (date)</a:t>
            </a:r>
          </a:p>
        </p:txBody>
      </p:sp>
      <p:sp>
        <p:nvSpPr>
          <p:cNvPr id="8" name="CaixaDeTexto 7"/>
          <p:cNvSpPr txBox="1"/>
          <p:nvPr/>
        </p:nvSpPr>
        <p:spPr>
          <a:xfrm>
            <a:off x="2312066" y="2823320"/>
            <a:ext cx="4071966" cy="461665"/>
          </a:xfrm>
          <a:prstGeom prst="rect">
            <a:avLst/>
          </a:prstGeom>
          <a:noFill/>
        </p:spPr>
        <p:txBody>
          <a:bodyPr wrap="square" rtlCol="0">
            <a:spAutoFit/>
          </a:bodyPr>
          <a:lstStyle/>
          <a:p>
            <a:r>
              <a:rPr lang="pt-BR" sz="2400" b="1" dirty="0">
                <a:solidFill>
                  <a:schemeClr val="bg1"/>
                </a:solidFill>
              </a:rPr>
              <a:t>+ __set ($propriedade, $valor)</a:t>
            </a:r>
          </a:p>
        </p:txBody>
      </p:sp>
      <p:sp>
        <p:nvSpPr>
          <p:cNvPr id="9" name="CaixaDeTexto 8"/>
          <p:cNvSpPr txBox="1"/>
          <p:nvPr/>
        </p:nvSpPr>
        <p:spPr>
          <a:xfrm>
            <a:off x="7104112" y="1479139"/>
            <a:ext cx="2707804" cy="2554545"/>
          </a:xfrm>
          <a:prstGeom prst="rect">
            <a:avLst/>
          </a:prstGeom>
          <a:noFill/>
        </p:spPr>
        <p:txBody>
          <a:bodyPr wrap="square" rtlCol="0">
            <a:spAutoFit/>
          </a:bodyPr>
          <a:lstStyle/>
          <a:p>
            <a:pPr algn="ctr"/>
            <a:r>
              <a:rPr lang="pt-BR" sz="3200" dirty="0"/>
              <a:t>O método set interceptará o valor atribuído, validando-o ou não</a:t>
            </a:r>
          </a:p>
        </p:txBody>
      </p:sp>
    </p:spTree>
    <p:extLst>
      <p:ext uri="{BB962C8B-B14F-4D97-AF65-F5344CB8AC3E}">
        <p14:creationId xmlns:p14="http://schemas.microsoft.com/office/powerpoint/2010/main" val="20399772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406230" y="214291"/>
            <a:ext cx="5447838" cy="1200329"/>
          </a:xfrm>
          <a:prstGeom prst="rect">
            <a:avLst/>
          </a:prstGeom>
          <a:noFill/>
        </p:spPr>
        <p:txBody>
          <a:bodyPr wrap="none" lIns="91440" tIns="45720" rIns="91440" bIns="45720">
            <a:spAutoFit/>
          </a:bodyPr>
          <a:lstStyle/>
          <a:p>
            <a:pPr algn="ctr"/>
            <a:r>
              <a:rPr lang="pt-BR" sz="7200" b="1" dirty="0">
                <a:ln w="17780" cmpd="sng">
                  <a:noFill/>
                  <a:prstDash val="solid"/>
                  <a:miter lim="800000"/>
                </a:ln>
                <a:effectLst>
                  <a:outerShdw blurRad="50800" algn="tl" rotWithShape="0">
                    <a:srgbClr val="000000"/>
                  </a:outerShdw>
                </a:effectLst>
              </a:rPr>
              <a:t>Método </a:t>
            </a:r>
            <a:r>
              <a:rPr lang="pt-BR" sz="7200" b="1" dirty="0" err="1">
                <a:ln w="17780" cmpd="sng">
                  <a:noFill/>
                  <a:prstDash val="solid"/>
                  <a:miter lim="800000"/>
                </a:ln>
                <a:effectLst>
                  <a:outerShdw blurRad="50800" algn="tl" rotWithShape="0">
                    <a:srgbClr val="000000"/>
                  </a:outerShdw>
                </a:effectLst>
              </a:rPr>
              <a:t>get</a:t>
            </a:r>
            <a:r>
              <a:rPr lang="pt-BR" sz="7200" b="1" dirty="0">
                <a:ln w="17780" cmpd="sng">
                  <a:noFill/>
                  <a:prstDash val="solid"/>
                  <a:miter lim="800000"/>
                </a:ln>
                <a:effectLst>
                  <a:outerShdw blurRad="50800" algn="tl" rotWithShape="0">
                    <a:srgbClr val="000000"/>
                  </a:outerShdw>
                </a:effectLst>
              </a:rPr>
              <a:t>( )</a:t>
            </a:r>
          </a:p>
        </p:txBody>
      </p:sp>
      <p:sp>
        <p:nvSpPr>
          <p:cNvPr id="3" name="CaixaDeTexto 2"/>
          <p:cNvSpPr txBox="1"/>
          <p:nvPr/>
        </p:nvSpPr>
        <p:spPr>
          <a:xfrm>
            <a:off x="2166910" y="1556792"/>
            <a:ext cx="7500990" cy="3046988"/>
          </a:xfrm>
          <a:prstGeom prst="rect">
            <a:avLst/>
          </a:prstGeom>
          <a:noFill/>
        </p:spPr>
        <p:txBody>
          <a:bodyPr wrap="square" rtlCol="0">
            <a:spAutoFit/>
          </a:bodyPr>
          <a:lstStyle/>
          <a:p>
            <a:pPr algn="ctr"/>
            <a:r>
              <a:rPr lang="pt-BR" sz="3200" dirty="0"/>
              <a:t>Intercepta as requisições de propriedades do objeto. Sempre que for requisitada uma propriedade, automaticamente passará pelo método </a:t>
            </a:r>
            <a:r>
              <a:rPr lang="pt-BR" sz="3200" dirty="0" err="1"/>
              <a:t>get</a:t>
            </a:r>
            <a:r>
              <a:rPr lang="pt-BR" sz="3200" dirty="0"/>
              <a:t>( ), o qual recebe o nome da propriedade.</a:t>
            </a:r>
          </a:p>
          <a:p>
            <a:pPr algn="ctr"/>
            <a:r>
              <a:rPr lang="pt-BR" sz="3200" dirty="0"/>
              <a:t>Ex.: </a:t>
            </a:r>
            <a:r>
              <a:rPr lang="pt-BR" sz="3200" b="1" dirty="0" err="1"/>
              <a:t>getNome</a:t>
            </a:r>
            <a:r>
              <a:rPr lang="pt-BR" sz="3200" dirty="0"/>
              <a:t>(</a:t>
            </a:r>
            <a:r>
              <a:rPr lang="pt-BR" sz="3200" b="1" dirty="0"/>
              <a:t> </a:t>
            </a:r>
            <a:r>
              <a:rPr lang="pt-BR" sz="3200" dirty="0"/>
              <a:t>){ </a:t>
            </a:r>
            <a:r>
              <a:rPr lang="pt-BR" sz="3200" dirty="0" err="1"/>
              <a:t>return</a:t>
            </a:r>
            <a:r>
              <a:rPr lang="pt-BR" sz="3200" dirty="0"/>
              <a:t>; }</a:t>
            </a:r>
          </a:p>
        </p:txBody>
      </p:sp>
    </p:spTree>
    <p:extLst>
      <p:ext uri="{BB962C8B-B14F-4D97-AF65-F5344CB8AC3E}">
        <p14:creationId xmlns:p14="http://schemas.microsoft.com/office/powerpoint/2010/main" val="1965689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365547" y="214291"/>
            <a:ext cx="5529207" cy="1200329"/>
          </a:xfrm>
          <a:prstGeom prst="rect">
            <a:avLst/>
          </a:prstGeom>
          <a:noFill/>
        </p:spPr>
        <p:txBody>
          <a:bodyPr wrap="none" lIns="91440" tIns="45720" rIns="91440" bIns="45720">
            <a:spAutoFit/>
          </a:bodyPr>
          <a:lstStyle/>
          <a:p>
            <a:pPr algn="ctr"/>
            <a:r>
              <a:rPr lang="pt-BR" sz="7200" b="1" dirty="0">
                <a:ln w="17780" cmpd="sng">
                  <a:noFill/>
                  <a:prstDash val="solid"/>
                  <a:miter lim="800000"/>
                </a:ln>
                <a:effectLst>
                  <a:outerShdw blurRad="50800" algn="tl" rotWithShape="0">
                    <a:srgbClr val="000000"/>
                  </a:outerShdw>
                </a:effectLst>
              </a:rPr>
              <a:t>Método </a:t>
            </a:r>
            <a:r>
              <a:rPr lang="pt-BR" sz="7200" b="1" dirty="0" err="1">
                <a:ln w="17780" cmpd="sng">
                  <a:noFill/>
                  <a:prstDash val="solid"/>
                  <a:miter lim="800000"/>
                </a:ln>
                <a:effectLst>
                  <a:outerShdw blurRad="50800" algn="tl" rotWithShape="0">
                    <a:srgbClr val="000000"/>
                  </a:outerShdw>
                </a:effectLst>
              </a:rPr>
              <a:t>call</a:t>
            </a:r>
            <a:r>
              <a:rPr lang="pt-BR" sz="7200" b="1" dirty="0">
                <a:ln w="17780" cmpd="sng">
                  <a:noFill/>
                  <a:prstDash val="solid"/>
                  <a:miter lim="800000"/>
                </a:ln>
                <a:effectLst>
                  <a:outerShdw blurRad="50800" algn="tl" rotWithShape="0">
                    <a:srgbClr val="000000"/>
                  </a:outerShdw>
                </a:effectLst>
              </a:rPr>
              <a:t>( )</a:t>
            </a:r>
          </a:p>
        </p:txBody>
      </p:sp>
      <p:sp>
        <p:nvSpPr>
          <p:cNvPr id="3" name="CaixaDeTexto 2"/>
          <p:cNvSpPr txBox="1"/>
          <p:nvPr/>
        </p:nvSpPr>
        <p:spPr>
          <a:xfrm>
            <a:off x="2166910" y="1556792"/>
            <a:ext cx="7500990" cy="3539430"/>
          </a:xfrm>
          <a:prstGeom prst="rect">
            <a:avLst/>
          </a:prstGeom>
          <a:noFill/>
        </p:spPr>
        <p:txBody>
          <a:bodyPr wrap="square" rtlCol="0">
            <a:spAutoFit/>
          </a:bodyPr>
          <a:lstStyle/>
          <a:p>
            <a:pPr algn="ctr"/>
            <a:r>
              <a:rPr lang="pt-BR" sz="3200" dirty="0"/>
              <a:t>Intercepta a chamada a métodos. Sempre que for executado um método que não existir no objeto, automaticamente a execução será direcionada para ele, que recebe dois parâmetros, o nome do método requisitado e o parâmetro recebido, podendo decidir o procedimento a realizar</a:t>
            </a:r>
          </a:p>
        </p:txBody>
      </p:sp>
    </p:spTree>
    <p:extLst>
      <p:ext uri="{BB962C8B-B14F-4D97-AF65-F5344CB8AC3E}">
        <p14:creationId xmlns:p14="http://schemas.microsoft.com/office/powerpoint/2010/main" val="8229760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483319" y="214291"/>
            <a:ext cx="7293664" cy="1200329"/>
          </a:xfrm>
          <a:prstGeom prst="rect">
            <a:avLst/>
          </a:prstGeom>
          <a:noFill/>
        </p:spPr>
        <p:txBody>
          <a:bodyPr wrap="none" lIns="91440" tIns="45720" rIns="91440" bIns="45720">
            <a:spAutoFit/>
          </a:bodyPr>
          <a:lstStyle/>
          <a:p>
            <a:pPr algn="ctr"/>
            <a:r>
              <a:rPr lang="pt-BR" sz="7200" b="1" dirty="0">
                <a:ln w="17780" cmpd="sng">
                  <a:noFill/>
                  <a:prstDash val="solid"/>
                  <a:miter lim="800000"/>
                </a:ln>
                <a:effectLst>
                  <a:outerShdw blurRad="50800" algn="tl" rotWithShape="0">
                    <a:srgbClr val="000000"/>
                  </a:outerShdw>
                </a:effectLst>
              </a:rPr>
              <a:t>Método </a:t>
            </a:r>
            <a:r>
              <a:rPr lang="pt-BR" sz="7200" b="1" dirty="0" err="1">
                <a:ln w="17780" cmpd="sng">
                  <a:noFill/>
                  <a:prstDash val="solid"/>
                  <a:miter lim="800000"/>
                </a:ln>
                <a:effectLst>
                  <a:outerShdw blurRad="50800" algn="tl" rotWithShape="0">
                    <a:srgbClr val="000000"/>
                  </a:outerShdw>
                </a:effectLst>
              </a:rPr>
              <a:t>toString</a:t>
            </a:r>
            <a:r>
              <a:rPr lang="pt-BR" sz="7200" b="1" dirty="0">
                <a:ln w="17780" cmpd="sng">
                  <a:noFill/>
                  <a:prstDash val="solid"/>
                  <a:miter lim="800000"/>
                </a:ln>
                <a:effectLst>
                  <a:outerShdw blurRad="50800" algn="tl" rotWithShape="0">
                    <a:srgbClr val="000000"/>
                  </a:outerShdw>
                </a:effectLst>
              </a:rPr>
              <a:t>( )</a:t>
            </a:r>
          </a:p>
        </p:txBody>
      </p:sp>
      <p:sp>
        <p:nvSpPr>
          <p:cNvPr id="3" name="CaixaDeTexto 2"/>
          <p:cNvSpPr txBox="1"/>
          <p:nvPr/>
        </p:nvSpPr>
        <p:spPr>
          <a:xfrm>
            <a:off x="2166910" y="1556792"/>
            <a:ext cx="7500990" cy="5016758"/>
          </a:xfrm>
          <a:prstGeom prst="rect">
            <a:avLst/>
          </a:prstGeom>
          <a:noFill/>
        </p:spPr>
        <p:txBody>
          <a:bodyPr wrap="square" rtlCol="0">
            <a:spAutoFit/>
          </a:bodyPr>
          <a:lstStyle/>
          <a:p>
            <a:pPr algn="ctr"/>
            <a:r>
              <a:rPr lang="pt-BR" sz="3200" dirty="0"/>
              <a:t>Quando imprimimos objetos na tela, por meio de comandos como </a:t>
            </a:r>
            <a:r>
              <a:rPr lang="pt-BR" sz="3200" dirty="0" err="1">
                <a:solidFill>
                  <a:srgbClr val="FF0000"/>
                </a:solidFill>
              </a:rPr>
              <a:t>echo</a:t>
            </a:r>
            <a:r>
              <a:rPr lang="pt-BR" sz="3200" dirty="0"/>
              <a:t> ou </a:t>
            </a:r>
            <a:r>
              <a:rPr lang="pt-BR" sz="3200" dirty="0" err="1">
                <a:solidFill>
                  <a:srgbClr val="FF0000"/>
                </a:solidFill>
              </a:rPr>
              <a:t>print</a:t>
            </a:r>
            <a:r>
              <a:rPr lang="pt-BR" sz="3200" dirty="0"/>
              <a:t>, o PHP exibe no console o identificador interno do objeto. Para alterar esse comportamento, podemos definir o método __</a:t>
            </a:r>
            <a:r>
              <a:rPr lang="pt-BR" sz="3200" dirty="0" err="1"/>
              <a:t>toString</a:t>
            </a:r>
            <a:r>
              <a:rPr lang="pt-BR" sz="3200" dirty="0"/>
              <a:t>() para cada classe. Caso o método __</a:t>
            </a:r>
            <a:r>
              <a:rPr lang="pt-BR" sz="3200" dirty="0" err="1"/>
              <a:t>toString</a:t>
            </a:r>
            <a:r>
              <a:rPr lang="pt-BR" sz="3200" dirty="0"/>
              <a:t>() exista, no momento em que mandarmos exibir um objeto no console, o PHP irá imprimir o retorno desta função</a:t>
            </a:r>
            <a:endParaRPr lang="pt-BR" sz="3200" dirty="0">
              <a:solidFill>
                <a:srgbClr val="FF0000"/>
              </a:solidFill>
            </a:endParaRPr>
          </a:p>
        </p:txBody>
      </p:sp>
    </p:spTree>
    <p:extLst>
      <p:ext uri="{BB962C8B-B14F-4D97-AF65-F5344CB8AC3E}">
        <p14:creationId xmlns:p14="http://schemas.microsoft.com/office/powerpoint/2010/main" val="15596186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98680" y="214291"/>
            <a:ext cx="6062942" cy="1015663"/>
          </a:xfrm>
          <a:prstGeom prst="rect">
            <a:avLst/>
          </a:prstGeom>
          <a:noFill/>
        </p:spPr>
        <p:txBody>
          <a:bodyPr wrap="none" lIns="91440" tIns="45720" rIns="91440" bIns="45720">
            <a:spAutoFit/>
          </a:bodyPr>
          <a:lstStyle/>
          <a:p>
            <a:pPr algn="ctr"/>
            <a:r>
              <a:rPr lang="pt-BR" sz="6000" b="1" dirty="0">
                <a:ln w="17780" cmpd="sng">
                  <a:noFill/>
                  <a:prstDash val="solid"/>
                  <a:miter lim="800000"/>
                </a:ln>
                <a:effectLst>
                  <a:outerShdw blurRad="50800" algn="tl" rotWithShape="0">
                    <a:srgbClr val="000000"/>
                  </a:outerShdw>
                </a:effectLst>
              </a:rPr>
              <a:t>Método __clone( )</a:t>
            </a:r>
          </a:p>
        </p:txBody>
      </p:sp>
      <p:sp>
        <p:nvSpPr>
          <p:cNvPr id="3" name="CaixaDeTexto 2"/>
          <p:cNvSpPr txBox="1"/>
          <p:nvPr/>
        </p:nvSpPr>
        <p:spPr>
          <a:xfrm>
            <a:off x="2166910" y="1556793"/>
            <a:ext cx="7500990" cy="4524315"/>
          </a:xfrm>
          <a:prstGeom prst="rect">
            <a:avLst/>
          </a:prstGeom>
          <a:noFill/>
        </p:spPr>
        <p:txBody>
          <a:bodyPr wrap="square" rtlCol="0">
            <a:spAutoFit/>
          </a:bodyPr>
          <a:lstStyle/>
          <a:p>
            <a:pPr algn="ctr"/>
            <a:r>
              <a:rPr lang="pt-BR" sz="3200" dirty="0"/>
              <a:t>O comportamento padrão do PHP quando atribuímos um objeto ao outro é criar uma referência entre os objetos. Dessa forma, teremos duas variáveis apontando para a mesma região da memória. Utilizamos o método __clone() quando queremos duplicar o objeto, o objeto resultante poderá ter os mesmos valores em suas propriedades, ou não.</a:t>
            </a:r>
          </a:p>
        </p:txBody>
      </p:sp>
    </p:spTree>
    <p:extLst>
      <p:ext uri="{BB962C8B-B14F-4D97-AF65-F5344CB8AC3E}">
        <p14:creationId xmlns:p14="http://schemas.microsoft.com/office/powerpoint/2010/main" val="41830007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458864" y="214291"/>
            <a:ext cx="3342582" cy="1015663"/>
          </a:xfrm>
          <a:prstGeom prst="rect">
            <a:avLst/>
          </a:prstGeom>
          <a:noFill/>
        </p:spPr>
        <p:txBody>
          <a:bodyPr wrap="none" lIns="91440" tIns="45720" rIns="91440" bIns="45720">
            <a:spAutoFit/>
          </a:bodyPr>
          <a:lstStyle/>
          <a:p>
            <a:pPr algn="ctr"/>
            <a:r>
              <a:rPr lang="pt-BR" sz="6000" b="1" dirty="0">
                <a:ln w="17780" cmpd="sng">
                  <a:noFill/>
                  <a:prstDash val="solid"/>
                  <a:miter lim="800000"/>
                </a:ln>
                <a:effectLst>
                  <a:outerShdw blurRad="50800" algn="tl" rotWithShape="0">
                    <a:srgbClr val="000000"/>
                  </a:outerShdw>
                </a:effectLst>
              </a:rPr>
              <a:t>Interfaces</a:t>
            </a:r>
          </a:p>
        </p:txBody>
      </p:sp>
      <p:sp>
        <p:nvSpPr>
          <p:cNvPr id="3" name="CaixaDeTexto 2"/>
          <p:cNvSpPr txBox="1"/>
          <p:nvPr/>
        </p:nvSpPr>
        <p:spPr>
          <a:xfrm>
            <a:off x="2166910" y="1556793"/>
            <a:ext cx="7500990" cy="4401205"/>
          </a:xfrm>
          <a:prstGeom prst="rect">
            <a:avLst/>
          </a:prstGeom>
          <a:noFill/>
        </p:spPr>
        <p:txBody>
          <a:bodyPr wrap="square" rtlCol="0">
            <a:spAutoFit/>
          </a:bodyPr>
          <a:lstStyle/>
          <a:p>
            <a:pPr algn="ctr"/>
            <a:r>
              <a:rPr lang="pt-BR" sz="2800" dirty="0"/>
              <a:t>A POO baseia-se fortemente na interação de classes e objetos. Um objeto deve conhecer quais são as funcionalidades que um outro objeto pode lhe fornecer. Na etapa de projeto do sistema, podemos definir conjuntos de métodos que determinadas classes do nosso sistema deverão implementar incondicionalmente. Tais conjuntos de métodos são as interfaces, as quais contêm a declaração de métodos de forma prototipada, sem qualquer implementação.</a:t>
            </a:r>
          </a:p>
        </p:txBody>
      </p:sp>
    </p:spTree>
    <p:extLst>
      <p:ext uri="{BB962C8B-B14F-4D97-AF65-F5344CB8AC3E}">
        <p14:creationId xmlns:p14="http://schemas.microsoft.com/office/powerpoint/2010/main" val="2658962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p:cNvSpPr txBox="1">
            <a:spLocks/>
          </p:cNvSpPr>
          <p:nvPr/>
        </p:nvSpPr>
        <p:spPr>
          <a:xfrm>
            <a:off x="693546" y="1772816"/>
            <a:ext cx="10873208" cy="4351338"/>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sz="2800" dirty="0"/>
              <a:t>POO – Programação Orientada a Objetos;</a:t>
            </a:r>
          </a:p>
          <a:p>
            <a:pPr algn="just"/>
            <a:r>
              <a:rPr lang="pt-BR" sz="2800" dirty="0"/>
              <a:t>Objetivo – Aproximar o mundo digital do mundo real;</a:t>
            </a:r>
          </a:p>
          <a:p>
            <a:pPr algn="just"/>
            <a:r>
              <a:rPr lang="pt-BR" sz="2800" dirty="0"/>
              <a:t>Como era? Programação Baixo Nível-Programação Linear-Programação Estruturada - Programação Modular -  POO</a:t>
            </a:r>
          </a:p>
          <a:p>
            <a:pPr algn="just"/>
            <a:r>
              <a:rPr lang="pt-BR" sz="2800" dirty="0"/>
              <a:t>Quem criou? Alan </a:t>
            </a:r>
            <a:r>
              <a:rPr lang="pt-BR" sz="2800" dirty="0" err="1"/>
              <a:t>Kay</a:t>
            </a:r>
            <a:r>
              <a:rPr lang="pt-BR" sz="2800" dirty="0"/>
              <a:t> 1970 (Era formado em Matemática e Biologia);</a:t>
            </a:r>
          </a:p>
          <a:p>
            <a:pPr algn="just"/>
            <a:r>
              <a:rPr lang="pt-BR" sz="2800" dirty="0"/>
              <a:t>Programação Estruturada – Programação Modular (Dados Globais) -&gt; Procedimentos | Dados de Objetos -&gt; Métodos</a:t>
            </a:r>
          </a:p>
        </p:txBody>
      </p:sp>
      <p:sp>
        <p:nvSpPr>
          <p:cNvPr id="3" name="Retângulo 2"/>
          <p:cNvSpPr/>
          <p:nvPr/>
        </p:nvSpPr>
        <p:spPr>
          <a:xfrm>
            <a:off x="2003925" y="214291"/>
            <a:ext cx="8252451" cy="769441"/>
          </a:xfrm>
          <a:prstGeom prst="rect">
            <a:avLst/>
          </a:prstGeom>
          <a:noFill/>
        </p:spPr>
        <p:txBody>
          <a:bodyPr wrap="none" lIns="91440" tIns="45720" rIns="91440" bIns="45720">
            <a:spAutoFit/>
          </a:bodyPr>
          <a:lstStyle/>
          <a:p>
            <a:pPr algn="ctr"/>
            <a:r>
              <a:rPr lang="pt-BR" sz="4400" b="1" dirty="0">
                <a:ln w="17780" cmpd="sng">
                  <a:noFill/>
                  <a:prstDash val="solid"/>
                  <a:miter lim="800000"/>
                </a:ln>
                <a:effectLst>
                  <a:outerShdw blurRad="50800" algn="tl" rotWithShape="0">
                    <a:srgbClr val="000000"/>
                  </a:outerShdw>
                </a:effectLst>
              </a:rPr>
              <a:t>Conceitos de Orientação a Objetos</a:t>
            </a:r>
          </a:p>
        </p:txBody>
      </p:sp>
    </p:spTree>
    <p:extLst>
      <p:ext uri="{BB962C8B-B14F-4D97-AF65-F5344CB8AC3E}">
        <p14:creationId xmlns:p14="http://schemas.microsoft.com/office/powerpoint/2010/main" val="33547015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166910" y="1556792"/>
            <a:ext cx="7500990" cy="1815882"/>
          </a:xfrm>
          <a:prstGeom prst="rect">
            <a:avLst/>
          </a:prstGeom>
          <a:noFill/>
        </p:spPr>
        <p:txBody>
          <a:bodyPr wrap="square" rtlCol="0">
            <a:spAutoFit/>
          </a:bodyPr>
          <a:lstStyle/>
          <a:p>
            <a:pPr algn="ctr"/>
            <a:r>
              <a:rPr lang="pt-BR" sz="2800" dirty="0"/>
              <a:t>Toda classe que implementar uma interface deverá obrigatoriamente possuir os métodos predefinidos na interface, caso contrário, resultará em erro</a:t>
            </a:r>
          </a:p>
        </p:txBody>
      </p:sp>
    </p:spTree>
    <p:extLst>
      <p:ext uri="{BB962C8B-B14F-4D97-AF65-F5344CB8AC3E}">
        <p14:creationId xmlns:p14="http://schemas.microsoft.com/office/powerpoint/2010/main" val="388269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p:cNvSpPr txBox="1">
            <a:spLocks/>
          </p:cNvSpPr>
          <p:nvPr/>
        </p:nvSpPr>
        <p:spPr>
          <a:xfrm>
            <a:off x="767408" y="1484784"/>
            <a:ext cx="10945216" cy="4995333"/>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dirty="0"/>
              <a:t>Confiável -&gt; O isolamento entre as partes gera software seguro. Ao alterar uma parte, nenhuma outra é afetada;</a:t>
            </a:r>
          </a:p>
          <a:p>
            <a:pPr algn="just"/>
            <a:r>
              <a:rPr lang="pt-BR" dirty="0"/>
              <a:t>Oportuno -&gt; Ao dividir tudo em partes, várias delas podem ser desenvolvidas em paralelo;</a:t>
            </a:r>
          </a:p>
          <a:p>
            <a:pPr algn="just"/>
            <a:r>
              <a:rPr lang="pt-BR" dirty="0"/>
              <a:t>Manutenível -&gt; Atualizar um software é fácil. Uma pequena modificação vai beneficiar todas as partes que usarem o objeto;</a:t>
            </a:r>
          </a:p>
          <a:p>
            <a:pPr algn="just"/>
            <a:r>
              <a:rPr lang="pt-BR" dirty="0"/>
              <a:t>Extensível -&gt; O software não é estático. Ele deve crescer para permanecer útil;</a:t>
            </a:r>
          </a:p>
          <a:p>
            <a:pPr algn="just"/>
            <a:r>
              <a:rPr lang="pt-BR" dirty="0"/>
              <a:t>Reutilizável -&gt; Podemos usar objetos de um sistema que criamos em outro sistema futuro;</a:t>
            </a:r>
          </a:p>
        </p:txBody>
      </p:sp>
      <p:sp>
        <p:nvSpPr>
          <p:cNvPr id="3" name="Retângulo 2"/>
          <p:cNvSpPr/>
          <p:nvPr/>
        </p:nvSpPr>
        <p:spPr>
          <a:xfrm>
            <a:off x="4386524" y="214291"/>
            <a:ext cx="3487237" cy="1015663"/>
          </a:xfrm>
          <a:prstGeom prst="rect">
            <a:avLst/>
          </a:prstGeom>
          <a:noFill/>
        </p:spPr>
        <p:txBody>
          <a:bodyPr wrap="none" lIns="91440" tIns="45720" rIns="91440" bIns="45720">
            <a:spAutoFit/>
          </a:bodyPr>
          <a:lstStyle/>
          <a:p>
            <a:pPr algn="ctr"/>
            <a:r>
              <a:rPr lang="pt-BR" sz="6000" b="1" dirty="0">
                <a:ln w="17780" cmpd="sng">
                  <a:noFill/>
                  <a:prstDash val="solid"/>
                  <a:miter lim="800000"/>
                </a:ln>
                <a:effectLst>
                  <a:outerShdw blurRad="50800" algn="tl" rotWithShape="0">
                    <a:srgbClr val="000000"/>
                  </a:outerShdw>
                </a:effectLst>
              </a:rPr>
              <a:t>Vantagens</a:t>
            </a:r>
          </a:p>
        </p:txBody>
      </p:sp>
    </p:spTree>
    <p:extLst>
      <p:ext uri="{BB962C8B-B14F-4D97-AF65-F5344CB8AC3E}">
        <p14:creationId xmlns:p14="http://schemas.microsoft.com/office/powerpoint/2010/main" val="2958691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p:cNvSpPr txBox="1">
            <a:spLocks/>
          </p:cNvSpPr>
          <p:nvPr/>
        </p:nvSpPr>
        <p:spPr>
          <a:xfrm>
            <a:off x="838200" y="575733"/>
            <a:ext cx="10515600" cy="560123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a:t>Natural -&gt; Mais fácil de entender. Você se preocupa mais na funcionalidade do que nos detalhes de implementação;</a:t>
            </a:r>
            <a:endParaRPr lang="pt-BR" dirty="0"/>
          </a:p>
        </p:txBody>
      </p:sp>
    </p:spTree>
    <p:extLst>
      <p:ext uri="{BB962C8B-B14F-4D97-AF65-F5344CB8AC3E}">
        <p14:creationId xmlns:p14="http://schemas.microsoft.com/office/powerpoint/2010/main" val="104291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4667241" y="214291"/>
            <a:ext cx="2925801" cy="1200329"/>
          </a:xfrm>
          <a:prstGeom prst="rect">
            <a:avLst/>
          </a:prstGeom>
          <a:noFill/>
        </p:spPr>
        <p:txBody>
          <a:bodyPr wrap="none" lIns="91440" tIns="45720" rIns="91440" bIns="45720">
            <a:spAutoFit/>
          </a:bodyPr>
          <a:lstStyle/>
          <a:p>
            <a:pPr algn="ctr"/>
            <a:r>
              <a:rPr lang="pt-BR" sz="7200" b="1" dirty="0">
                <a:ln w="17780" cmpd="sng">
                  <a:noFill/>
                  <a:prstDash val="solid"/>
                  <a:miter lim="800000"/>
                </a:ln>
                <a:effectLst>
                  <a:outerShdw blurRad="50800" algn="tl" rotWithShape="0">
                    <a:srgbClr val="000000"/>
                  </a:outerShdw>
                </a:effectLst>
              </a:rPr>
              <a:t>Classes</a:t>
            </a:r>
          </a:p>
        </p:txBody>
      </p:sp>
      <p:sp>
        <p:nvSpPr>
          <p:cNvPr id="4" name="CaixaDeTexto 3"/>
          <p:cNvSpPr txBox="1"/>
          <p:nvPr/>
        </p:nvSpPr>
        <p:spPr>
          <a:xfrm>
            <a:off x="2166910" y="1785926"/>
            <a:ext cx="7500990" cy="2554545"/>
          </a:xfrm>
          <a:prstGeom prst="rect">
            <a:avLst/>
          </a:prstGeom>
          <a:noFill/>
        </p:spPr>
        <p:txBody>
          <a:bodyPr wrap="square" rtlCol="0">
            <a:spAutoFit/>
          </a:bodyPr>
          <a:lstStyle/>
          <a:p>
            <a:pPr algn="ctr"/>
            <a:r>
              <a:rPr lang="pt-BR" sz="3200" dirty="0"/>
              <a:t>É uma estrutura estática utilizada para descrever objetos mediante atributos e métodos. A classe é um Modelo (Model) ou </a:t>
            </a:r>
            <a:r>
              <a:rPr lang="pt-BR" sz="3200" dirty="0" err="1"/>
              <a:t>Template</a:t>
            </a:r>
            <a:r>
              <a:rPr lang="pt-BR" sz="3200" dirty="0"/>
              <a:t> para criação desses objetos. Ela é representada pelo operador (</a:t>
            </a:r>
            <a:r>
              <a:rPr lang="pt-BR" sz="3200" dirty="0" err="1"/>
              <a:t>class</a:t>
            </a:r>
            <a:r>
              <a:rPr lang="pt-BR" sz="32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4073207" y="285729"/>
            <a:ext cx="3758786" cy="1200329"/>
          </a:xfrm>
          <a:prstGeom prst="rect">
            <a:avLst/>
          </a:prstGeom>
          <a:noFill/>
        </p:spPr>
        <p:txBody>
          <a:bodyPr wrap="none" lIns="91440" tIns="45720" rIns="91440" bIns="45720">
            <a:spAutoFit/>
          </a:bodyPr>
          <a:lstStyle/>
          <a:p>
            <a:pPr algn="ctr"/>
            <a:r>
              <a:rPr lang="pt-BR" sz="7200" b="1" dirty="0">
                <a:ln w="17780" cmpd="sng">
                  <a:noFill/>
                  <a:prstDash val="solid"/>
                  <a:miter lim="800000"/>
                </a:ln>
                <a:effectLst>
                  <a:outerShdw blurRad="50800" algn="tl" rotWithShape="0">
                    <a:srgbClr val="000000"/>
                  </a:outerShdw>
                </a:effectLst>
              </a:rPr>
              <a:t>Atributos</a:t>
            </a:r>
          </a:p>
        </p:txBody>
      </p:sp>
      <p:sp>
        <p:nvSpPr>
          <p:cNvPr id="4" name="CaixaDeTexto 3"/>
          <p:cNvSpPr txBox="1"/>
          <p:nvPr/>
        </p:nvSpPr>
        <p:spPr>
          <a:xfrm>
            <a:off x="2166910" y="1785927"/>
            <a:ext cx="7500990" cy="4031873"/>
          </a:xfrm>
          <a:prstGeom prst="rect">
            <a:avLst/>
          </a:prstGeom>
          <a:noFill/>
        </p:spPr>
        <p:txBody>
          <a:bodyPr wrap="square" rtlCol="0">
            <a:spAutoFit/>
          </a:bodyPr>
          <a:lstStyle/>
          <a:p>
            <a:pPr algn="ctr"/>
            <a:r>
              <a:rPr lang="pt-BR" sz="3200" dirty="0"/>
              <a:t>São as características que definem o que o objeto é, os atributos são as variáveis da classe, poderão armazenar valores que serão manipulados através dos métodos da classe</a:t>
            </a:r>
          </a:p>
          <a:p>
            <a:pPr algn="ctr"/>
            <a:r>
              <a:rPr lang="pt-BR" sz="3200" dirty="0"/>
              <a:t>Ex.: </a:t>
            </a:r>
            <a:r>
              <a:rPr lang="pt-BR" sz="3200" b="1" dirty="0"/>
              <a:t>atributo</a:t>
            </a:r>
            <a:r>
              <a:rPr lang="pt-BR" sz="3200" dirty="0"/>
              <a:t>: $Nome</a:t>
            </a:r>
          </a:p>
          <a:p>
            <a:pPr algn="ctr"/>
            <a:r>
              <a:rPr lang="pt-BR" sz="3200" dirty="0"/>
              <a:t>Pode ser manipulada através do </a:t>
            </a:r>
            <a:r>
              <a:rPr lang="pt-BR" sz="3200" b="1" dirty="0"/>
              <a:t>método</a:t>
            </a:r>
            <a:r>
              <a:rPr lang="pt-BR" sz="3200" dirty="0"/>
              <a:t>:</a:t>
            </a:r>
          </a:p>
          <a:p>
            <a:pPr algn="ctr"/>
            <a:r>
              <a:rPr lang="pt-BR" sz="3200" dirty="0" err="1"/>
              <a:t>alterarNome</a:t>
            </a:r>
            <a:r>
              <a:rPr lang="pt-BR" sz="3200" dirty="0"/>
              <a:t>($nome)</a:t>
            </a:r>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520</TotalTime>
  <Words>2305</Words>
  <Application>Microsoft Office PowerPoint</Application>
  <PresentationFormat>Widescreen</PresentationFormat>
  <Paragraphs>278</Paragraphs>
  <Slides>50</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50</vt:i4>
      </vt:variant>
    </vt:vector>
  </HeadingPairs>
  <TitlesOfParts>
    <vt:vector size="53" baseType="lpstr">
      <vt:lpstr>Arial</vt:lpstr>
      <vt:lpstr>Calibri</vt:lpstr>
      <vt:lpstr>Tema do Office</vt:lpstr>
      <vt:lpstr>POO ou MOO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Modelando a classe Pessoa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 ou MOO</dc:title>
  <dc:creator>Anderson Henrique</dc:creator>
  <cp:lastModifiedBy>Aluno</cp:lastModifiedBy>
  <cp:revision>171</cp:revision>
  <dcterms:created xsi:type="dcterms:W3CDTF">2016-10-05T23:02:02Z</dcterms:created>
  <dcterms:modified xsi:type="dcterms:W3CDTF">2019-03-27T21:52:33Z</dcterms:modified>
</cp:coreProperties>
</file>