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65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</p:sldIdLst>
  <p:sldSz cx="12192000" cy="6858000"/>
  <p:notesSz cx="6858000" cy="9144000"/>
  <p:custDataLst>
    <p:tags r:id="rId53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07/01/2019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2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1" cap="all" spc="200" baseline="0">
                <a:solidFill>
                  <a:schemeClr val="accent1"/>
                </a:solidFill>
              </a:defRPr>
            </a:lvl1pPr>
            <a:lvl2pPr marL="45733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1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1" cap="all" spc="200" baseline="0">
                <a:solidFill>
                  <a:schemeClr val="accent1"/>
                </a:solidFill>
              </a:defRPr>
            </a:lvl1pPr>
            <a:lvl2pPr marL="457337" indent="0" algn="l" rtl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1" b="0" cap="all" spc="200" baseline="0">
                <a:solidFill>
                  <a:schemeClr val="accent1"/>
                </a:solidFill>
              </a:defRPr>
            </a:lvl1pPr>
            <a:lvl2pPr marL="457337" indent="0" algn="l" rtl="0">
              <a:buNone/>
              <a:defRPr sz="2001" b="1"/>
            </a:lvl2pPr>
            <a:lvl3pPr marL="914674" indent="0" algn="l" rtl="0">
              <a:buNone/>
              <a:defRPr sz="1801" b="1"/>
            </a:lvl3pPr>
            <a:lvl4pPr marL="1372011" indent="0" algn="l" rtl="0">
              <a:buNone/>
              <a:defRPr sz="1600" b="1"/>
            </a:lvl4pPr>
            <a:lvl5pPr marL="1829349" indent="0" algn="l" rtl="0">
              <a:buNone/>
              <a:defRPr sz="1600" b="1"/>
            </a:lvl5pPr>
            <a:lvl6pPr marL="2286686" indent="0" algn="l" rtl="0">
              <a:buNone/>
              <a:defRPr sz="1600" b="1"/>
            </a:lvl6pPr>
            <a:lvl7pPr marL="2744023" indent="0" algn="l" rtl="0">
              <a:buNone/>
              <a:defRPr sz="1600" b="1"/>
            </a:lvl7pPr>
            <a:lvl8pPr marL="3201360" indent="0" algn="l" rtl="0">
              <a:buNone/>
              <a:defRPr sz="1600" b="1"/>
            </a:lvl8pPr>
            <a:lvl9pPr marL="3658697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1" b="0" cap="all" spc="200" baseline="0">
                <a:solidFill>
                  <a:schemeClr val="accent1"/>
                </a:solidFill>
              </a:defRPr>
            </a:lvl1pPr>
            <a:lvl2pPr marL="457337" indent="0" algn="l" rtl="0">
              <a:buNone/>
              <a:defRPr sz="2001" b="1"/>
            </a:lvl2pPr>
            <a:lvl3pPr marL="914674" indent="0" algn="l" rtl="0">
              <a:buNone/>
              <a:defRPr sz="1801" b="1"/>
            </a:lvl3pPr>
            <a:lvl4pPr marL="1372011" indent="0" algn="l" rtl="0">
              <a:buNone/>
              <a:defRPr sz="1600" b="1"/>
            </a:lvl4pPr>
            <a:lvl5pPr marL="1829349" indent="0" algn="l" rtl="0">
              <a:buNone/>
              <a:defRPr sz="1600" b="1"/>
            </a:lvl5pPr>
            <a:lvl6pPr marL="2286686" indent="0" algn="l" rtl="0">
              <a:buNone/>
              <a:defRPr sz="1600" b="1"/>
            </a:lvl6pPr>
            <a:lvl7pPr marL="2744023" indent="0" algn="l" rtl="0">
              <a:buNone/>
              <a:defRPr sz="1600" b="1"/>
            </a:lvl7pPr>
            <a:lvl8pPr marL="3201360" indent="0" algn="l" rtl="0">
              <a:buNone/>
              <a:defRPr sz="1600" b="1"/>
            </a:lvl8pPr>
            <a:lvl9pPr marL="3658697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1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1"/>
            </a:lvl1pPr>
            <a:lvl2pPr marL="457337" indent="0" algn="l" rtl="0">
              <a:buNone/>
              <a:defRPr sz="1200"/>
            </a:lvl2pPr>
            <a:lvl3pPr marL="914674" indent="0" algn="l" rtl="0">
              <a:buNone/>
              <a:defRPr sz="1000"/>
            </a:lvl3pPr>
            <a:lvl4pPr marL="1372011" indent="0" algn="l" rtl="0">
              <a:buNone/>
              <a:defRPr sz="900"/>
            </a:lvl4pPr>
            <a:lvl5pPr marL="1829349" indent="0" algn="l" rtl="0">
              <a:buNone/>
              <a:defRPr sz="900"/>
            </a:lvl5pPr>
            <a:lvl6pPr marL="2286686" indent="0" algn="l" rtl="0">
              <a:buNone/>
              <a:defRPr sz="900"/>
            </a:lvl6pPr>
            <a:lvl7pPr marL="2744023" indent="0" algn="l" rtl="0">
              <a:buNone/>
              <a:defRPr sz="900"/>
            </a:lvl7pPr>
            <a:lvl8pPr marL="3201360" indent="0" algn="l" rtl="0">
              <a:buNone/>
              <a:defRPr sz="900"/>
            </a:lvl8pPr>
            <a:lvl9pPr marL="3658697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1"/>
            </a:lvl1pPr>
            <a:lvl2pPr marL="457337" indent="0" algn="l" rtl="0">
              <a:buNone/>
              <a:defRPr sz="2801"/>
            </a:lvl2pPr>
            <a:lvl3pPr marL="914674" indent="0" algn="l" rtl="0">
              <a:buNone/>
              <a:defRPr sz="2401"/>
            </a:lvl3pPr>
            <a:lvl4pPr marL="1372011" indent="0" algn="l" rtl="0">
              <a:buNone/>
              <a:defRPr sz="2001"/>
            </a:lvl4pPr>
            <a:lvl5pPr marL="1829349" indent="0" algn="l" rtl="0">
              <a:buNone/>
              <a:defRPr sz="2001"/>
            </a:lvl5pPr>
            <a:lvl6pPr marL="2286686" indent="0" algn="l" rtl="0">
              <a:buNone/>
              <a:defRPr sz="2001"/>
            </a:lvl6pPr>
            <a:lvl7pPr marL="2744023" indent="0" algn="l" rtl="0">
              <a:buNone/>
              <a:defRPr sz="2001"/>
            </a:lvl7pPr>
            <a:lvl8pPr marL="3201360" indent="0" algn="l" rtl="0">
              <a:buNone/>
              <a:defRPr sz="2001"/>
            </a:lvl8pPr>
            <a:lvl9pPr marL="3658697" indent="0" algn="l" rtl="0">
              <a:buNone/>
              <a:defRPr sz="2001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1"/>
            </a:lvl1pPr>
            <a:lvl2pPr marL="457337" indent="0" algn="l" rtl="0">
              <a:buNone/>
              <a:defRPr sz="1200"/>
            </a:lvl2pPr>
            <a:lvl3pPr marL="914674" indent="0" algn="l" rtl="0">
              <a:buNone/>
              <a:defRPr sz="1000"/>
            </a:lvl3pPr>
            <a:lvl4pPr marL="1372011" indent="0" algn="l" rtl="0">
              <a:buNone/>
              <a:defRPr sz="900"/>
            </a:lvl4pPr>
            <a:lvl5pPr marL="1829349" indent="0" algn="l" rtl="0">
              <a:buNone/>
              <a:defRPr sz="900"/>
            </a:lvl5pPr>
            <a:lvl6pPr marL="2286686" indent="0" algn="l" rtl="0">
              <a:buNone/>
              <a:defRPr sz="900"/>
            </a:lvl6pPr>
            <a:lvl7pPr marL="2744023" indent="0" algn="l" rtl="0">
              <a:buNone/>
              <a:defRPr sz="900"/>
            </a:lvl7pPr>
            <a:lvl8pPr marL="3201360" indent="0" algn="l" rtl="0">
              <a:buNone/>
              <a:defRPr sz="900"/>
            </a:lvl8pPr>
            <a:lvl9pPr marL="3658697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07/01/2019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Clr>
          <a:schemeClr val="accent1"/>
        </a:buClr>
        <a:buSzPct val="10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463689" indent="-231845" algn="l" defTabSz="914674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682830" indent="-219141" algn="l" defTabSz="91467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857507" indent="-174677" algn="l" defTabSz="91467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597" indent="-173090" algn="l" defTabSz="91467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370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1158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946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734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Modelagem de Dados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Instrutor Anderson </a:t>
            </a:r>
            <a:r>
              <a:rPr lang="pt-BR" dirty="0" err="1"/>
              <a:t>henrique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de Bancos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Administrador</a:t>
            </a:r>
            <a:r>
              <a:rPr lang="en-US" sz="2401" dirty="0"/>
              <a:t> (DBA)</a:t>
            </a:r>
          </a:p>
          <a:p>
            <a:r>
              <a:rPr lang="en-US" sz="2401" dirty="0" err="1"/>
              <a:t>Projetista</a:t>
            </a:r>
            <a:r>
              <a:rPr lang="en-US" sz="2401" dirty="0"/>
              <a:t>/</a:t>
            </a:r>
            <a:r>
              <a:rPr lang="en-US" sz="2401" dirty="0" err="1"/>
              <a:t>Desenvolvedor</a:t>
            </a:r>
            <a:endParaRPr lang="en-US" sz="2401" dirty="0"/>
          </a:p>
          <a:p>
            <a:r>
              <a:rPr lang="en-US" sz="2401" dirty="0" err="1"/>
              <a:t>Usuário</a:t>
            </a:r>
            <a:r>
              <a:rPr lang="en-US" sz="2401" dirty="0"/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8075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e Funcionalidades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Controle</a:t>
            </a:r>
            <a:r>
              <a:rPr lang="en-US" sz="2401" dirty="0"/>
              <a:t> de </a:t>
            </a:r>
            <a:r>
              <a:rPr lang="en-US" sz="2401" dirty="0" err="1"/>
              <a:t>Redundância</a:t>
            </a:r>
            <a:endParaRPr lang="en-US" sz="2401" dirty="0"/>
          </a:p>
          <a:p>
            <a:r>
              <a:rPr lang="en-US" sz="2401" dirty="0" err="1"/>
              <a:t>Múltiplas</a:t>
            </a:r>
            <a:r>
              <a:rPr lang="en-US" sz="2401" dirty="0"/>
              <a:t> </a:t>
            </a:r>
            <a:r>
              <a:rPr lang="en-US" sz="2401" dirty="0" err="1"/>
              <a:t>Visões</a:t>
            </a:r>
            <a:r>
              <a:rPr lang="en-US" sz="2401" dirty="0"/>
              <a:t> dos Dados</a:t>
            </a:r>
          </a:p>
          <a:p>
            <a:r>
              <a:rPr lang="en-US" sz="2401" dirty="0" err="1"/>
              <a:t>Controle</a:t>
            </a:r>
            <a:r>
              <a:rPr lang="en-US" sz="2401" dirty="0"/>
              <a:t> de </a:t>
            </a:r>
            <a:r>
              <a:rPr lang="en-US" sz="2401" dirty="0" err="1"/>
              <a:t>Concorrência</a:t>
            </a:r>
            <a:endParaRPr lang="en-US" sz="2401" dirty="0"/>
          </a:p>
          <a:p>
            <a:r>
              <a:rPr lang="en-US" sz="2401" dirty="0"/>
              <a:t>Backup e </a:t>
            </a:r>
            <a:r>
              <a:rPr lang="en-US" sz="2401" dirty="0" err="1"/>
              <a:t>Restauração</a:t>
            </a:r>
            <a:endParaRPr lang="en-US" sz="2401" dirty="0"/>
          </a:p>
          <a:p>
            <a:r>
              <a:rPr lang="en-US" sz="2401" dirty="0" err="1"/>
              <a:t>Autenticação</a:t>
            </a:r>
            <a:r>
              <a:rPr lang="en-US" sz="2401" dirty="0"/>
              <a:t> e </a:t>
            </a:r>
            <a:r>
              <a:rPr lang="en-US" sz="2401" dirty="0" err="1"/>
              <a:t>Autorização</a:t>
            </a:r>
            <a:r>
              <a:rPr lang="en-US" sz="2401" dirty="0"/>
              <a:t> de </a:t>
            </a:r>
            <a:r>
              <a:rPr lang="en-US" sz="2401" dirty="0" err="1"/>
              <a:t>acesso</a:t>
            </a:r>
            <a:endParaRPr lang="en-US" sz="2401" dirty="0"/>
          </a:p>
          <a:p>
            <a:r>
              <a:rPr lang="en-US" sz="2401" dirty="0" err="1"/>
              <a:t>Restrições</a:t>
            </a:r>
            <a:r>
              <a:rPr lang="en-US" sz="2401" dirty="0"/>
              <a:t> de </a:t>
            </a:r>
            <a:r>
              <a:rPr lang="en-US" sz="2401" dirty="0" err="1"/>
              <a:t>Integridade</a:t>
            </a:r>
            <a:endParaRPr lang="en-US" sz="2401" dirty="0"/>
          </a:p>
        </p:txBody>
      </p:sp>
      <p:sp>
        <p:nvSpPr>
          <p:cNvPr id="4" name="Cilindro 3"/>
          <p:cNvSpPr/>
          <p:nvPr/>
        </p:nvSpPr>
        <p:spPr>
          <a:xfrm>
            <a:off x="7392481" y="2996840"/>
            <a:ext cx="1296482" cy="17286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5" name="Cilindro 4"/>
          <p:cNvSpPr/>
          <p:nvPr/>
        </p:nvSpPr>
        <p:spPr>
          <a:xfrm>
            <a:off x="8821813" y="2996840"/>
            <a:ext cx="1296482" cy="17286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6" name="Cilindro 5"/>
          <p:cNvSpPr/>
          <p:nvPr/>
        </p:nvSpPr>
        <p:spPr>
          <a:xfrm>
            <a:off x="10251144" y="2996840"/>
            <a:ext cx="1296482" cy="17286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7833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Bancos de Dados</a:t>
            </a:r>
          </a:p>
        </p:txBody>
      </p:sp>
      <p:sp>
        <p:nvSpPr>
          <p:cNvPr id="4" name="Espaço Reservado para Conteúdo 13"/>
          <p:cNvSpPr txBox="1">
            <a:spLocks/>
          </p:cNvSpPr>
          <p:nvPr/>
        </p:nvSpPr>
        <p:spPr>
          <a:xfrm>
            <a:off x="3575064" y="2132519"/>
            <a:ext cx="1800668" cy="1080401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Históricos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16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Hierárquico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de forma </a:t>
            </a:r>
            <a:r>
              <a:rPr lang="en-US" sz="2401" dirty="0" err="1"/>
              <a:t>hierárquica</a:t>
            </a:r>
            <a:r>
              <a:rPr lang="en-US" sz="2401" dirty="0"/>
              <a:t>, com </a:t>
            </a:r>
            <a:r>
              <a:rPr lang="en-US" sz="2401" dirty="0" err="1"/>
              <a:t>conjuntos</a:t>
            </a:r>
            <a:r>
              <a:rPr lang="en-US" sz="2401" dirty="0"/>
              <a:t> de </a:t>
            </a:r>
            <a:r>
              <a:rPr lang="en-US" sz="2401" dirty="0" err="1"/>
              <a:t>tipos</a:t>
            </a:r>
            <a:r>
              <a:rPr lang="en-US" sz="2401" dirty="0"/>
              <a:t> de </a:t>
            </a:r>
            <a:r>
              <a:rPr lang="en-US" sz="2401" dirty="0" err="1"/>
              <a:t>registros</a:t>
            </a:r>
            <a:r>
              <a:rPr lang="en-US" sz="2401" dirty="0"/>
              <a:t> </a:t>
            </a:r>
            <a:r>
              <a:rPr lang="en-US" sz="2401" dirty="0" err="1"/>
              <a:t>interconectados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meio</a:t>
            </a:r>
            <a:r>
              <a:rPr lang="en-US" sz="2401" dirty="0"/>
              <a:t> de </a:t>
            </a:r>
            <a:r>
              <a:rPr lang="en-US" sz="2401" dirty="0" err="1"/>
              <a:t>ligações</a:t>
            </a:r>
            <a:r>
              <a:rPr lang="en-US" sz="2401" dirty="0"/>
              <a:t>.</a:t>
            </a:r>
          </a:p>
          <a:p>
            <a:r>
              <a:rPr lang="en-US" sz="2401" dirty="0"/>
              <a:t>Uma </a:t>
            </a:r>
            <a:r>
              <a:rPr lang="en-US" sz="2401" dirty="0" err="1"/>
              <a:t>ligação</a:t>
            </a:r>
            <a:r>
              <a:rPr lang="en-US" sz="2401" dirty="0"/>
              <a:t> </a:t>
            </a:r>
            <a:r>
              <a:rPr lang="en-US" sz="2401" dirty="0" err="1"/>
              <a:t>representa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relação</a:t>
            </a:r>
            <a:r>
              <a:rPr lang="en-US" sz="2401" dirty="0"/>
              <a:t> entre </a:t>
            </a:r>
            <a:r>
              <a:rPr lang="en-US" sz="2401" dirty="0" err="1"/>
              <a:t>dois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</a:t>
            </a:r>
            <a:r>
              <a:rPr lang="en-US" sz="2401" dirty="0" err="1"/>
              <a:t>registros</a:t>
            </a:r>
            <a:r>
              <a:rPr lang="en-US" sz="2401" dirty="0"/>
              <a:t>: </a:t>
            </a:r>
            <a:r>
              <a:rPr lang="en-US" sz="2401" dirty="0" err="1"/>
              <a:t>pai</a:t>
            </a:r>
            <a:r>
              <a:rPr lang="en-US" sz="2401" dirty="0"/>
              <a:t> e </a:t>
            </a:r>
            <a:r>
              <a:rPr lang="en-US" sz="2401" dirty="0" err="1"/>
              <a:t>filho</a:t>
            </a:r>
            <a:r>
              <a:rPr lang="en-US" sz="2401" dirty="0"/>
              <a:t>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esquema</a:t>
            </a:r>
            <a:r>
              <a:rPr lang="en-US" sz="2401" dirty="0"/>
              <a:t> no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hierárquico</a:t>
            </a:r>
            <a:r>
              <a:rPr lang="en-US" sz="2401" dirty="0"/>
              <a:t> é um diagram de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árvore</a:t>
            </a:r>
            <a:r>
              <a:rPr lang="en-US" sz="2401" dirty="0"/>
              <a:t>.</a:t>
            </a:r>
          </a:p>
          <a:p>
            <a:r>
              <a:rPr lang="en-US" sz="2401" dirty="0"/>
              <a:t>O </a:t>
            </a:r>
            <a:r>
              <a:rPr lang="en-US" sz="2401" dirty="0" err="1"/>
              <a:t>acesso</a:t>
            </a:r>
            <a:r>
              <a:rPr lang="en-US" sz="2401" dirty="0"/>
              <a:t> </a:t>
            </a:r>
            <a:r>
              <a:rPr lang="en-US" sz="2401" dirty="0" err="1"/>
              <a:t>aos</a:t>
            </a:r>
            <a:r>
              <a:rPr lang="en-US" sz="2401" dirty="0"/>
              <a:t> dados é </a:t>
            </a:r>
            <a:r>
              <a:rPr lang="en-US" sz="2401" dirty="0" err="1"/>
              <a:t>sempre</a:t>
            </a:r>
            <a:r>
              <a:rPr lang="en-US" sz="2401" dirty="0"/>
              <a:t> unidirectional, a </a:t>
            </a:r>
            <a:r>
              <a:rPr lang="en-US" sz="2401" dirty="0" err="1"/>
              <a:t>partir</a:t>
            </a:r>
            <a:r>
              <a:rPr lang="en-US" sz="2401" dirty="0"/>
              <a:t> do </a:t>
            </a:r>
            <a:r>
              <a:rPr lang="en-US" sz="2401" dirty="0" err="1"/>
              <a:t>pai</a:t>
            </a:r>
            <a:r>
              <a:rPr lang="en-US" sz="2401" dirty="0"/>
              <a:t> </a:t>
            </a:r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filho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3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Hierárquico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71545" y="2122995"/>
            <a:ext cx="2520936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Departamento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98629" y="3698060"/>
            <a:ext cx="2520936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RH</a:t>
            </a:r>
          </a:p>
        </p:txBody>
      </p:sp>
      <p:sp>
        <p:nvSpPr>
          <p:cNvPr id="6" name="Retângulo 5"/>
          <p:cNvSpPr/>
          <p:nvPr/>
        </p:nvSpPr>
        <p:spPr>
          <a:xfrm>
            <a:off x="4871545" y="3698060"/>
            <a:ext cx="2520936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Financeiro</a:t>
            </a:r>
          </a:p>
        </p:txBody>
      </p:sp>
      <p:sp>
        <p:nvSpPr>
          <p:cNvPr id="7" name="Retângulo 6"/>
          <p:cNvSpPr/>
          <p:nvPr/>
        </p:nvSpPr>
        <p:spPr>
          <a:xfrm>
            <a:off x="8905044" y="3698060"/>
            <a:ext cx="2520936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Engenharia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9807" y="5642782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Ana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67138" y="5642782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Jorge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95332" y="5642781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Paula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72663" y="5637971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Renato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400857" y="5642782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Fábio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0378188" y="5642782"/>
            <a:ext cx="1721833" cy="59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Mônica</a:t>
            </a:r>
          </a:p>
        </p:txBody>
      </p:sp>
      <p:cxnSp>
        <p:nvCxnSpPr>
          <p:cNvPr id="15" name="Conector reto 14"/>
          <p:cNvCxnSpPr>
            <a:stCxn id="4" idx="2"/>
            <a:endCxn id="6" idx="0"/>
          </p:cNvCxnSpPr>
          <p:nvPr/>
        </p:nvCxnSpPr>
        <p:spPr>
          <a:xfrm>
            <a:off x="6132013" y="2718257"/>
            <a:ext cx="0" cy="97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2"/>
          </p:cNvCxnSpPr>
          <p:nvPr/>
        </p:nvCxnSpPr>
        <p:spPr>
          <a:xfrm flipH="1">
            <a:off x="2167137" y="2718257"/>
            <a:ext cx="3964877" cy="97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" idx="2"/>
            <a:endCxn id="7" idx="0"/>
          </p:cNvCxnSpPr>
          <p:nvPr/>
        </p:nvCxnSpPr>
        <p:spPr>
          <a:xfrm>
            <a:off x="6132014" y="2718257"/>
            <a:ext cx="4033498" cy="97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5" idx="2"/>
          </p:cNvCxnSpPr>
          <p:nvPr/>
        </p:nvCxnSpPr>
        <p:spPr>
          <a:xfrm flipH="1">
            <a:off x="1050722" y="4293322"/>
            <a:ext cx="1008375" cy="134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" idx="2"/>
            <a:endCxn id="9" idx="0"/>
          </p:cNvCxnSpPr>
          <p:nvPr/>
        </p:nvCxnSpPr>
        <p:spPr>
          <a:xfrm>
            <a:off x="2059097" y="4293322"/>
            <a:ext cx="968957" cy="134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6" idx="2"/>
            <a:endCxn id="10" idx="0"/>
          </p:cNvCxnSpPr>
          <p:nvPr/>
        </p:nvCxnSpPr>
        <p:spPr>
          <a:xfrm flipH="1">
            <a:off x="5156249" y="4293321"/>
            <a:ext cx="975765" cy="134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6" idx="2"/>
          </p:cNvCxnSpPr>
          <p:nvPr/>
        </p:nvCxnSpPr>
        <p:spPr>
          <a:xfrm>
            <a:off x="6132013" y="4293322"/>
            <a:ext cx="1001565" cy="134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7" idx="2"/>
          </p:cNvCxnSpPr>
          <p:nvPr/>
        </p:nvCxnSpPr>
        <p:spPr>
          <a:xfrm flipH="1">
            <a:off x="9261773" y="4293322"/>
            <a:ext cx="903739" cy="134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7" idx="2"/>
            <a:endCxn id="13" idx="0"/>
          </p:cNvCxnSpPr>
          <p:nvPr/>
        </p:nvCxnSpPr>
        <p:spPr>
          <a:xfrm>
            <a:off x="10165512" y="4293322"/>
            <a:ext cx="1073593" cy="134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em Rede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No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Redes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e </a:t>
            </a:r>
            <a:r>
              <a:rPr lang="en-US" sz="2401" dirty="0" err="1"/>
              <a:t>ligações</a:t>
            </a:r>
            <a:r>
              <a:rPr lang="en-US" sz="2401" dirty="0"/>
              <a:t> entre </a:t>
            </a:r>
            <a:r>
              <a:rPr lang="en-US" sz="2401" dirty="0" err="1"/>
              <a:t>dois</a:t>
            </a:r>
            <a:r>
              <a:rPr lang="en-US" sz="2401" dirty="0"/>
              <a:t> </a:t>
            </a:r>
            <a:r>
              <a:rPr lang="en-US" sz="2401" dirty="0" err="1"/>
              <a:t>registros</a:t>
            </a:r>
            <a:r>
              <a:rPr lang="en-US" sz="2401" dirty="0"/>
              <a:t>.</a:t>
            </a:r>
          </a:p>
          <a:p>
            <a:r>
              <a:rPr lang="en-US" sz="2401" dirty="0"/>
              <a:t>Nao </a:t>
            </a:r>
            <a:r>
              <a:rPr lang="en-US" sz="2401" dirty="0" err="1"/>
              <a:t>há</a:t>
            </a:r>
            <a:r>
              <a:rPr lang="en-US" sz="2401" dirty="0"/>
              <a:t> </a:t>
            </a:r>
            <a:r>
              <a:rPr lang="en-US" sz="2401" dirty="0" err="1"/>
              <a:t>restrição</a:t>
            </a:r>
            <a:r>
              <a:rPr lang="en-US" sz="2401" dirty="0"/>
              <a:t> </a:t>
            </a:r>
            <a:r>
              <a:rPr lang="en-US" sz="2401" dirty="0" err="1"/>
              <a:t>hierárquica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Tanto</a:t>
            </a:r>
            <a:r>
              <a:rPr lang="en-US" sz="2401" dirty="0"/>
              <a:t> o </a:t>
            </a:r>
            <a:r>
              <a:rPr lang="en-US" sz="2401" dirty="0" err="1"/>
              <a:t>esquema</a:t>
            </a:r>
            <a:r>
              <a:rPr lang="en-US" sz="2401" dirty="0"/>
              <a:t> </a:t>
            </a:r>
            <a:r>
              <a:rPr lang="en-US" sz="2401" dirty="0" err="1"/>
              <a:t>quanto</a:t>
            </a:r>
            <a:r>
              <a:rPr lang="en-US" sz="2401" dirty="0"/>
              <a:t> </a:t>
            </a:r>
            <a:r>
              <a:rPr lang="en-US" sz="2401" dirty="0" err="1"/>
              <a:t>ocorrências</a:t>
            </a:r>
            <a:r>
              <a:rPr lang="en-US" sz="2401" dirty="0"/>
              <a:t> de dados </a:t>
            </a:r>
            <a:r>
              <a:rPr lang="en-US" sz="2401" dirty="0" err="1"/>
              <a:t>sao</a:t>
            </a:r>
            <a:r>
              <a:rPr lang="en-US" sz="2401" dirty="0"/>
              <a:t> </a:t>
            </a:r>
            <a:r>
              <a:rPr lang="en-US" sz="2401" dirty="0" err="1"/>
              <a:t>visualizados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um </a:t>
            </a:r>
            <a:r>
              <a:rPr lang="en-US" sz="2401" dirty="0" err="1"/>
              <a:t>grafo</a:t>
            </a:r>
            <a:r>
              <a:rPr lang="en-US" sz="2401" dirty="0"/>
              <a:t> </a:t>
            </a:r>
            <a:r>
              <a:rPr lang="en-US" sz="2401" dirty="0" err="1"/>
              <a:t>direcionado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4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em Rede</a:t>
            </a:r>
          </a:p>
        </p:txBody>
      </p:sp>
      <p:sp>
        <p:nvSpPr>
          <p:cNvPr id="3" name="Retângulo 2"/>
          <p:cNvSpPr/>
          <p:nvPr/>
        </p:nvSpPr>
        <p:spPr>
          <a:xfrm>
            <a:off x="477913" y="2492652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ID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62501" y="2492652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7913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 err="1"/>
              <a:t>Cod</a:t>
            </a:r>
            <a:endParaRPr lang="pt-BR" sz="1801" dirty="0"/>
          </a:p>
        </p:txBody>
      </p:sp>
      <p:sp>
        <p:nvSpPr>
          <p:cNvPr id="6" name="Retângulo 5"/>
          <p:cNvSpPr/>
          <p:nvPr/>
        </p:nvSpPr>
        <p:spPr>
          <a:xfrm>
            <a:off x="2062501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7" name="Retângulo 6"/>
          <p:cNvSpPr/>
          <p:nvPr/>
        </p:nvSpPr>
        <p:spPr>
          <a:xfrm>
            <a:off x="6960321" y="2492652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ID</a:t>
            </a:r>
          </a:p>
        </p:txBody>
      </p:sp>
      <p:sp>
        <p:nvSpPr>
          <p:cNvPr id="8" name="Retângulo 7"/>
          <p:cNvSpPr/>
          <p:nvPr/>
        </p:nvSpPr>
        <p:spPr>
          <a:xfrm>
            <a:off x="8544910" y="2492652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9" name="Retângulo 8"/>
          <p:cNvSpPr/>
          <p:nvPr/>
        </p:nvSpPr>
        <p:spPr>
          <a:xfrm>
            <a:off x="6960321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RA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44910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129498" y="4797508"/>
            <a:ext cx="1584589" cy="64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Curso</a:t>
            </a:r>
          </a:p>
        </p:txBody>
      </p:sp>
      <p:cxnSp>
        <p:nvCxnSpPr>
          <p:cNvPr id="13" name="Conector reto 12"/>
          <p:cNvCxnSpPr>
            <a:stCxn id="4" idx="2"/>
            <a:endCxn id="6" idx="0"/>
          </p:cNvCxnSpPr>
          <p:nvPr/>
        </p:nvCxnSpPr>
        <p:spPr>
          <a:xfrm>
            <a:off x="2854796" y="3140893"/>
            <a:ext cx="0" cy="16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3"/>
            <a:endCxn id="9" idx="1"/>
          </p:cNvCxnSpPr>
          <p:nvPr/>
        </p:nvCxnSpPr>
        <p:spPr>
          <a:xfrm>
            <a:off x="3647090" y="5121629"/>
            <a:ext cx="3313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0" idx="0"/>
            <a:endCxn id="8" idx="2"/>
          </p:cNvCxnSpPr>
          <p:nvPr/>
        </p:nvCxnSpPr>
        <p:spPr>
          <a:xfrm flipV="1">
            <a:off x="9337204" y="3140893"/>
            <a:ext cx="0" cy="16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" idx="3"/>
            <a:endCxn id="7" idx="1"/>
          </p:cNvCxnSpPr>
          <p:nvPr/>
        </p:nvCxnSpPr>
        <p:spPr>
          <a:xfrm>
            <a:off x="3647090" y="2816773"/>
            <a:ext cx="3313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6" idx="0"/>
            <a:endCxn id="7" idx="2"/>
          </p:cNvCxnSpPr>
          <p:nvPr/>
        </p:nvCxnSpPr>
        <p:spPr>
          <a:xfrm flipV="1">
            <a:off x="2854796" y="3140893"/>
            <a:ext cx="4897819" cy="165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77913" y="1928447"/>
            <a:ext cx="2376883" cy="36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Departamento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544990" y="1983818"/>
            <a:ext cx="2376883" cy="36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Professor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77912" y="4266021"/>
            <a:ext cx="2376883" cy="36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Curso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0129498" y="4281641"/>
            <a:ext cx="2376883" cy="36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19585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modelos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separados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entidades</a:t>
            </a:r>
            <a:r>
              <a:rPr lang="en-US" sz="2401" dirty="0"/>
              <a:t>, </a:t>
            </a:r>
            <a:r>
              <a:rPr lang="en-US" sz="2401" dirty="0" err="1"/>
              <a:t>conforme</a:t>
            </a:r>
            <a:r>
              <a:rPr lang="en-US" sz="2401" dirty="0"/>
              <a:t>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assunto</a:t>
            </a:r>
            <a:r>
              <a:rPr lang="en-US" sz="2401" dirty="0"/>
              <a:t>, e </a:t>
            </a:r>
            <a:r>
              <a:rPr lang="en-US" sz="2401" dirty="0" err="1"/>
              <a:t>registrados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dessas</a:t>
            </a:r>
            <a:r>
              <a:rPr lang="en-US" sz="2401" dirty="0"/>
              <a:t> </a:t>
            </a:r>
            <a:r>
              <a:rPr lang="en-US" sz="2401" dirty="0" err="1"/>
              <a:t>entidades</a:t>
            </a:r>
            <a:r>
              <a:rPr lang="en-US" sz="2401" dirty="0"/>
              <a:t>.</a:t>
            </a:r>
          </a:p>
          <a:p>
            <a:r>
              <a:rPr lang="en-US" sz="2401" dirty="0"/>
              <a:t>As </a:t>
            </a:r>
            <a:r>
              <a:rPr lang="en-US" sz="2401" dirty="0" err="1"/>
              <a:t>entidades</a:t>
            </a:r>
            <a:r>
              <a:rPr lang="en-US" sz="2401" dirty="0"/>
              <a:t> se </a:t>
            </a:r>
            <a:r>
              <a:rPr lang="en-US" sz="2401" dirty="0" err="1"/>
              <a:t>relacionam</a:t>
            </a:r>
            <a:r>
              <a:rPr lang="en-US" sz="2401" dirty="0"/>
              <a:t> entre </a:t>
            </a:r>
            <a:r>
              <a:rPr lang="en-US" sz="2401" dirty="0" err="1"/>
              <a:t>si</a:t>
            </a:r>
            <a:r>
              <a:rPr lang="en-US" sz="2401" dirty="0"/>
              <a:t> e </a:t>
            </a:r>
            <a:r>
              <a:rPr lang="en-US" sz="2401" dirty="0" err="1"/>
              <a:t>permitem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sejam</a:t>
            </a:r>
            <a:r>
              <a:rPr lang="en-US" sz="2401" dirty="0"/>
              <a:t> </a:t>
            </a:r>
            <a:r>
              <a:rPr lang="en-US" sz="2401" dirty="0" err="1"/>
              <a:t>armazenados</a:t>
            </a:r>
            <a:r>
              <a:rPr lang="en-US" sz="2401" dirty="0"/>
              <a:t> e </a:t>
            </a:r>
            <a:r>
              <a:rPr lang="en-US" sz="2401" dirty="0" err="1"/>
              <a:t>recuperados</a:t>
            </a:r>
            <a:r>
              <a:rPr lang="en-US" sz="2401" dirty="0"/>
              <a:t> de forma </a:t>
            </a:r>
            <a:r>
              <a:rPr lang="en-US" sz="2401" dirty="0" err="1"/>
              <a:t>rápida</a:t>
            </a:r>
            <a:r>
              <a:rPr lang="en-US" sz="2401" dirty="0"/>
              <a:t> e </a:t>
            </a:r>
            <a:r>
              <a:rPr lang="en-US" sz="2401" dirty="0" err="1"/>
              <a:t>segura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7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816079" y="2204545"/>
            <a:ext cx="3573248" cy="216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4" name="Retângulo 3"/>
          <p:cNvSpPr/>
          <p:nvPr/>
        </p:nvSpPr>
        <p:spPr>
          <a:xfrm>
            <a:off x="6290113" y="4077241"/>
            <a:ext cx="3573248" cy="216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5" name="Retângulo 4"/>
          <p:cNvSpPr/>
          <p:nvPr/>
        </p:nvSpPr>
        <p:spPr>
          <a:xfrm>
            <a:off x="7204492" y="331849"/>
            <a:ext cx="3573248" cy="216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6" name="CaixaDeTexto 5"/>
          <p:cNvSpPr txBox="1"/>
          <p:nvPr/>
        </p:nvSpPr>
        <p:spPr>
          <a:xfrm>
            <a:off x="816079" y="2204546"/>
            <a:ext cx="3767359" cy="203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Aluno</a:t>
            </a:r>
          </a:p>
          <a:p>
            <a:endParaRPr lang="pt-BR" sz="1801" dirty="0"/>
          </a:p>
          <a:p>
            <a:r>
              <a:rPr lang="pt-BR" sz="1801" dirty="0"/>
              <a:t>RA		INT</a:t>
            </a:r>
          </a:p>
          <a:p>
            <a:endParaRPr lang="pt-BR" sz="1801" dirty="0"/>
          </a:p>
          <a:p>
            <a:r>
              <a:rPr lang="pt-BR" sz="1801" dirty="0"/>
              <a:t>Nome		VARCHAR</a:t>
            </a:r>
          </a:p>
          <a:p>
            <a:endParaRPr lang="pt-BR" sz="1801" dirty="0"/>
          </a:p>
          <a:p>
            <a:r>
              <a:rPr lang="pt-BR" sz="1801" dirty="0"/>
              <a:t>Curso		VARCHAR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76519" y="380206"/>
            <a:ext cx="3573248" cy="14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Professor</a:t>
            </a:r>
          </a:p>
          <a:p>
            <a:endParaRPr lang="pt-BR" sz="1801" dirty="0"/>
          </a:p>
          <a:p>
            <a:r>
              <a:rPr lang="pt-BR" sz="1801" dirty="0"/>
              <a:t>ID		INT</a:t>
            </a:r>
          </a:p>
          <a:p>
            <a:endParaRPr lang="pt-BR" sz="1801" dirty="0"/>
          </a:p>
          <a:p>
            <a:r>
              <a:rPr lang="pt-BR" sz="1801" dirty="0"/>
              <a:t>Nome		VARCHAR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90113" y="4077241"/>
            <a:ext cx="3573248" cy="203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Curso</a:t>
            </a:r>
          </a:p>
          <a:p>
            <a:endParaRPr lang="pt-BR" sz="1801" dirty="0"/>
          </a:p>
          <a:p>
            <a:r>
              <a:rPr lang="pt-BR" sz="1801" dirty="0" err="1"/>
              <a:t>Cod</a:t>
            </a:r>
            <a:r>
              <a:rPr lang="pt-BR" sz="1801" dirty="0"/>
              <a:t>		INT</a:t>
            </a:r>
          </a:p>
          <a:p>
            <a:endParaRPr lang="pt-BR" sz="1801" dirty="0"/>
          </a:p>
          <a:p>
            <a:r>
              <a:rPr lang="pt-BR" sz="1801" dirty="0"/>
              <a:t>Nome		VARCHAR</a:t>
            </a:r>
          </a:p>
          <a:p>
            <a:endParaRPr lang="pt-BR" sz="1801" dirty="0"/>
          </a:p>
          <a:p>
            <a:r>
              <a:rPr lang="pt-BR" sz="1801" dirty="0"/>
              <a:t>Duração		DATE</a:t>
            </a:r>
          </a:p>
        </p:txBody>
      </p:sp>
      <p:cxnSp>
        <p:nvCxnSpPr>
          <p:cNvPr id="10" name="Conector reto 9"/>
          <p:cNvCxnSpPr>
            <a:stCxn id="4" idx="1"/>
          </p:cNvCxnSpPr>
          <p:nvPr/>
        </p:nvCxnSpPr>
        <p:spPr>
          <a:xfrm flipH="1">
            <a:off x="2638716" y="5157642"/>
            <a:ext cx="3651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3" idx="2"/>
          </p:cNvCxnSpPr>
          <p:nvPr/>
        </p:nvCxnSpPr>
        <p:spPr>
          <a:xfrm>
            <a:off x="2602704" y="4365348"/>
            <a:ext cx="36012" cy="79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2"/>
          </p:cNvCxnSpPr>
          <p:nvPr/>
        </p:nvCxnSpPr>
        <p:spPr>
          <a:xfrm flipH="1">
            <a:off x="8955102" y="2492652"/>
            <a:ext cx="36014" cy="7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" idx="0"/>
          </p:cNvCxnSpPr>
          <p:nvPr/>
        </p:nvCxnSpPr>
        <p:spPr>
          <a:xfrm flipV="1">
            <a:off x="8076738" y="3240039"/>
            <a:ext cx="36012" cy="83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12750" y="3240039"/>
            <a:ext cx="842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</p:spTree>
    <p:extLst>
      <p:ext uri="{BB962C8B-B14F-4D97-AF65-F5344CB8AC3E}">
        <p14:creationId xmlns:p14="http://schemas.microsoft.com/office/powerpoint/2010/main" val="13563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Dados x Informação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4294967295"/>
          </p:nvPr>
        </p:nvSpPr>
        <p:spPr>
          <a:xfrm>
            <a:off x="1702369" y="2132518"/>
            <a:ext cx="9136854" cy="4115872"/>
          </a:xfrm>
        </p:spPr>
        <p:txBody>
          <a:bodyPr rtlCol="0"/>
          <a:lstStyle/>
          <a:p>
            <a:pPr marL="0" indent="0">
              <a:buNone/>
            </a:pPr>
            <a:r>
              <a:rPr lang="pt-BR" dirty="0"/>
              <a:t>Dados: São fatos em uma forma primária, que podem ser armazenados em algum meio.</a:t>
            </a:r>
          </a:p>
          <a:p>
            <a:r>
              <a:rPr lang="pt-BR" dirty="0"/>
              <a:t>Ex.: CPF, Nome, Data</a:t>
            </a:r>
          </a:p>
          <a:p>
            <a:pPr marL="0" indent="0">
              <a:buNone/>
            </a:pPr>
            <a:r>
              <a:rPr lang="pt-BR" dirty="0"/>
              <a:t>Informação: São os fatos organizados de maneira a produzir um significado -&gt; Dados colocados em contexto.</a:t>
            </a:r>
          </a:p>
          <a:p>
            <a:r>
              <a:rPr lang="pt-BR" dirty="0"/>
              <a:t>Ex.: Lista de clientes com seus números de CPF, ordenados.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modelo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ajuda</a:t>
            </a:r>
            <a:r>
              <a:rPr lang="en-US" sz="2401" dirty="0"/>
              <a:t> a </a:t>
            </a:r>
            <a:r>
              <a:rPr lang="en-US" sz="2401" dirty="0" err="1"/>
              <a:t>comunicar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conceitos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estão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mente</a:t>
            </a:r>
            <a:r>
              <a:rPr lang="en-US" sz="2401" dirty="0"/>
              <a:t> do </a:t>
            </a:r>
            <a:r>
              <a:rPr lang="en-US" sz="2401" dirty="0" err="1"/>
              <a:t>projetista</a:t>
            </a:r>
            <a:r>
              <a:rPr lang="en-US" sz="2401" dirty="0"/>
              <a:t>. </a:t>
            </a:r>
            <a:r>
              <a:rPr lang="en-US" sz="2401" dirty="0" err="1"/>
              <a:t>Podemos</a:t>
            </a:r>
            <a:r>
              <a:rPr lang="en-US" sz="2401" dirty="0"/>
              <a:t> </a:t>
            </a:r>
            <a:r>
              <a:rPr lang="en-US" sz="2401" dirty="0" err="1"/>
              <a:t>usá</a:t>
            </a:r>
            <a:r>
              <a:rPr lang="en-US" sz="2401" dirty="0"/>
              <a:t>-los para </a:t>
            </a:r>
            <a:r>
              <a:rPr lang="en-US" sz="2401" dirty="0" err="1"/>
              <a:t>tarefas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/>
              <a:t>descrever</a:t>
            </a:r>
            <a:r>
              <a:rPr lang="en-US" sz="2401" dirty="0"/>
              <a:t>, </a:t>
            </a:r>
            <a:r>
              <a:rPr lang="en-US" sz="2401" dirty="0" err="1"/>
              <a:t>analisar</a:t>
            </a:r>
            <a:r>
              <a:rPr lang="en-US" sz="2401" dirty="0"/>
              <a:t>, </a:t>
            </a:r>
            <a:r>
              <a:rPr lang="en-US" sz="2401" dirty="0" err="1"/>
              <a:t>especificar</a:t>
            </a:r>
            <a:r>
              <a:rPr lang="en-US" sz="2401" dirty="0"/>
              <a:t> e </a:t>
            </a:r>
            <a:r>
              <a:rPr lang="en-US" sz="2401" dirty="0" err="1"/>
              <a:t>comunicar</a:t>
            </a:r>
            <a:r>
              <a:rPr lang="en-US" sz="2401" dirty="0"/>
              <a:t> </a:t>
            </a:r>
            <a:r>
              <a:rPr lang="en-US" sz="2401" dirty="0" err="1"/>
              <a:t>ideias</a:t>
            </a:r>
            <a:r>
              <a:rPr lang="en-US" sz="2401" dirty="0"/>
              <a:t>.</a:t>
            </a:r>
          </a:p>
          <a:p>
            <a:r>
              <a:rPr lang="en-US" sz="2401" dirty="0"/>
              <a:t>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possuir</a:t>
            </a:r>
            <a:r>
              <a:rPr lang="en-US" sz="2401" dirty="0"/>
              <a:t> </a:t>
            </a:r>
            <a:r>
              <a:rPr lang="en-US" sz="2401" dirty="0" err="1"/>
              <a:t>detalhes</a:t>
            </a:r>
            <a:r>
              <a:rPr lang="en-US" sz="2401" dirty="0"/>
              <a:t> </a:t>
            </a:r>
            <a:r>
              <a:rPr lang="en-US" sz="2401" dirty="0" err="1"/>
              <a:t>suficientes</a:t>
            </a:r>
            <a:r>
              <a:rPr lang="en-US" sz="2401" dirty="0"/>
              <a:t> para </a:t>
            </a:r>
            <a:r>
              <a:rPr lang="en-US" sz="2401" dirty="0" err="1"/>
              <a:t>que</a:t>
            </a:r>
            <a:r>
              <a:rPr lang="en-US" sz="2401" dirty="0"/>
              <a:t> um </a:t>
            </a:r>
            <a:r>
              <a:rPr lang="en-US" sz="2401" dirty="0" err="1"/>
              <a:t>desenvolvedor</a:t>
            </a:r>
            <a:r>
              <a:rPr lang="en-US" sz="2401" dirty="0"/>
              <a:t> </a:t>
            </a:r>
            <a:r>
              <a:rPr lang="en-US" sz="2401" dirty="0" err="1"/>
              <a:t>consiga</a:t>
            </a:r>
            <a:r>
              <a:rPr lang="en-US" sz="2401" dirty="0"/>
              <a:t> construer o banco de dados de </a:t>
            </a:r>
            <a:r>
              <a:rPr lang="en-US" sz="2401" dirty="0" err="1"/>
              <a:t>acordo</a:t>
            </a:r>
            <a:r>
              <a:rPr lang="en-US" sz="2401" dirty="0"/>
              <a:t> com a </a:t>
            </a:r>
            <a:r>
              <a:rPr lang="en-US" sz="2401" dirty="0" err="1"/>
              <a:t>necessidade</a:t>
            </a:r>
            <a:r>
              <a:rPr lang="en-US" sz="2401" dirty="0"/>
              <a:t> do </a:t>
            </a:r>
            <a:r>
              <a:rPr lang="en-US" sz="2401" dirty="0" err="1"/>
              <a:t>projeto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Modelagem</a:t>
            </a:r>
            <a:r>
              <a:rPr lang="en-US" sz="2401" dirty="0"/>
              <a:t> de Dados é o </a:t>
            </a:r>
            <a:r>
              <a:rPr lang="en-US" sz="2401" dirty="0" err="1"/>
              <a:t>processo</a:t>
            </a:r>
            <a:r>
              <a:rPr lang="en-US" sz="2401" dirty="0"/>
              <a:t> de </a:t>
            </a:r>
            <a:r>
              <a:rPr lang="en-US" sz="2401" dirty="0" err="1"/>
              <a:t>criação</a:t>
            </a:r>
            <a:r>
              <a:rPr lang="en-US" sz="2401" dirty="0"/>
              <a:t> de um </a:t>
            </a:r>
            <a:r>
              <a:rPr lang="en-US" sz="2401" dirty="0" err="1"/>
              <a:t>Modelo</a:t>
            </a:r>
            <a:r>
              <a:rPr lang="en-US" sz="2401" dirty="0"/>
              <a:t> de Dados para um Sistema de </a:t>
            </a:r>
            <a:r>
              <a:rPr lang="en-US" sz="2401" dirty="0" err="1"/>
              <a:t>informação</a:t>
            </a:r>
            <a:r>
              <a:rPr lang="en-US" sz="2401" dirty="0"/>
              <a:t>, com a </a:t>
            </a:r>
            <a:r>
              <a:rPr lang="en-US" sz="2401" dirty="0" err="1"/>
              <a:t>aplicação</a:t>
            </a:r>
            <a:r>
              <a:rPr lang="en-US" sz="2401" dirty="0"/>
              <a:t> de </a:t>
            </a:r>
            <a:r>
              <a:rPr lang="en-US" sz="2401" dirty="0" err="1"/>
              <a:t>técnicas</a:t>
            </a:r>
            <a:r>
              <a:rPr lang="en-US" sz="2401" dirty="0"/>
              <a:t> </a:t>
            </a:r>
            <a:r>
              <a:rPr lang="en-US" sz="2401" dirty="0" err="1"/>
              <a:t>específicas</a:t>
            </a:r>
            <a:r>
              <a:rPr lang="en-US" sz="2401" dirty="0"/>
              <a:t> de </a:t>
            </a:r>
            <a:r>
              <a:rPr lang="en-US" sz="2401" dirty="0" err="1"/>
              <a:t>modelagem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Trata</a:t>
            </a:r>
            <a:r>
              <a:rPr lang="en-US" sz="2401" dirty="0"/>
              <a:t>-se de </a:t>
            </a:r>
            <a:r>
              <a:rPr lang="en-US" sz="2401" dirty="0" err="1"/>
              <a:t>processos</a:t>
            </a:r>
            <a:r>
              <a:rPr lang="en-US" sz="2401" dirty="0"/>
              <a:t> para definer e </a:t>
            </a:r>
            <a:r>
              <a:rPr lang="en-US" sz="2401" dirty="0" err="1"/>
              <a:t>analisar</a:t>
            </a:r>
            <a:r>
              <a:rPr lang="en-US" sz="2401" dirty="0"/>
              <a:t> requisites de dados </a:t>
            </a:r>
            <a:r>
              <a:rPr lang="en-US" sz="2401" dirty="0" err="1"/>
              <a:t>necessários</a:t>
            </a:r>
            <a:r>
              <a:rPr lang="en-US" sz="2401" dirty="0"/>
              <a:t> para </a:t>
            </a:r>
            <a:r>
              <a:rPr lang="en-US" sz="2401" dirty="0" err="1"/>
              <a:t>suportar</a:t>
            </a:r>
            <a:r>
              <a:rPr lang="en-US" sz="2401" dirty="0"/>
              <a:t> </a:t>
            </a:r>
            <a:r>
              <a:rPr lang="en-US" sz="2401" dirty="0" err="1"/>
              <a:t>processos</a:t>
            </a:r>
            <a:r>
              <a:rPr lang="en-US" sz="2401" dirty="0"/>
              <a:t> de </a:t>
            </a:r>
            <a:r>
              <a:rPr lang="en-US" sz="2401" dirty="0" err="1"/>
              <a:t>negócio</a:t>
            </a:r>
            <a:r>
              <a:rPr lang="en-US" sz="2401" dirty="0"/>
              <a:t> com </a:t>
            </a:r>
            <a:r>
              <a:rPr lang="en-US" sz="2401" dirty="0" err="1"/>
              <a:t>sistemas</a:t>
            </a:r>
            <a:r>
              <a:rPr lang="en-US" sz="2401" dirty="0"/>
              <a:t> </a:t>
            </a:r>
            <a:r>
              <a:rPr lang="en-US" sz="2401" dirty="0" err="1"/>
              <a:t>informatizados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organizações</a:t>
            </a:r>
            <a:r>
              <a:rPr lang="en-US" sz="2401" dirty="0"/>
              <a:t>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modelo</a:t>
            </a:r>
            <a:r>
              <a:rPr lang="en-US" sz="2401" dirty="0"/>
              <a:t> de dados </a:t>
            </a:r>
            <a:r>
              <a:rPr lang="en-US" sz="2401" dirty="0" err="1"/>
              <a:t>fornece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estrutura</a:t>
            </a:r>
            <a:r>
              <a:rPr lang="en-US" sz="2401" dirty="0"/>
              <a:t> para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usados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(SI), com </a:t>
            </a:r>
            <a:r>
              <a:rPr lang="en-US" sz="2401" dirty="0" err="1"/>
              <a:t>definições</a:t>
            </a:r>
            <a:r>
              <a:rPr lang="en-US" sz="2401" dirty="0"/>
              <a:t> e </a:t>
            </a:r>
            <a:r>
              <a:rPr lang="en-US" sz="2401" dirty="0" err="1"/>
              <a:t>formatos</a:t>
            </a:r>
            <a:r>
              <a:rPr lang="en-US" sz="2401" dirty="0"/>
              <a:t> </a:t>
            </a:r>
            <a:r>
              <a:rPr lang="en-US" sz="2401" dirty="0" err="1"/>
              <a:t>específicos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2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Hierárquico</a:t>
            </a:r>
            <a:endParaRPr lang="en-US" sz="2401" dirty="0"/>
          </a:p>
          <a:p>
            <a:r>
              <a:rPr lang="en-US" sz="2401" dirty="0" err="1"/>
              <a:t>Rede</a:t>
            </a:r>
            <a:endParaRPr lang="en-US" sz="2401" dirty="0"/>
          </a:p>
          <a:p>
            <a:r>
              <a:rPr lang="en-US" sz="2401" dirty="0" err="1">
                <a:solidFill>
                  <a:srgbClr val="FFFF00"/>
                </a:solidFill>
              </a:rPr>
              <a:t>Relacional</a:t>
            </a:r>
            <a:endParaRPr lang="en-US" sz="2401" dirty="0">
              <a:solidFill>
                <a:srgbClr val="FFFF00"/>
              </a:solidFill>
            </a:endParaRPr>
          </a:p>
          <a:p>
            <a:r>
              <a:rPr lang="en-US" sz="2401" dirty="0" err="1"/>
              <a:t>Orientado</a:t>
            </a:r>
            <a:r>
              <a:rPr lang="en-US" sz="2401" dirty="0"/>
              <a:t> a </a:t>
            </a:r>
            <a:r>
              <a:rPr lang="en-US" sz="2401" dirty="0" err="1"/>
              <a:t>Objeto</a:t>
            </a:r>
            <a:endParaRPr lang="en-US" sz="2401" dirty="0"/>
          </a:p>
          <a:p>
            <a:r>
              <a:rPr lang="en-US" sz="2401" dirty="0"/>
              <a:t>Nao-</a:t>
            </a:r>
            <a:r>
              <a:rPr lang="en-US" sz="2401" dirty="0" err="1"/>
              <a:t>Relacional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3010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princípios</a:t>
            </a:r>
            <a:r>
              <a:rPr lang="en-US" sz="2401" dirty="0"/>
              <a:t> do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</a:t>
            </a:r>
            <a:r>
              <a:rPr lang="en-US" sz="2401" dirty="0" err="1"/>
              <a:t>foram</a:t>
            </a:r>
            <a:r>
              <a:rPr lang="en-US" sz="2401" dirty="0"/>
              <a:t> </a:t>
            </a:r>
            <a:r>
              <a:rPr lang="en-US" sz="2401" dirty="0" err="1"/>
              <a:t>esboçados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E. F. </a:t>
            </a:r>
            <a:r>
              <a:rPr lang="en-US" sz="2401" dirty="0" err="1"/>
              <a:t>Codd</a:t>
            </a:r>
            <a:r>
              <a:rPr lang="en-US" sz="2401" dirty="0"/>
              <a:t> (IBM)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artigo</a:t>
            </a:r>
            <a:r>
              <a:rPr lang="en-US" sz="2401" dirty="0"/>
              <a:t> </a:t>
            </a:r>
            <a:r>
              <a:rPr lang="en-US" sz="2401" dirty="0" err="1"/>
              <a:t>publicado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junho</a:t>
            </a:r>
            <a:r>
              <a:rPr lang="en-US" sz="2401" dirty="0"/>
              <a:t> de 1970, </a:t>
            </a:r>
            <a:r>
              <a:rPr lang="en-US" sz="2401" dirty="0" err="1"/>
              <a:t>intitulado</a:t>
            </a:r>
            <a:r>
              <a:rPr lang="en-US" sz="2401" dirty="0"/>
              <a:t> “A Relational Model of Data for Large Shared Data Banks”, no </a:t>
            </a:r>
            <a:r>
              <a:rPr lang="en-US" sz="2401" dirty="0" err="1"/>
              <a:t>qual</a:t>
            </a:r>
            <a:r>
              <a:rPr lang="en-US" sz="2401" dirty="0"/>
              <a:t> o Dr. </a:t>
            </a:r>
            <a:r>
              <a:rPr lang="en-US" sz="2401" dirty="0" err="1"/>
              <a:t>Codd</a:t>
            </a:r>
            <a:r>
              <a:rPr lang="en-US" sz="2401" dirty="0"/>
              <a:t> </a:t>
            </a:r>
            <a:r>
              <a:rPr lang="en-US" sz="2401" dirty="0" err="1"/>
              <a:t>propôs</a:t>
            </a:r>
            <a:r>
              <a:rPr lang="en-US" sz="2401" dirty="0"/>
              <a:t> 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para </a:t>
            </a:r>
            <a:r>
              <a:rPr lang="en-US" sz="2401" dirty="0" err="1"/>
              <a:t>sistemas</a:t>
            </a:r>
            <a:r>
              <a:rPr lang="en-US" sz="2401" dirty="0"/>
              <a:t> de </a:t>
            </a:r>
            <a:r>
              <a:rPr lang="en-US" sz="2401" dirty="0" err="1"/>
              <a:t>bancos</a:t>
            </a:r>
            <a:r>
              <a:rPr lang="en-US" sz="2401" dirty="0"/>
              <a:t> de dados.</a:t>
            </a:r>
          </a:p>
          <a:p>
            <a:r>
              <a:rPr lang="en-US" sz="2401" dirty="0"/>
              <a:t>Antes disso </a:t>
            </a:r>
            <a:r>
              <a:rPr lang="en-US" sz="2401" dirty="0" err="1"/>
              <a:t>eram</a:t>
            </a:r>
            <a:r>
              <a:rPr lang="en-US" sz="2401" dirty="0"/>
              <a:t> </a:t>
            </a:r>
            <a:r>
              <a:rPr lang="en-US" sz="2401" dirty="0" err="1"/>
              <a:t>usados</a:t>
            </a:r>
            <a:r>
              <a:rPr lang="en-US" sz="2401" dirty="0"/>
              <a:t> </a:t>
            </a:r>
            <a:r>
              <a:rPr lang="en-US" sz="2401" dirty="0" err="1"/>
              <a:t>modelos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o </a:t>
            </a:r>
            <a:r>
              <a:rPr lang="en-US" sz="2401" dirty="0" err="1"/>
              <a:t>hierárquico</a:t>
            </a:r>
            <a:r>
              <a:rPr lang="en-US" sz="2401" dirty="0"/>
              <a:t> e 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rede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3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4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No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coleções</a:t>
            </a:r>
            <a:r>
              <a:rPr lang="en-US" sz="2401" dirty="0"/>
              <a:t> de </a:t>
            </a:r>
            <a:r>
              <a:rPr lang="en-US" sz="2401" dirty="0" err="1"/>
              <a:t>tabelas</a:t>
            </a:r>
            <a:r>
              <a:rPr lang="en-US" sz="2401" dirty="0"/>
              <a:t> </a:t>
            </a:r>
            <a:r>
              <a:rPr lang="en-US" sz="2401" dirty="0" err="1"/>
              <a:t>bidimensionais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Essas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também</a:t>
            </a:r>
            <a:r>
              <a:rPr lang="en-US" sz="2401" dirty="0"/>
              <a:t> </a:t>
            </a:r>
            <a:r>
              <a:rPr lang="en-US" sz="2401" dirty="0" err="1"/>
              <a:t>chamadas</a:t>
            </a:r>
            <a:r>
              <a:rPr lang="en-US" sz="2401" dirty="0"/>
              <a:t> de “</a:t>
            </a:r>
            <a:r>
              <a:rPr lang="en-US" sz="2401" dirty="0" err="1"/>
              <a:t>Relações</a:t>
            </a:r>
            <a:r>
              <a:rPr lang="en-US" sz="2401" dirty="0"/>
              <a:t>”.</a:t>
            </a:r>
          </a:p>
          <a:p>
            <a:r>
              <a:rPr lang="en-US" sz="2401" dirty="0" err="1"/>
              <a:t>Relação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forma de se organizer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linhas</a:t>
            </a:r>
            <a:r>
              <a:rPr lang="en-US" sz="2401" dirty="0"/>
              <a:t> e </a:t>
            </a:r>
            <a:r>
              <a:rPr lang="en-US" sz="2401" dirty="0" err="1"/>
              <a:t>colunas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Baseado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lógica</a:t>
            </a:r>
            <a:r>
              <a:rPr lang="en-US" sz="2401" dirty="0"/>
              <a:t> e </a:t>
            </a:r>
            <a:r>
              <a:rPr lang="en-US" sz="2401" dirty="0" err="1"/>
              <a:t>teoria</a:t>
            </a:r>
            <a:r>
              <a:rPr lang="en-US" sz="2401" dirty="0"/>
              <a:t> de </a:t>
            </a:r>
            <a:r>
              <a:rPr lang="en-US" sz="2401" dirty="0" err="1"/>
              <a:t>conjunto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2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Modelo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é compost, </a:t>
            </a:r>
            <a:r>
              <a:rPr lang="en-US" sz="2401" dirty="0" err="1"/>
              <a:t>basicamente</a:t>
            </a:r>
            <a:r>
              <a:rPr lang="en-US" sz="2401" dirty="0"/>
              <a:t>, </a:t>
            </a:r>
            <a:r>
              <a:rPr lang="en-US" sz="2401" dirty="0" err="1"/>
              <a:t>por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Coleções</a:t>
            </a:r>
            <a:r>
              <a:rPr lang="en-US" sz="2401" dirty="0"/>
              <a:t> de </a:t>
            </a:r>
            <a:r>
              <a:rPr lang="en-US" sz="2401" dirty="0" err="1"/>
              <a:t>objetos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relações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armazenam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conjunto</a:t>
            </a:r>
            <a:r>
              <a:rPr lang="en-US" sz="2401" dirty="0"/>
              <a:t> de </a:t>
            </a:r>
            <a:r>
              <a:rPr lang="en-US" sz="2401" dirty="0" err="1"/>
              <a:t>operadores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agem</a:t>
            </a:r>
            <a:r>
              <a:rPr lang="en-US" sz="2401" dirty="0"/>
              <a:t> </a:t>
            </a:r>
            <a:r>
              <a:rPr lang="en-US" sz="2401" dirty="0" err="1"/>
              <a:t>nas</a:t>
            </a:r>
            <a:r>
              <a:rPr lang="en-US" sz="2401" dirty="0"/>
              <a:t> </a:t>
            </a:r>
            <a:r>
              <a:rPr lang="en-US" sz="2401" dirty="0" err="1"/>
              <a:t>relações</a:t>
            </a:r>
            <a:r>
              <a:rPr lang="en-US" sz="2401" dirty="0"/>
              <a:t>, </a:t>
            </a:r>
            <a:r>
              <a:rPr lang="en-US" sz="2401" dirty="0" err="1"/>
              <a:t>produzindo</a:t>
            </a:r>
            <a:r>
              <a:rPr lang="en-US" sz="2401" dirty="0"/>
              <a:t> </a:t>
            </a:r>
            <a:r>
              <a:rPr lang="en-US" sz="2401" dirty="0" err="1"/>
              <a:t>outras</a:t>
            </a:r>
            <a:r>
              <a:rPr lang="en-US" sz="2401" dirty="0"/>
              <a:t> </a:t>
            </a:r>
            <a:r>
              <a:rPr lang="en-US" sz="2401" dirty="0" err="1"/>
              <a:t>relações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Integridade</a:t>
            </a:r>
            <a:r>
              <a:rPr lang="en-US" sz="2401" dirty="0"/>
              <a:t> de dados, para </a:t>
            </a:r>
            <a:r>
              <a:rPr lang="en-US" sz="2401" dirty="0" err="1"/>
              <a:t>precisão</a:t>
            </a:r>
            <a:r>
              <a:rPr lang="en-US" sz="2401" dirty="0"/>
              <a:t> e </a:t>
            </a:r>
            <a:r>
              <a:rPr lang="en-US" sz="2401" dirty="0" err="1"/>
              <a:t>consistência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7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Banco de dados </a:t>
            </a:r>
            <a:r>
              <a:rPr lang="en-US" sz="2401" dirty="0" err="1"/>
              <a:t>relacional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coleção</a:t>
            </a:r>
            <a:r>
              <a:rPr lang="en-US" sz="2401" dirty="0"/>
              <a:t> de </a:t>
            </a:r>
            <a:r>
              <a:rPr lang="en-US" sz="2401" dirty="0" err="1"/>
              <a:t>relações</a:t>
            </a:r>
            <a:r>
              <a:rPr lang="en-US" sz="2401" dirty="0"/>
              <a:t>,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 </a:t>
            </a:r>
            <a:r>
              <a:rPr lang="en-US" sz="2401" dirty="0" err="1"/>
              <a:t>bidimensionais</a:t>
            </a:r>
            <a:r>
              <a:rPr lang="en-US" sz="2401" dirty="0"/>
              <a:t>, </a:t>
            </a:r>
            <a:r>
              <a:rPr lang="en-US" sz="2401" dirty="0" err="1"/>
              <a:t>onde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armazenados</a:t>
            </a:r>
            <a:r>
              <a:rPr lang="en-US" sz="2401" dirty="0"/>
              <a:t>.</a:t>
            </a:r>
          </a:p>
          <a:p>
            <a:r>
              <a:rPr lang="en-US" sz="2401" dirty="0"/>
              <a:t>Como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/>
              <a:t>podemos</a:t>
            </a:r>
            <a:r>
              <a:rPr lang="en-US" sz="2401" dirty="0"/>
              <a:t> </a:t>
            </a:r>
            <a:r>
              <a:rPr lang="en-US" sz="2401" dirty="0" err="1"/>
              <a:t>querer</a:t>
            </a:r>
            <a:r>
              <a:rPr lang="en-US" sz="2401" dirty="0"/>
              <a:t> </a:t>
            </a:r>
            <a:r>
              <a:rPr lang="en-US" sz="2401" dirty="0" err="1"/>
              <a:t>armazenar</a:t>
            </a:r>
            <a:r>
              <a:rPr lang="en-US" sz="2401" dirty="0"/>
              <a:t> dados </a:t>
            </a:r>
            <a:r>
              <a:rPr lang="en-US" sz="2401" dirty="0" err="1"/>
              <a:t>sobre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clientes</a:t>
            </a:r>
            <a:r>
              <a:rPr lang="en-US" sz="2401" dirty="0"/>
              <a:t>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loja</a:t>
            </a:r>
            <a:r>
              <a:rPr lang="en-US" sz="2401" dirty="0"/>
              <a:t>. Para </a:t>
            </a:r>
            <a:r>
              <a:rPr lang="en-US" sz="2401" dirty="0" err="1"/>
              <a:t>isso</a:t>
            </a:r>
            <a:r>
              <a:rPr lang="en-US" sz="2401" dirty="0"/>
              <a:t>, </a:t>
            </a:r>
            <a:r>
              <a:rPr lang="en-US" sz="2401" dirty="0" err="1"/>
              <a:t>criamos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 para guarder </a:t>
            </a:r>
            <a:r>
              <a:rPr lang="en-US" sz="2401" dirty="0" err="1"/>
              <a:t>conjuntos</a:t>
            </a:r>
            <a:r>
              <a:rPr lang="en-US" sz="2401" dirty="0"/>
              <a:t> de </a:t>
            </a:r>
            <a:r>
              <a:rPr lang="en-US" sz="2401" dirty="0" err="1"/>
              <a:t>daddos</a:t>
            </a:r>
            <a:r>
              <a:rPr lang="en-US" sz="2401" dirty="0"/>
              <a:t> </a:t>
            </a:r>
            <a:r>
              <a:rPr lang="en-US" sz="2401" dirty="0" err="1"/>
              <a:t>relacionados</a:t>
            </a:r>
            <a:r>
              <a:rPr lang="en-US" sz="2401" dirty="0"/>
              <a:t> a </a:t>
            </a:r>
            <a:r>
              <a:rPr lang="en-US" sz="2401" dirty="0" err="1"/>
              <a:t>esses</a:t>
            </a:r>
            <a:r>
              <a:rPr lang="en-US" sz="2401" dirty="0"/>
              <a:t> clients, </a:t>
            </a:r>
            <a:r>
              <a:rPr lang="en-US" sz="2401" dirty="0" err="1"/>
              <a:t>como</a:t>
            </a:r>
            <a:r>
              <a:rPr lang="en-US" sz="2401" dirty="0"/>
              <a:t> dados </a:t>
            </a:r>
            <a:r>
              <a:rPr lang="en-US" sz="2401" dirty="0" err="1"/>
              <a:t>pessoais</a:t>
            </a:r>
            <a:r>
              <a:rPr lang="en-US" sz="2401" dirty="0"/>
              <a:t>, dados de </a:t>
            </a:r>
            <a:r>
              <a:rPr lang="en-US" sz="2401" dirty="0" err="1"/>
              <a:t>compras</a:t>
            </a:r>
            <a:r>
              <a:rPr lang="en-US" sz="2401" dirty="0"/>
              <a:t>, </a:t>
            </a:r>
            <a:r>
              <a:rPr lang="en-US" sz="2401" dirty="0" err="1"/>
              <a:t>crédito</a:t>
            </a:r>
            <a:r>
              <a:rPr lang="en-US" sz="2401" dirty="0"/>
              <a:t>, e </a:t>
            </a:r>
            <a:r>
              <a:rPr lang="en-US" sz="2401" dirty="0" err="1"/>
              <a:t>outras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8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Tabela</a:t>
            </a:r>
            <a:r>
              <a:rPr lang="en-US" sz="2401" dirty="0"/>
              <a:t>: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básica</a:t>
            </a:r>
            <a:r>
              <a:rPr lang="en-US" sz="2401" dirty="0"/>
              <a:t> de </a:t>
            </a:r>
            <a:r>
              <a:rPr lang="en-US" sz="2401" dirty="0" err="1"/>
              <a:t>armazenamento</a:t>
            </a:r>
            <a:r>
              <a:rPr lang="en-US" sz="2401" dirty="0"/>
              <a:t> no SGDBR. </a:t>
            </a:r>
            <a:r>
              <a:rPr lang="en-US" sz="2401" dirty="0" err="1"/>
              <a:t>Armazena</a:t>
            </a:r>
            <a:r>
              <a:rPr lang="en-US" sz="2401" dirty="0"/>
              <a:t> </a:t>
            </a:r>
            <a:r>
              <a:rPr lang="en-US" sz="2401" dirty="0" err="1"/>
              <a:t>todos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necessários</a:t>
            </a:r>
            <a:r>
              <a:rPr lang="en-US" sz="2401" dirty="0"/>
              <a:t> </a:t>
            </a:r>
            <a:r>
              <a:rPr lang="en-US" sz="2401" dirty="0" err="1"/>
              <a:t>sobre</a:t>
            </a:r>
            <a:r>
              <a:rPr lang="en-US" sz="2401" dirty="0"/>
              <a:t> </a:t>
            </a:r>
            <a:r>
              <a:rPr lang="en-US" sz="2401" dirty="0" err="1"/>
              <a:t>algo</a:t>
            </a:r>
            <a:r>
              <a:rPr lang="en-US" sz="2401" dirty="0"/>
              <a:t> do </a:t>
            </a:r>
            <a:r>
              <a:rPr lang="en-US" sz="2401" dirty="0" err="1"/>
              <a:t>mundo</a:t>
            </a:r>
            <a:r>
              <a:rPr lang="en-US" sz="2401" dirty="0"/>
              <a:t> real, </a:t>
            </a:r>
            <a:r>
              <a:rPr lang="en-US" sz="2401" dirty="0" err="1"/>
              <a:t>como</a:t>
            </a:r>
            <a:r>
              <a:rPr lang="en-US" sz="2401" dirty="0"/>
              <a:t> clients, </a:t>
            </a:r>
            <a:r>
              <a:rPr lang="en-US" sz="2401" dirty="0" err="1"/>
              <a:t>pedidos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produtos</a:t>
            </a:r>
            <a:r>
              <a:rPr lang="en-US" sz="2401" dirty="0"/>
              <a:t>. </a:t>
            </a:r>
            <a:r>
              <a:rPr lang="en-US" sz="2401" dirty="0" err="1"/>
              <a:t>Também</a:t>
            </a:r>
            <a:r>
              <a:rPr lang="en-US" sz="2401" dirty="0"/>
              <a:t> </a:t>
            </a:r>
            <a:r>
              <a:rPr lang="en-US" sz="2401" dirty="0" err="1"/>
              <a:t>chamada</a:t>
            </a:r>
            <a:r>
              <a:rPr lang="en-US" sz="2401" dirty="0"/>
              <a:t> de </a:t>
            </a:r>
            <a:r>
              <a:rPr lang="en-US" sz="2401" dirty="0" err="1"/>
              <a:t>Relação</a:t>
            </a:r>
            <a:r>
              <a:rPr lang="en-US" sz="2401" dirty="0"/>
              <a:t>. Um banco de dados </a:t>
            </a:r>
            <a:r>
              <a:rPr lang="en-US" sz="2401" dirty="0" err="1"/>
              <a:t>relacional</a:t>
            </a:r>
            <a:r>
              <a:rPr lang="en-US" sz="2401" dirty="0"/>
              <a:t> </a:t>
            </a:r>
            <a:r>
              <a:rPr lang="en-US" sz="2401" dirty="0" err="1"/>
              <a:t>pode</a:t>
            </a:r>
            <a:r>
              <a:rPr lang="en-US" sz="2401" dirty="0"/>
              <a:t> </a:t>
            </a:r>
            <a:r>
              <a:rPr lang="en-US" sz="2401" dirty="0" err="1"/>
              <a:t>conter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Tupla</a:t>
            </a:r>
            <a:r>
              <a:rPr lang="en-US" sz="2401" dirty="0"/>
              <a:t>: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linha</a:t>
            </a:r>
            <a:r>
              <a:rPr lang="en-US" sz="2401" dirty="0"/>
              <a:t>/</a:t>
            </a:r>
            <a:r>
              <a:rPr lang="en-US" sz="2401" dirty="0" err="1"/>
              <a:t>registro</a:t>
            </a:r>
            <a:r>
              <a:rPr lang="en-US" sz="2401" dirty="0"/>
              <a:t>, </a:t>
            </a:r>
            <a:r>
              <a:rPr lang="en-US" sz="2401" dirty="0" err="1"/>
              <a:t>representa</a:t>
            </a:r>
            <a:r>
              <a:rPr lang="en-US" sz="2401" dirty="0"/>
              <a:t> </a:t>
            </a:r>
            <a:r>
              <a:rPr lang="en-US" sz="2401" dirty="0" err="1"/>
              <a:t>todos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requeridos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determinada</a:t>
            </a:r>
            <a:r>
              <a:rPr lang="en-US" sz="2401" dirty="0"/>
              <a:t> </a:t>
            </a:r>
            <a:r>
              <a:rPr lang="en-US" sz="2401" dirty="0" err="1"/>
              <a:t>ocorrência</a:t>
            </a:r>
            <a:r>
              <a:rPr lang="en-US" sz="2401" dirty="0"/>
              <a:t> de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particular.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/>
              <a:t>os</a:t>
            </a:r>
            <a:r>
              <a:rPr lang="en-US" sz="2401" dirty="0"/>
              <a:t> dados de um </a:t>
            </a:r>
            <a:r>
              <a:rPr lang="en-US" sz="2401" dirty="0" err="1"/>
              <a:t>cliente</a:t>
            </a:r>
            <a:r>
              <a:rPr lang="en-US" sz="2401" dirty="0"/>
              <a:t> </a:t>
            </a:r>
            <a:r>
              <a:rPr lang="en-US" sz="2401" dirty="0" err="1"/>
              <a:t>específico</a:t>
            </a:r>
            <a:r>
              <a:rPr lang="en-US" sz="2401" dirty="0"/>
              <a:t>.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linha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identificada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primária</a:t>
            </a:r>
            <a:r>
              <a:rPr lang="en-US" sz="2401" dirty="0"/>
              <a:t>, de </a:t>
            </a:r>
            <a:r>
              <a:rPr lang="en-US" sz="2401" dirty="0" err="1"/>
              <a:t>modo</a:t>
            </a:r>
            <a:r>
              <a:rPr lang="en-US" sz="2401" dirty="0"/>
              <a:t> a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haver</a:t>
            </a:r>
            <a:r>
              <a:rPr lang="en-US" sz="2401" dirty="0"/>
              <a:t> </a:t>
            </a:r>
            <a:r>
              <a:rPr lang="en-US" sz="2401" dirty="0" err="1"/>
              <a:t>duplicação</a:t>
            </a:r>
            <a:r>
              <a:rPr lang="en-US" sz="2401" dirty="0"/>
              <a:t> de </a:t>
            </a:r>
            <a:r>
              <a:rPr lang="en-US" sz="2401" dirty="0" err="1"/>
              <a:t>registros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9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Coluna</a:t>
            </a:r>
            <a:r>
              <a:rPr lang="en-US" sz="2401" dirty="0"/>
              <a:t>: </a:t>
            </a:r>
            <a:r>
              <a:rPr lang="en-US" sz="2401" dirty="0" err="1"/>
              <a:t>Unidade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armazena</a:t>
            </a:r>
            <a:r>
              <a:rPr lang="en-US" sz="2401" dirty="0"/>
              <a:t> um </a:t>
            </a:r>
            <a:r>
              <a:rPr lang="en-US" sz="2401" dirty="0" err="1"/>
              <a:t>tipo</a:t>
            </a:r>
            <a:r>
              <a:rPr lang="en-US" sz="2401" dirty="0"/>
              <a:t> </a:t>
            </a:r>
            <a:r>
              <a:rPr lang="en-US" sz="2401" dirty="0" err="1"/>
              <a:t>específico</a:t>
            </a:r>
            <a:r>
              <a:rPr lang="en-US" sz="2401" dirty="0"/>
              <a:t> de dado (valor) –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armazena</a:t>
            </a:r>
            <a:r>
              <a:rPr lang="en-US" sz="2401" dirty="0"/>
              <a:t> nada, com valor </a:t>
            </a:r>
            <a:r>
              <a:rPr lang="en-US" sz="2401" dirty="0" err="1"/>
              <a:t>nul</a:t>
            </a:r>
            <a:r>
              <a:rPr lang="en-US" sz="2401" dirty="0"/>
              <a:t>. </a:t>
            </a:r>
            <a:r>
              <a:rPr lang="en-US" sz="2401" dirty="0" err="1"/>
              <a:t>Esta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coluna</a:t>
            </a:r>
            <a:r>
              <a:rPr lang="en-US" sz="2401" dirty="0"/>
              <a:t> </a:t>
            </a:r>
            <a:r>
              <a:rPr lang="en-US" sz="2401" dirty="0" err="1"/>
              <a:t>não-chave</a:t>
            </a:r>
            <a:r>
              <a:rPr lang="en-US" sz="2401" dirty="0"/>
              <a:t>, </a:t>
            </a:r>
            <a:r>
              <a:rPr lang="en-US" sz="2401" dirty="0" err="1"/>
              <a:t>significando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seu</a:t>
            </a:r>
            <a:r>
              <a:rPr lang="en-US" sz="2401" dirty="0"/>
              <a:t> valor </a:t>
            </a:r>
            <a:r>
              <a:rPr lang="en-US" sz="2401" dirty="0" err="1"/>
              <a:t>pode</a:t>
            </a:r>
            <a:r>
              <a:rPr lang="en-US" sz="2401" dirty="0"/>
              <a:t> se </a:t>
            </a:r>
            <a:r>
              <a:rPr lang="en-US" sz="2401" dirty="0" err="1"/>
              <a:t>repetir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outras</a:t>
            </a:r>
            <a:r>
              <a:rPr lang="en-US" sz="2401" dirty="0"/>
              <a:t> </a:t>
            </a:r>
            <a:r>
              <a:rPr lang="en-US" sz="2401" dirty="0" err="1"/>
              <a:t>linhas</a:t>
            </a:r>
            <a:r>
              <a:rPr lang="en-US" sz="2401" dirty="0"/>
              <a:t> da </a:t>
            </a:r>
            <a:r>
              <a:rPr lang="en-US" sz="2401" dirty="0" err="1"/>
              <a:t>tabela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Relacionamento</a:t>
            </a:r>
            <a:r>
              <a:rPr lang="en-US" sz="2401" dirty="0"/>
              <a:t>: </a:t>
            </a:r>
            <a:r>
              <a:rPr lang="en-US" sz="2401" dirty="0" err="1"/>
              <a:t>Associação</a:t>
            </a:r>
            <a:r>
              <a:rPr lang="en-US" sz="2401" dirty="0"/>
              <a:t> entre as </a:t>
            </a:r>
            <a:r>
              <a:rPr lang="en-US" sz="2401" dirty="0" err="1"/>
              <a:t>entidades</a:t>
            </a:r>
            <a:r>
              <a:rPr lang="en-US" sz="2401" dirty="0"/>
              <a:t> (</a:t>
            </a:r>
            <a:r>
              <a:rPr lang="en-US" sz="2401" dirty="0" err="1"/>
              <a:t>tabelas</a:t>
            </a:r>
            <a:r>
              <a:rPr lang="en-US" sz="2401" dirty="0"/>
              <a:t>), </a:t>
            </a:r>
            <a:r>
              <a:rPr lang="en-US" sz="2401" dirty="0" err="1"/>
              <a:t>conectadas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chaves</a:t>
            </a:r>
            <a:r>
              <a:rPr lang="en-US" sz="2401" dirty="0"/>
              <a:t> </a:t>
            </a:r>
            <a:r>
              <a:rPr lang="en-US" sz="2401" dirty="0" err="1"/>
              <a:t>primárias</a:t>
            </a:r>
            <a:r>
              <a:rPr lang="en-US" sz="2401" dirty="0"/>
              <a:t> e </a:t>
            </a:r>
            <a:r>
              <a:rPr lang="en-US" sz="2401" dirty="0" err="1"/>
              <a:t>chaves</a:t>
            </a:r>
            <a:r>
              <a:rPr lang="en-US" sz="2401" dirty="0"/>
              <a:t> </a:t>
            </a:r>
            <a:r>
              <a:rPr lang="en-US" sz="2401" dirty="0" err="1"/>
              <a:t>estrangeiras</a:t>
            </a:r>
            <a:r>
              <a:rPr lang="en-US" sz="2401" dirty="0"/>
              <a:t>.</a:t>
            </a:r>
          </a:p>
          <a:p>
            <a:r>
              <a:rPr lang="en-US" sz="2401" b="1" dirty="0"/>
              <a:t>Outros</a:t>
            </a:r>
            <a:r>
              <a:rPr lang="en-US" sz="2401" dirty="0"/>
              <a:t>: </a:t>
            </a:r>
            <a:r>
              <a:rPr lang="en-US" sz="2401" dirty="0" err="1"/>
              <a:t>Índices</a:t>
            </a:r>
            <a:r>
              <a:rPr lang="en-US" sz="2401" dirty="0"/>
              <a:t>, SP, Triggers, etc.</a:t>
            </a:r>
          </a:p>
        </p:txBody>
      </p:sp>
    </p:spTree>
    <p:extLst>
      <p:ext uri="{BB962C8B-B14F-4D97-AF65-F5344CB8AC3E}">
        <p14:creationId xmlns:p14="http://schemas.microsoft.com/office/powerpoint/2010/main" val="31581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Chave</a:t>
            </a:r>
            <a:r>
              <a:rPr lang="en-US" sz="2401" b="1" dirty="0"/>
              <a:t> </a:t>
            </a:r>
            <a:r>
              <a:rPr lang="en-US" sz="2401" b="1" dirty="0" err="1"/>
              <a:t>Primária</a:t>
            </a:r>
            <a:r>
              <a:rPr lang="en-US" sz="2401" dirty="0"/>
              <a:t>: </a:t>
            </a:r>
            <a:r>
              <a:rPr lang="en-US" sz="2401" dirty="0" err="1"/>
              <a:t>coluna</a:t>
            </a:r>
            <a:r>
              <a:rPr lang="en-US" sz="2401" dirty="0"/>
              <a:t> (</a:t>
            </a:r>
            <a:r>
              <a:rPr lang="en-US" sz="2401" dirty="0" err="1"/>
              <a:t>atributo</a:t>
            </a:r>
            <a:r>
              <a:rPr lang="en-US" sz="2401" dirty="0"/>
              <a:t>)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identifica</a:t>
            </a:r>
            <a:r>
              <a:rPr lang="en-US" sz="2401" dirty="0"/>
              <a:t> um </a:t>
            </a:r>
            <a:r>
              <a:rPr lang="en-US" sz="2401" dirty="0" err="1"/>
              <a:t>registro</a:t>
            </a:r>
            <a:r>
              <a:rPr lang="en-US" sz="2401" dirty="0"/>
              <a:t> de forma </a:t>
            </a:r>
            <a:r>
              <a:rPr lang="en-US" sz="2401" dirty="0" err="1"/>
              <a:t>exclusiva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o CPF de um </a:t>
            </a:r>
            <a:r>
              <a:rPr lang="en-US" sz="2401" dirty="0" err="1"/>
              <a:t>cliente</a:t>
            </a:r>
            <a:r>
              <a:rPr lang="en-US" sz="2401" dirty="0"/>
              <a:t>, </a:t>
            </a:r>
            <a:r>
              <a:rPr lang="en-US" sz="2401" dirty="0" err="1"/>
              <a:t>contendo</a:t>
            </a:r>
            <a:r>
              <a:rPr lang="en-US" sz="2401" dirty="0"/>
              <a:t> um valor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se </a:t>
            </a:r>
            <a:r>
              <a:rPr lang="en-US" sz="2401" dirty="0" err="1"/>
              <a:t>repete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relação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Chave</a:t>
            </a:r>
            <a:r>
              <a:rPr lang="en-US" sz="2401" b="1" dirty="0"/>
              <a:t> </a:t>
            </a:r>
            <a:r>
              <a:rPr lang="en-US" sz="2401" b="1" dirty="0" err="1"/>
              <a:t>Estrangeira</a:t>
            </a:r>
            <a:r>
              <a:rPr lang="en-US" sz="2401" dirty="0"/>
              <a:t>: </a:t>
            </a:r>
            <a:r>
              <a:rPr lang="en-US" sz="2401" dirty="0" err="1"/>
              <a:t>coluna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define </a:t>
            </a:r>
            <a:r>
              <a:rPr lang="en-US" sz="2401" dirty="0" err="1"/>
              <a:t>como</a:t>
            </a:r>
            <a:r>
              <a:rPr lang="en-US" sz="2401" dirty="0"/>
              <a:t> as </a:t>
            </a:r>
            <a:r>
              <a:rPr lang="en-US" sz="2401" dirty="0" err="1"/>
              <a:t>tabelas</a:t>
            </a:r>
            <a:r>
              <a:rPr lang="en-US" sz="2401" dirty="0"/>
              <a:t> se </a:t>
            </a:r>
            <a:r>
              <a:rPr lang="en-US" sz="2401" dirty="0" err="1"/>
              <a:t>relacionam</a:t>
            </a:r>
            <a:r>
              <a:rPr lang="en-US" sz="2401" dirty="0"/>
              <a:t> </a:t>
            </a:r>
            <a:r>
              <a:rPr lang="en-US" sz="2401" dirty="0" err="1"/>
              <a:t>umas</a:t>
            </a:r>
            <a:r>
              <a:rPr lang="en-US" sz="2401" dirty="0"/>
              <a:t> com as </a:t>
            </a:r>
            <a:r>
              <a:rPr lang="en-US" sz="2401" dirty="0" err="1"/>
              <a:t>outras</a:t>
            </a:r>
            <a:r>
              <a:rPr lang="en-US" sz="2401" dirty="0"/>
              <a:t>. Uma FK se </a:t>
            </a:r>
            <a:r>
              <a:rPr lang="en-US" sz="2401" dirty="0" err="1"/>
              <a:t>refere</a:t>
            </a:r>
            <a:r>
              <a:rPr lang="en-US" sz="2401" dirty="0"/>
              <a:t> a </a:t>
            </a:r>
            <a:r>
              <a:rPr lang="en-US" sz="2401" dirty="0" err="1"/>
              <a:t>uma</a:t>
            </a:r>
            <a:r>
              <a:rPr lang="en-US" sz="2401" dirty="0"/>
              <a:t> PK </a:t>
            </a:r>
            <a:r>
              <a:rPr lang="en-US" sz="2401" dirty="0" err="1"/>
              <a:t>ou</a:t>
            </a:r>
            <a:r>
              <a:rPr lang="en-US" sz="2401" dirty="0"/>
              <a:t> a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única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outra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(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mesma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).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de </a:t>
            </a:r>
            <a:r>
              <a:rPr lang="en-US" sz="2401" dirty="0" err="1"/>
              <a:t>pedidos</a:t>
            </a:r>
            <a:r>
              <a:rPr lang="en-US" sz="2401" dirty="0"/>
              <a:t> </a:t>
            </a:r>
            <a:r>
              <a:rPr lang="en-US" sz="2401" dirty="0" err="1"/>
              <a:t>podemos</a:t>
            </a:r>
            <a:r>
              <a:rPr lang="en-US" sz="2401" dirty="0"/>
              <a:t> </a:t>
            </a:r>
            <a:r>
              <a:rPr lang="en-US" sz="2401" dirty="0" err="1"/>
              <a:t>ter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estrangeira</a:t>
            </a:r>
            <a:r>
              <a:rPr lang="en-US" sz="2401" dirty="0"/>
              <a:t> </a:t>
            </a:r>
            <a:r>
              <a:rPr lang="en-US" sz="2401" dirty="0" err="1"/>
              <a:t>efetuando</a:t>
            </a:r>
            <a:r>
              <a:rPr lang="en-US" sz="2401" dirty="0"/>
              <a:t> o </a:t>
            </a:r>
            <a:r>
              <a:rPr lang="en-US" sz="2401" dirty="0" err="1"/>
              <a:t>relacionamento</a:t>
            </a:r>
            <a:r>
              <a:rPr lang="en-US" sz="2401" dirty="0"/>
              <a:t> com a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primária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de </a:t>
            </a:r>
            <a:r>
              <a:rPr lang="en-US" sz="2401" dirty="0" err="1"/>
              <a:t>clientes</a:t>
            </a:r>
            <a:r>
              <a:rPr lang="en-US" sz="2401" dirty="0"/>
              <a:t>.</a:t>
            </a:r>
          </a:p>
          <a:p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2156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Metadados</a:t>
            </a:r>
            <a:endParaRPr lang="pt-BR" dirty="0"/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Definimos</a:t>
            </a:r>
            <a:r>
              <a:rPr lang="en-US" sz="2401" dirty="0"/>
              <a:t> </a:t>
            </a:r>
            <a:r>
              <a:rPr lang="en-US" sz="2401" dirty="0" err="1"/>
              <a:t>Metadados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/>
              <a:t>sendo</a:t>
            </a:r>
            <a:r>
              <a:rPr lang="en-US" sz="2401" dirty="0"/>
              <a:t> “Dados </a:t>
            </a:r>
            <a:r>
              <a:rPr lang="en-US" sz="2401" dirty="0" err="1"/>
              <a:t>sobre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dados”.</a:t>
            </a:r>
          </a:p>
          <a:p>
            <a:r>
              <a:rPr lang="en-US" sz="2401" dirty="0" err="1"/>
              <a:t>Permitem</a:t>
            </a:r>
            <a:r>
              <a:rPr lang="en-US" sz="2401" dirty="0"/>
              <a:t> </a:t>
            </a:r>
            <a:r>
              <a:rPr lang="en-US" sz="2401" dirty="0" err="1"/>
              <a:t>efetuar</a:t>
            </a:r>
            <a:r>
              <a:rPr lang="en-US" sz="2401" dirty="0"/>
              <a:t> a </a:t>
            </a:r>
            <a:r>
              <a:rPr lang="en-US" sz="2401" dirty="0" err="1"/>
              <a:t>representação</a:t>
            </a:r>
            <a:r>
              <a:rPr lang="en-US" sz="2401" dirty="0"/>
              <a:t> e </a:t>
            </a:r>
            <a:r>
              <a:rPr lang="en-US" sz="2401" dirty="0" err="1"/>
              <a:t>identificação</a:t>
            </a:r>
            <a:r>
              <a:rPr lang="en-US" sz="2401" dirty="0"/>
              <a:t> dos dados, </a:t>
            </a:r>
            <a:r>
              <a:rPr lang="en-US" sz="2401" dirty="0" err="1"/>
              <a:t>garantindo</a:t>
            </a:r>
            <a:r>
              <a:rPr lang="en-US" sz="2401" dirty="0"/>
              <a:t> </a:t>
            </a:r>
            <a:r>
              <a:rPr lang="en-US" sz="2401" dirty="0" err="1"/>
              <a:t>sua</a:t>
            </a:r>
            <a:r>
              <a:rPr lang="en-US" sz="2401" dirty="0"/>
              <a:t> </a:t>
            </a:r>
            <a:r>
              <a:rPr lang="en-US" sz="2401" dirty="0" err="1"/>
              <a:t>consistência</a:t>
            </a:r>
            <a:r>
              <a:rPr lang="en-US" sz="2401" dirty="0"/>
              <a:t> e </a:t>
            </a:r>
            <a:r>
              <a:rPr lang="en-US" sz="2401" dirty="0" err="1"/>
              <a:t>persistência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Metadados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mantidos</a:t>
            </a:r>
            <a:r>
              <a:rPr lang="en-US" sz="2401" dirty="0"/>
              <a:t> no </a:t>
            </a:r>
            <a:r>
              <a:rPr lang="en-US" sz="2401" dirty="0" err="1"/>
              <a:t>Dicionário</a:t>
            </a:r>
            <a:r>
              <a:rPr lang="en-US" sz="2401" dirty="0"/>
              <a:t> de Dados (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Catálogo</a:t>
            </a:r>
            <a:r>
              <a:rPr lang="en-US" sz="2401" dirty="0"/>
              <a:t> de Dados). </a:t>
            </a:r>
          </a:p>
        </p:txBody>
      </p:sp>
    </p:spTree>
    <p:extLst>
      <p:ext uri="{BB962C8B-B14F-4D97-AF65-F5344CB8AC3E}">
        <p14:creationId xmlns:p14="http://schemas.microsoft.com/office/powerpoint/2010/main" val="31003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Requisitos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Nesta</a:t>
            </a:r>
            <a:r>
              <a:rPr lang="en-US" sz="2401" dirty="0"/>
              <a:t> </a:t>
            </a:r>
            <a:r>
              <a:rPr lang="en-US" sz="2401" dirty="0" err="1"/>
              <a:t>fase</a:t>
            </a:r>
            <a:r>
              <a:rPr lang="en-US" sz="2401" dirty="0"/>
              <a:t>,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realizadas</a:t>
            </a:r>
            <a:r>
              <a:rPr lang="en-US" sz="2401" dirty="0"/>
              <a:t> </a:t>
            </a:r>
            <a:r>
              <a:rPr lang="en-US" sz="2401" dirty="0" err="1"/>
              <a:t>reuniões</a:t>
            </a:r>
            <a:r>
              <a:rPr lang="en-US" sz="2401" dirty="0"/>
              <a:t> para </a:t>
            </a:r>
            <a:r>
              <a:rPr lang="en-US" sz="2401" dirty="0" err="1"/>
              <a:t>coleta</a:t>
            </a:r>
            <a:r>
              <a:rPr lang="en-US" sz="2401" dirty="0"/>
              <a:t> de </a:t>
            </a:r>
            <a:r>
              <a:rPr lang="en-US" sz="2401" dirty="0" err="1"/>
              <a:t>informações</a:t>
            </a:r>
            <a:r>
              <a:rPr lang="en-US" sz="2401" dirty="0"/>
              <a:t>,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analisam</a:t>
            </a:r>
            <a:r>
              <a:rPr lang="en-US" sz="2401" dirty="0"/>
              <a:t> o </a:t>
            </a:r>
            <a:r>
              <a:rPr lang="en-US" sz="2401" dirty="0" err="1"/>
              <a:t>que</a:t>
            </a:r>
            <a:r>
              <a:rPr lang="en-US" sz="2401" dirty="0"/>
              <a:t> é </a:t>
            </a:r>
            <a:r>
              <a:rPr lang="en-US" sz="2401" dirty="0" err="1"/>
              <a:t>exigido</a:t>
            </a:r>
            <a:r>
              <a:rPr lang="en-US" sz="2401" dirty="0"/>
              <a:t> para o banco de dados a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criado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processos</a:t>
            </a:r>
            <a:r>
              <a:rPr lang="en-US" sz="2401" dirty="0"/>
              <a:t> de </a:t>
            </a:r>
            <a:r>
              <a:rPr lang="en-US" sz="2401" dirty="0" err="1"/>
              <a:t>negócio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definidos</a:t>
            </a:r>
            <a:r>
              <a:rPr lang="en-US" sz="2401" dirty="0"/>
              <a:t>, e as </a:t>
            </a:r>
            <a:r>
              <a:rPr lang="en-US" sz="2401" dirty="0" err="1"/>
              <a:t>entidades</a:t>
            </a:r>
            <a:r>
              <a:rPr lang="en-US" sz="2401" dirty="0"/>
              <a:t>, </a:t>
            </a:r>
            <a:r>
              <a:rPr lang="en-US" sz="2401" dirty="0" err="1"/>
              <a:t>atributos</a:t>
            </a:r>
            <a:r>
              <a:rPr lang="en-US" sz="2401" dirty="0"/>
              <a:t> e </a:t>
            </a:r>
            <a:r>
              <a:rPr lang="en-US" sz="2401" dirty="0" err="1"/>
              <a:t>relacionamentos</a:t>
            </a:r>
            <a:r>
              <a:rPr lang="en-US" sz="2401" dirty="0"/>
              <a:t> do BD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documentadas</a:t>
            </a:r>
            <a:r>
              <a:rPr lang="en-US" sz="2401" dirty="0"/>
              <a:t>.</a:t>
            </a:r>
          </a:p>
          <a:p>
            <a:r>
              <a:rPr lang="en-US" sz="2401" dirty="0"/>
              <a:t>A </a:t>
            </a:r>
            <a:r>
              <a:rPr lang="en-US" sz="2401" dirty="0" err="1"/>
              <a:t>análise</a:t>
            </a:r>
            <a:r>
              <a:rPr lang="en-US" sz="2401" dirty="0"/>
              <a:t> é </a:t>
            </a:r>
            <a:r>
              <a:rPr lang="en-US" sz="2401" dirty="0" err="1"/>
              <a:t>extremamente</a:t>
            </a:r>
            <a:r>
              <a:rPr lang="en-US" sz="2401" dirty="0"/>
              <a:t> </a:t>
            </a:r>
            <a:r>
              <a:rPr lang="en-US" sz="2401" dirty="0" err="1"/>
              <a:t>importante</a:t>
            </a:r>
            <a:r>
              <a:rPr lang="en-US" sz="2401" dirty="0"/>
              <a:t> para o </a:t>
            </a:r>
            <a:r>
              <a:rPr lang="en-US" sz="2401" dirty="0" err="1"/>
              <a:t>sucesso</a:t>
            </a:r>
            <a:r>
              <a:rPr lang="en-US" sz="2401" dirty="0"/>
              <a:t> do </a:t>
            </a:r>
            <a:r>
              <a:rPr lang="en-US" sz="2401" dirty="0" err="1"/>
              <a:t>projeto</a:t>
            </a:r>
            <a:r>
              <a:rPr lang="en-US" sz="2401" dirty="0"/>
              <a:t> do BD.</a:t>
            </a:r>
          </a:p>
        </p:txBody>
      </p:sp>
    </p:spTree>
    <p:extLst>
      <p:ext uri="{BB962C8B-B14F-4D97-AF65-F5344CB8AC3E}">
        <p14:creationId xmlns:p14="http://schemas.microsoft.com/office/powerpoint/2010/main" val="34592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MER, </a:t>
            </a:r>
            <a:r>
              <a:rPr lang="en-US" sz="2401" dirty="0" err="1"/>
              <a:t>cria</a:t>
            </a:r>
            <a:r>
              <a:rPr lang="en-US" sz="2401" dirty="0"/>
              <a:t> um diagram </a:t>
            </a:r>
            <a:r>
              <a:rPr lang="en-US" sz="2401" dirty="0" err="1"/>
              <a:t>entidade-relacionamento</a:t>
            </a:r>
            <a:r>
              <a:rPr lang="en-US" sz="2401" dirty="0"/>
              <a:t> a </a:t>
            </a:r>
            <a:r>
              <a:rPr lang="en-US" sz="2401" dirty="0" err="1"/>
              <a:t>partir</a:t>
            </a:r>
            <a:r>
              <a:rPr lang="en-US" sz="2401" dirty="0"/>
              <a:t> das </a:t>
            </a:r>
            <a:r>
              <a:rPr lang="en-US" sz="2401" dirty="0" err="1"/>
              <a:t>especificações</a:t>
            </a:r>
            <a:r>
              <a:rPr lang="en-US" sz="2401" dirty="0"/>
              <a:t> do </a:t>
            </a:r>
            <a:r>
              <a:rPr lang="en-US" sz="2401" dirty="0" err="1"/>
              <a:t>negócio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narrativas</a:t>
            </a:r>
            <a:r>
              <a:rPr lang="en-US" sz="2401" dirty="0"/>
              <a:t> do </a:t>
            </a:r>
            <a:r>
              <a:rPr lang="en-US" sz="2401" dirty="0" err="1"/>
              <a:t>usuário</a:t>
            </a:r>
            <a:r>
              <a:rPr lang="en-US" sz="2401" dirty="0"/>
              <a:t>. </a:t>
            </a:r>
            <a:r>
              <a:rPr lang="en-US" sz="2401" dirty="0" err="1"/>
              <a:t>Permite</a:t>
            </a:r>
            <a:r>
              <a:rPr lang="en-US" sz="2401" dirty="0"/>
              <a:t> </a:t>
            </a:r>
            <a:r>
              <a:rPr lang="en-US" sz="2401" dirty="0" err="1"/>
              <a:t>ilustrar</a:t>
            </a:r>
            <a:r>
              <a:rPr lang="en-US" sz="2401" dirty="0"/>
              <a:t> as </a:t>
            </a:r>
            <a:r>
              <a:rPr lang="en-US" sz="2401" dirty="0" err="1"/>
              <a:t>entidades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negócio</a:t>
            </a:r>
            <a:r>
              <a:rPr lang="en-US" sz="2401" dirty="0"/>
              <a:t> e </a:t>
            </a:r>
            <a:r>
              <a:rPr lang="en-US" sz="2401" dirty="0" err="1"/>
              <a:t>também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 entre </a:t>
            </a:r>
            <a:r>
              <a:rPr lang="en-US" sz="2401" dirty="0" err="1"/>
              <a:t>elas</a:t>
            </a:r>
            <a:r>
              <a:rPr lang="en-US" sz="2401" dirty="0"/>
              <a:t>. </a:t>
            </a:r>
            <a:r>
              <a:rPr lang="en-US" sz="2401" dirty="0" err="1"/>
              <a:t>Construímos</a:t>
            </a:r>
            <a:r>
              <a:rPr lang="en-US" sz="2401" dirty="0"/>
              <a:t> o MER </a:t>
            </a:r>
            <a:r>
              <a:rPr lang="en-US" sz="2401" dirty="0" err="1"/>
              <a:t>durante</a:t>
            </a:r>
            <a:r>
              <a:rPr lang="en-US" sz="2401" dirty="0"/>
              <a:t> a </a:t>
            </a:r>
            <a:r>
              <a:rPr lang="en-US" sz="2401" dirty="0" err="1"/>
              <a:t>fase</a:t>
            </a:r>
            <a:r>
              <a:rPr lang="en-US" sz="2401" dirty="0"/>
              <a:t> de </a:t>
            </a:r>
            <a:r>
              <a:rPr lang="en-US" sz="2401" dirty="0" err="1"/>
              <a:t>análise</a:t>
            </a:r>
            <a:r>
              <a:rPr lang="en-US" sz="2401" dirty="0"/>
              <a:t> no </a:t>
            </a:r>
            <a:r>
              <a:rPr lang="en-US" sz="2401" dirty="0" err="1"/>
              <a:t>ciclo</a:t>
            </a:r>
            <a:r>
              <a:rPr lang="en-US" sz="2401" dirty="0"/>
              <a:t> de </a:t>
            </a:r>
            <a:r>
              <a:rPr lang="en-US" sz="2401" dirty="0" err="1"/>
              <a:t>vida</a:t>
            </a:r>
            <a:r>
              <a:rPr lang="en-US" sz="2401" dirty="0"/>
              <a:t> de </a:t>
            </a:r>
            <a:r>
              <a:rPr lang="en-US" sz="2401" dirty="0" err="1"/>
              <a:t>desenvolvimento</a:t>
            </a:r>
            <a:r>
              <a:rPr lang="en-US" sz="2401" dirty="0"/>
              <a:t> do Sistema.</a:t>
            </a:r>
          </a:p>
          <a:p>
            <a:r>
              <a:rPr lang="en-US" sz="2401" dirty="0"/>
              <a:t>Um MER </a:t>
            </a:r>
            <a:r>
              <a:rPr lang="en-US" sz="2401" dirty="0" err="1"/>
              <a:t>separa</a:t>
            </a:r>
            <a:r>
              <a:rPr lang="en-US" sz="2401" dirty="0"/>
              <a:t> a </a:t>
            </a:r>
            <a:r>
              <a:rPr lang="en-US" sz="2401" dirty="0" err="1"/>
              <a:t>informação</a:t>
            </a:r>
            <a:r>
              <a:rPr lang="en-US" sz="2401" dirty="0"/>
              <a:t> </a:t>
            </a:r>
            <a:r>
              <a:rPr lang="en-US" sz="2401" dirty="0" err="1"/>
              <a:t>necessária</a:t>
            </a:r>
            <a:r>
              <a:rPr lang="en-US" sz="2401" dirty="0"/>
              <a:t> a um </a:t>
            </a:r>
            <a:r>
              <a:rPr lang="en-US" sz="2401" dirty="0" err="1"/>
              <a:t>negócio</a:t>
            </a:r>
            <a:r>
              <a:rPr lang="en-US" sz="2401" dirty="0"/>
              <a:t> das </a:t>
            </a:r>
            <a:r>
              <a:rPr lang="en-US" sz="2401" dirty="0" err="1"/>
              <a:t>atividades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realizadas</a:t>
            </a:r>
            <a:r>
              <a:rPr lang="en-US" sz="2401" dirty="0"/>
              <a:t> no </a:t>
            </a:r>
            <a:r>
              <a:rPr lang="en-US" sz="2401" dirty="0" err="1"/>
              <a:t>negócio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4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MER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Entidade</a:t>
            </a:r>
            <a:r>
              <a:rPr lang="en-US" sz="2401" dirty="0"/>
              <a:t>: </a:t>
            </a:r>
            <a:r>
              <a:rPr lang="en-US" sz="2401" dirty="0" err="1"/>
              <a:t>Algo</a:t>
            </a:r>
            <a:r>
              <a:rPr lang="en-US" sz="2401" dirty="0"/>
              <a:t> </a:t>
            </a:r>
            <a:r>
              <a:rPr lang="en-US" sz="2401" dirty="0" err="1"/>
              <a:t>significativo</a:t>
            </a:r>
            <a:r>
              <a:rPr lang="en-US" sz="2401" dirty="0"/>
              <a:t>, </a:t>
            </a:r>
            <a:r>
              <a:rPr lang="en-US" sz="2401" dirty="0" err="1"/>
              <a:t>sobre</a:t>
            </a:r>
            <a:r>
              <a:rPr lang="en-US" sz="2401" dirty="0"/>
              <a:t> o </a:t>
            </a:r>
            <a:r>
              <a:rPr lang="en-US" sz="2401" dirty="0" err="1"/>
              <a:t>qual</a:t>
            </a:r>
            <a:r>
              <a:rPr lang="en-US" sz="2401" dirty="0"/>
              <a:t> </a:t>
            </a:r>
            <a:r>
              <a:rPr lang="en-US" sz="2401" dirty="0" err="1"/>
              <a:t>devemos</a:t>
            </a:r>
            <a:r>
              <a:rPr lang="en-US" sz="2401" dirty="0"/>
              <a:t> </a:t>
            </a:r>
            <a:r>
              <a:rPr lang="en-US" sz="2401" dirty="0" err="1"/>
              <a:t>possuir</a:t>
            </a:r>
            <a:r>
              <a:rPr lang="en-US" sz="2401" dirty="0"/>
              <a:t> </a:t>
            </a:r>
            <a:r>
              <a:rPr lang="en-US" sz="2401" dirty="0" err="1"/>
              <a:t>informações</a:t>
            </a:r>
            <a:r>
              <a:rPr lang="en-US" sz="2401" dirty="0"/>
              <a:t>. Como </a:t>
            </a:r>
            <a:r>
              <a:rPr lang="en-US" sz="2401" dirty="0" err="1"/>
              <a:t>exemplos</a:t>
            </a:r>
            <a:r>
              <a:rPr lang="en-US" sz="2401" dirty="0"/>
              <a:t>, </a:t>
            </a:r>
            <a:r>
              <a:rPr lang="en-US" sz="2401" dirty="0" err="1"/>
              <a:t>temos</a:t>
            </a:r>
            <a:r>
              <a:rPr lang="en-US" sz="2401" dirty="0"/>
              <a:t> clients, </a:t>
            </a:r>
            <a:r>
              <a:rPr lang="en-US" sz="2401" dirty="0" err="1"/>
              <a:t>funcionários</a:t>
            </a:r>
            <a:r>
              <a:rPr lang="en-US" sz="2401" dirty="0"/>
              <a:t>, </a:t>
            </a:r>
            <a:r>
              <a:rPr lang="en-US" sz="2401" dirty="0" err="1"/>
              <a:t>pedidos</a:t>
            </a:r>
            <a:r>
              <a:rPr lang="en-US" sz="2401" dirty="0"/>
              <a:t> e </a:t>
            </a:r>
            <a:r>
              <a:rPr lang="en-US" sz="2401" dirty="0" err="1"/>
              <a:t>produtos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Atributo</a:t>
            </a:r>
            <a:r>
              <a:rPr lang="en-US" sz="2401" dirty="0"/>
              <a:t>: </a:t>
            </a:r>
            <a:r>
              <a:rPr lang="en-US" sz="2401" dirty="0" err="1"/>
              <a:t>Algo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descreve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qualifica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. P. ex., a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cliente</a:t>
            </a:r>
            <a:r>
              <a:rPr lang="en-US" sz="2401" dirty="0"/>
              <a:t> </a:t>
            </a:r>
            <a:r>
              <a:rPr lang="en-US" sz="2401" dirty="0" err="1"/>
              <a:t>possui</a:t>
            </a:r>
            <a:r>
              <a:rPr lang="en-US" sz="2401" dirty="0"/>
              <a:t>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descrevem</a:t>
            </a:r>
            <a:r>
              <a:rPr lang="en-US" sz="2401" dirty="0"/>
              <a:t> </a:t>
            </a:r>
            <a:r>
              <a:rPr lang="en-US" sz="2401" dirty="0" err="1"/>
              <a:t>seu</a:t>
            </a:r>
            <a:r>
              <a:rPr lang="en-US" sz="2401" dirty="0"/>
              <a:t> </a:t>
            </a:r>
            <a:r>
              <a:rPr lang="en-US" sz="2401" dirty="0" err="1"/>
              <a:t>nome</a:t>
            </a:r>
            <a:r>
              <a:rPr lang="en-US" sz="2401" dirty="0"/>
              <a:t>, </a:t>
            </a:r>
            <a:r>
              <a:rPr lang="en-US" sz="2401" dirty="0" err="1"/>
              <a:t>endereço</a:t>
            </a:r>
            <a:r>
              <a:rPr lang="en-US" sz="2401" dirty="0"/>
              <a:t>, telephone, </a:t>
            </a:r>
            <a:r>
              <a:rPr lang="en-US" sz="2401" dirty="0" err="1"/>
              <a:t>número</a:t>
            </a:r>
            <a:r>
              <a:rPr lang="en-US" sz="2401" dirty="0"/>
              <a:t> de </a:t>
            </a:r>
            <a:r>
              <a:rPr lang="en-US" sz="2401" dirty="0" err="1"/>
              <a:t>identificação</a:t>
            </a:r>
            <a:r>
              <a:rPr lang="en-US" sz="2401" dirty="0"/>
              <a:t>, entre outros.</a:t>
            </a:r>
          </a:p>
          <a:p>
            <a:r>
              <a:rPr lang="en-US" sz="2401" b="1" dirty="0" err="1"/>
              <a:t>Relacionamento</a:t>
            </a:r>
            <a:r>
              <a:rPr lang="en-US" sz="2401" dirty="0"/>
              <a:t>: </a:t>
            </a:r>
            <a:r>
              <a:rPr lang="en-US" sz="2401" dirty="0" err="1"/>
              <a:t>Trata</a:t>
            </a:r>
            <a:r>
              <a:rPr lang="en-US" sz="2401" dirty="0"/>
              <a:t>-se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associação</a:t>
            </a:r>
            <a:r>
              <a:rPr lang="en-US" sz="2401" dirty="0"/>
              <a:t> </a:t>
            </a:r>
            <a:r>
              <a:rPr lang="en-US" sz="2401" dirty="0" err="1"/>
              <a:t>nomeada</a:t>
            </a:r>
            <a:r>
              <a:rPr lang="en-US" sz="2401" dirty="0"/>
              <a:t> entre </a:t>
            </a:r>
            <a:r>
              <a:rPr lang="en-US" sz="2401" dirty="0" err="1"/>
              <a:t>entidades</a:t>
            </a:r>
            <a:r>
              <a:rPr lang="en-US" sz="2401" dirty="0"/>
              <a:t>, com um </a:t>
            </a:r>
            <a:r>
              <a:rPr lang="en-US" sz="2401" dirty="0" err="1"/>
              <a:t>grau</a:t>
            </a:r>
            <a:r>
              <a:rPr lang="en-US" sz="2401" dirty="0"/>
              <a:t> de </a:t>
            </a:r>
            <a:r>
              <a:rPr lang="en-US" sz="2401" dirty="0" err="1"/>
              <a:t>associação</a:t>
            </a:r>
            <a:r>
              <a:rPr lang="en-US" sz="2401" dirty="0"/>
              <a:t>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clients </a:t>
            </a:r>
            <a:r>
              <a:rPr lang="en-US" sz="2401" dirty="0" err="1"/>
              <a:t>podem</a:t>
            </a:r>
            <a:r>
              <a:rPr lang="en-US" sz="2401" dirty="0"/>
              <a:t> </a:t>
            </a:r>
            <a:r>
              <a:rPr lang="en-US" sz="2401" dirty="0" err="1"/>
              <a:t>estar</a:t>
            </a:r>
            <a:r>
              <a:rPr lang="en-US" sz="2401" dirty="0"/>
              <a:t> </a:t>
            </a:r>
            <a:r>
              <a:rPr lang="en-US" sz="2401" dirty="0" err="1"/>
              <a:t>associados</a:t>
            </a:r>
            <a:r>
              <a:rPr lang="en-US" sz="2401" dirty="0"/>
              <a:t> a </a:t>
            </a:r>
            <a:r>
              <a:rPr lang="en-US" sz="2401" dirty="0" err="1"/>
              <a:t>pedidos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7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Convenções para modelagem de entidades, relacionamentos e atributos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Entidades</a:t>
            </a:r>
            <a:r>
              <a:rPr lang="en-US" sz="2401" dirty="0"/>
              <a:t>: Nome </a:t>
            </a:r>
            <a:r>
              <a:rPr lang="en-US" sz="2401" dirty="0" err="1"/>
              <a:t>único</a:t>
            </a:r>
            <a:r>
              <a:rPr lang="en-US" sz="2401" dirty="0"/>
              <a:t>, singular,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caixa</a:t>
            </a:r>
            <a:r>
              <a:rPr lang="en-US" sz="2401" dirty="0"/>
              <a:t> </a:t>
            </a:r>
            <a:r>
              <a:rPr lang="en-US" sz="2401" dirty="0" err="1"/>
              <a:t>alta</a:t>
            </a:r>
            <a:r>
              <a:rPr lang="en-US" sz="2401" dirty="0"/>
              <a:t>;</a:t>
            </a:r>
          </a:p>
          <a:p>
            <a:r>
              <a:rPr lang="en-US" sz="2401" b="1" dirty="0" err="1"/>
              <a:t>Atributos</a:t>
            </a:r>
            <a:r>
              <a:rPr lang="en-US" sz="2401" b="1" dirty="0"/>
              <a:t>:</a:t>
            </a:r>
            <a:r>
              <a:rPr lang="en-US" sz="2401" dirty="0"/>
              <a:t> </a:t>
            </a:r>
            <a:r>
              <a:rPr lang="en-US" sz="2401" dirty="0" err="1"/>
              <a:t>nome</a:t>
            </a:r>
            <a:r>
              <a:rPr lang="en-US" sz="2401" dirty="0"/>
              <a:t> no singular, </a:t>
            </a:r>
            <a:r>
              <a:rPr lang="en-US" sz="2401" dirty="0" err="1"/>
              <a:t>caixa</a:t>
            </a:r>
            <a:r>
              <a:rPr lang="en-US" sz="2401" dirty="0"/>
              <a:t> </a:t>
            </a:r>
            <a:r>
              <a:rPr lang="en-US" sz="2401" dirty="0" err="1"/>
              <a:t>baixa</a:t>
            </a:r>
            <a:r>
              <a:rPr lang="en-US" sz="2401" dirty="0"/>
              <a:t>,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obrigatórios</a:t>
            </a:r>
            <a:r>
              <a:rPr lang="en-US" sz="2401" dirty="0"/>
              <a:t> </a:t>
            </a:r>
            <a:r>
              <a:rPr lang="en-US" sz="2401" dirty="0" err="1"/>
              <a:t>marcados</a:t>
            </a:r>
            <a:r>
              <a:rPr lang="en-US" sz="2401" dirty="0"/>
              <a:t> com *, </a:t>
            </a:r>
            <a:r>
              <a:rPr lang="en-US" sz="2401" dirty="0" err="1"/>
              <a:t>identificador</a:t>
            </a:r>
            <a:r>
              <a:rPr lang="en-US" sz="2401" dirty="0"/>
              <a:t> </a:t>
            </a:r>
            <a:r>
              <a:rPr lang="en-US" sz="2401" dirty="0" err="1"/>
              <a:t>único</a:t>
            </a:r>
            <a:r>
              <a:rPr lang="en-US" sz="2401" dirty="0"/>
              <a:t> </a:t>
            </a:r>
            <a:r>
              <a:rPr lang="en-US" sz="2401" dirty="0" err="1"/>
              <a:t>marcado</a:t>
            </a:r>
            <a:r>
              <a:rPr lang="en-US" sz="2401" dirty="0"/>
              <a:t> com #;</a:t>
            </a:r>
          </a:p>
          <a:p>
            <a:r>
              <a:rPr lang="en-US" sz="2401" b="1" dirty="0" err="1"/>
              <a:t>Relacionamentos</a:t>
            </a:r>
            <a:r>
              <a:rPr lang="en-US" sz="2401" dirty="0"/>
              <a:t>: </a:t>
            </a:r>
            <a:r>
              <a:rPr lang="en-US" sz="2401" dirty="0" err="1"/>
              <a:t>nome</a:t>
            </a:r>
            <a:r>
              <a:rPr lang="en-US" sz="2401" dirty="0"/>
              <a:t> </a:t>
            </a:r>
            <a:r>
              <a:rPr lang="en-US" sz="2401" dirty="0" err="1"/>
              <a:t>identificador</a:t>
            </a:r>
            <a:r>
              <a:rPr lang="en-US" sz="2401" dirty="0"/>
              <a:t> (</a:t>
            </a:r>
            <a:r>
              <a:rPr lang="en-US" sz="2401" dirty="0" err="1"/>
              <a:t>verbo</a:t>
            </a:r>
            <a:r>
              <a:rPr lang="en-US" sz="2401" dirty="0"/>
              <a:t>), </a:t>
            </a:r>
            <a:r>
              <a:rPr lang="en-US" sz="2401" dirty="0" err="1"/>
              <a:t>opcionalidade</a:t>
            </a:r>
            <a:r>
              <a:rPr lang="en-US" sz="2401" dirty="0"/>
              <a:t> (“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” </a:t>
            </a:r>
            <a:r>
              <a:rPr lang="en-US" sz="2401" dirty="0" err="1"/>
              <a:t>ou</a:t>
            </a:r>
            <a:r>
              <a:rPr lang="en-US" sz="2401" dirty="0"/>
              <a:t> “</a:t>
            </a:r>
            <a:r>
              <a:rPr lang="en-US" sz="2401" dirty="0" err="1"/>
              <a:t>pode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”), </a:t>
            </a:r>
            <a:r>
              <a:rPr lang="en-US" sz="2401" dirty="0" err="1"/>
              <a:t>grau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cardinalidade</a:t>
            </a:r>
            <a:r>
              <a:rPr lang="en-US" sz="2401" dirty="0"/>
              <a:t> (“um e </a:t>
            </a:r>
            <a:r>
              <a:rPr lang="en-US" sz="2401" dirty="0" err="1"/>
              <a:t>apenas</a:t>
            </a:r>
            <a:r>
              <a:rPr lang="en-US" sz="2401" dirty="0"/>
              <a:t> um”, </a:t>
            </a:r>
            <a:r>
              <a:rPr lang="en-US" sz="2401" dirty="0" err="1"/>
              <a:t>ou</a:t>
            </a:r>
            <a:r>
              <a:rPr lang="en-US" sz="2401" dirty="0"/>
              <a:t> “um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”);</a:t>
            </a:r>
          </a:p>
          <a:p>
            <a:pPr marL="0" indent="0">
              <a:buNone/>
            </a:pPr>
            <a:r>
              <a:rPr lang="en-US" sz="2401" b="1" dirty="0" err="1"/>
              <a:t>Cardinalidade</a:t>
            </a:r>
            <a:r>
              <a:rPr lang="en-US" sz="2401" dirty="0"/>
              <a:t> </a:t>
            </a:r>
            <a:r>
              <a:rPr lang="en-US" sz="2401" dirty="0" err="1"/>
              <a:t>significa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pode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relação</a:t>
            </a:r>
            <a:r>
              <a:rPr lang="en-US" sz="2401" dirty="0"/>
              <a:t> de forma </a:t>
            </a:r>
            <a:r>
              <a:rPr lang="en-US" sz="2401" dirty="0" err="1"/>
              <a:t>uma</a:t>
            </a:r>
            <a:r>
              <a:rPr lang="en-US" sz="2401" dirty="0"/>
              <a:t> e </a:t>
            </a:r>
            <a:r>
              <a:rPr lang="en-US" sz="2401" dirty="0" err="1"/>
              <a:t>apenas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outra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5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 Único (UID)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identificador</a:t>
            </a:r>
            <a:r>
              <a:rPr lang="en-US" sz="2401" dirty="0"/>
              <a:t> </a:t>
            </a:r>
            <a:r>
              <a:rPr lang="en-US" sz="2401" dirty="0" err="1"/>
              <a:t>único</a:t>
            </a:r>
            <a:r>
              <a:rPr lang="en-US" sz="2401" dirty="0"/>
              <a:t> é </a:t>
            </a:r>
            <a:r>
              <a:rPr lang="en-US" sz="2401" dirty="0" err="1"/>
              <a:t>qualquer</a:t>
            </a:r>
            <a:r>
              <a:rPr lang="en-US" sz="2401" dirty="0"/>
              <a:t> </a:t>
            </a:r>
            <a:r>
              <a:rPr lang="en-US" sz="2401" dirty="0" err="1"/>
              <a:t>combinação</a:t>
            </a:r>
            <a:r>
              <a:rPr lang="en-US" sz="2401" dirty="0"/>
              <a:t> de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usados</a:t>
            </a:r>
            <a:r>
              <a:rPr lang="en-US" sz="2401" dirty="0"/>
              <a:t> para </a:t>
            </a:r>
            <a:r>
              <a:rPr lang="en-US" sz="2401" dirty="0" err="1"/>
              <a:t>distinguir</a:t>
            </a:r>
            <a:r>
              <a:rPr lang="en-US" sz="2401" dirty="0"/>
              <a:t> </a:t>
            </a:r>
            <a:r>
              <a:rPr lang="en-US" sz="2401" dirty="0" err="1"/>
              <a:t>ocorrências</a:t>
            </a:r>
            <a:r>
              <a:rPr lang="en-US" sz="2401" dirty="0"/>
              <a:t>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.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ocorrência</a:t>
            </a:r>
            <a:r>
              <a:rPr lang="en-US" sz="2401" dirty="0"/>
              <a:t> da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identificável</a:t>
            </a:r>
            <a:r>
              <a:rPr lang="en-US" sz="2401" dirty="0"/>
              <a:t> de forma exclusive.</a:t>
            </a:r>
          </a:p>
        </p:txBody>
      </p:sp>
    </p:spTree>
    <p:extLst>
      <p:ext uri="{BB962C8B-B14F-4D97-AF65-F5344CB8AC3E}">
        <p14:creationId xmlns:p14="http://schemas.microsoft.com/office/powerpoint/2010/main" val="604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Modelagem</a:t>
            </a:r>
          </a:p>
        </p:txBody>
      </p:sp>
    </p:spTree>
    <p:extLst>
      <p:ext uri="{BB962C8B-B14F-4D97-AF65-F5344CB8AC3E}">
        <p14:creationId xmlns:p14="http://schemas.microsoft.com/office/powerpoint/2010/main" val="34278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- Níveis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Classificamos</a:t>
            </a:r>
            <a:r>
              <a:rPr lang="en-US" sz="2401" dirty="0"/>
              <a:t> o </a:t>
            </a:r>
            <a:r>
              <a:rPr lang="en-US" sz="2401" dirty="0" err="1"/>
              <a:t>processo</a:t>
            </a:r>
            <a:r>
              <a:rPr lang="en-US" sz="2401" dirty="0"/>
              <a:t> de </a:t>
            </a:r>
            <a:r>
              <a:rPr lang="en-US" sz="2401" dirty="0" err="1"/>
              <a:t>modelagem</a:t>
            </a:r>
            <a:r>
              <a:rPr lang="en-US" sz="2401" dirty="0"/>
              <a:t> de dados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três</a:t>
            </a:r>
            <a:r>
              <a:rPr lang="en-US" sz="2401" dirty="0"/>
              <a:t> </a:t>
            </a:r>
            <a:r>
              <a:rPr lang="en-US" sz="2401" dirty="0" err="1"/>
              <a:t>níveis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Conceitual</a:t>
            </a:r>
            <a:r>
              <a:rPr lang="en-US" sz="2401" dirty="0"/>
              <a:t> (alto </a:t>
            </a:r>
            <a:r>
              <a:rPr lang="en-US" sz="2401" dirty="0" err="1"/>
              <a:t>nível</a:t>
            </a:r>
            <a:r>
              <a:rPr lang="en-US" sz="2401" dirty="0"/>
              <a:t>) – MCD</a:t>
            </a:r>
          </a:p>
          <a:p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Lógico</a:t>
            </a:r>
            <a:r>
              <a:rPr lang="en-US" sz="2401" dirty="0"/>
              <a:t> – MLD</a:t>
            </a:r>
          </a:p>
          <a:p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r>
              <a:rPr lang="en-US" sz="2401" dirty="0"/>
              <a:t> (</a:t>
            </a:r>
            <a:r>
              <a:rPr lang="en-US" sz="2401" dirty="0" err="1"/>
              <a:t>baixo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) - MFD</a:t>
            </a:r>
          </a:p>
        </p:txBody>
      </p:sp>
    </p:spTree>
    <p:extLst>
      <p:ext uri="{BB962C8B-B14F-4D97-AF65-F5344CB8AC3E}">
        <p14:creationId xmlns:p14="http://schemas.microsoft.com/office/powerpoint/2010/main" val="34971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Esta</a:t>
            </a:r>
            <a:r>
              <a:rPr lang="en-US" sz="2401" dirty="0"/>
              <a:t> é a </a:t>
            </a:r>
            <a:r>
              <a:rPr lang="en-US" sz="2401" dirty="0" err="1"/>
              <a:t>primeira</a:t>
            </a:r>
            <a:r>
              <a:rPr lang="en-US" sz="2401" dirty="0"/>
              <a:t> </a:t>
            </a:r>
            <a:r>
              <a:rPr lang="en-US" sz="2401" dirty="0" err="1"/>
              <a:t>fase</a:t>
            </a:r>
            <a:r>
              <a:rPr lang="en-US" sz="2401" dirty="0"/>
              <a:t> da </a:t>
            </a:r>
            <a:r>
              <a:rPr lang="en-US" sz="2401" dirty="0" err="1"/>
              <a:t>modelagem</a:t>
            </a:r>
            <a:r>
              <a:rPr lang="en-US" sz="2401" dirty="0"/>
              <a:t>, </a:t>
            </a:r>
            <a:r>
              <a:rPr lang="en-US" sz="2401" dirty="0" err="1"/>
              <a:t>onde</a:t>
            </a:r>
            <a:r>
              <a:rPr lang="en-US" sz="2401" dirty="0"/>
              <a:t> </a:t>
            </a:r>
            <a:r>
              <a:rPr lang="en-US" sz="2401" dirty="0" err="1"/>
              <a:t>representaremos</a:t>
            </a:r>
            <a:r>
              <a:rPr lang="en-US" sz="2401" dirty="0"/>
              <a:t> o </a:t>
            </a:r>
            <a:r>
              <a:rPr lang="en-US" sz="2401" dirty="0" err="1"/>
              <a:t>mundo</a:t>
            </a:r>
            <a:r>
              <a:rPr lang="en-US" sz="2401" dirty="0"/>
              <a:t> real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meio</a:t>
            </a:r>
            <a:r>
              <a:rPr lang="en-US" sz="2401" dirty="0"/>
              <a:t>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visão</a:t>
            </a:r>
            <a:r>
              <a:rPr lang="en-US" sz="2401" dirty="0"/>
              <a:t> </a:t>
            </a:r>
            <a:r>
              <a:rPr lang="en-US" sz="2401" dirty="0" err="1"/>
              <a:t>simplificada</a:t>
            </a:r>
            <a:r>
              <a:rPr lang="en-US" sz="2401" dirty="0"/>
              <a:t> dos dados e </a:t>
            </a:r>
            <a:r>
              <a:rPr lang="en-US" sz="2401" dirty="0" err="1"/>
              <a:t>seus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. </a:t>
            </a:r>
            <a:r>
              <a:rPr lang="en-US" sz="2401" dirty="0" err="1"/>
              <a:t>Assim</a:t>
            </a:r>
            <a:r>
              <a:rPr lang="en-US" sz="2401" dirty="0"/>
              <a:t> </a:t>
            </a:r>
            <a:r>
              <a:rPr lang="en-US" sz="2401" dirty="0" err="1"/>
              <a:t>poderemos</a:t>
            </a:r>
            <a:r>
              <a:rPr lang="en-US" sz="2401" dirty="0"/>
              <a:t> determiner </a:t>
            </a:r>
            <a:r>
              <a:rPr lang="en-US" sz="2401" dirty="0" err="1"/>
              <a:t>quais</a:t>
            </a:r>
            <a:r>
              <a:rPr lang="en-US" sz="2401" dirty="0"/>
              <a:t> </a:t>
            </a:r>
            <a:r>
              <a:rPr lang="en-US" sz="2401" dirty="0" err="1"/>
              <a:t>informações</a:t>
            </a:r>
            <a:r>
              <a:rPr lang="en-US" sz="2401" dirty="0"/>
              <a:t> </a:t>
            </a:r>
            <a:r>
              <a:rPr lang="en-US" sz="2401" dirty="0" err="1"/>
              <a:t>serão</a:t>
            </a:r>
            <a:r>
              <a:rPr lang="en-US" sz="2401" dirty="0"/>
              <a:t> </a:t>
            </a:r>
            <a:r>
              <a:rPr lang="en-US" sz="2401" dirty="0" err="1"/>
              <a:t>armazenadas</a:t>
            </a:r>
            <a:r>
              <a:rPr lang="en-US" sz="2401" dirty="0"/>
              <a:t> no BD.</a:t>
            </a:r>
          </a:p>
          <a:p>
            <a:pPr marL="0" indent="0">
              <a:buNone/>
            </a:pPr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 o </a:t>
            </a:r>
            <a:r>
              <a:rPr lang="en-US" sz="2401" dirty="0" err="1"/>
              <a:t>projeto</a:t>
            </a:r>
            <a:r>
              <a:rPr lang="en-US" sz="2401" dirty="0"/>
              <a:t> é </a:t>
            </a:r>
            <a:r>
              <a:rPr lang="en-US" sz="2401" dirty="0" err="1"/>
              <a:t>independente</a:t>
            </a:r>
            <a:r>
              <a:rPr lang="en-US" sz="2401" dirty="0"/>
              <a:t> de SGDB</a:t>
            </a:r>
          </a:p>
          <a:p>
            <a:pPr marL="0" indent="0">
              <a:buNone/>
            </a:pPr>
            <a:r>
              <a:rPr lang="en-US" sz="2401" dirty="0" err="1"/>
              <a:t>Exemplo</a:t>
            </a:r>
            <a:r>
              <a:rPr lang="en-US" sz="2401" dirty="0"/>
              <a:t>:</a:t>
            </a:r>
          </a:p>
          <a:p>
            <a:pPr marL="0" indent="0">
              <a:buNone/>
            </a:pPr>
            <a:r>
              <a:rPr lang="en-US" sz="2401" b="1" dirty="0" err="1"/>
              <a:t>Cadastro</a:t>
            </a:r>
            <a:r>
              <a:rPr lang="en-US" sz="2401" b="1" dirty="0"/>
              <a:t> de </a:t>
            </a:r>
            <a:r>
              <a:rPr lang="en-US" sz="2401" b="1" dirty="0" err="1"/>
              <a:t>Produtos</a:t>
            </a:r>
            <a:r>
              <a:rPr lang="en-US" sz="2401" b="1" dirty="0"/>
              <a:t> </a:t>
            </a:r>
            <a:r>
              <a:rPr lang="en-US" sz="2401" b="1" dirty="0" err="1"/>
              <a:t>em</a:t>
            </a:r>
            <a:r>
              <a:rPr lang="en-US" sz="2401" b="1" dirty="0"/>
              <a:t> </a:t>
            </a:r>
            <a:r>
              <a:rPr lang="en-US" sz="2401" b="1" dirty="0" err="1"/>
              <a:t>uma</a:t>
            </a:r>
            <a:r>
              <a:rPr lang="en-US" sz="2401" b="1" dirty="0"/>
              <a:t> Loja</a:t>
            </a:r>
          </a:p>
          <a:p>
            <a:pPr marL="0" indent="0">
              <a:buNone/>
            </a:pPr>
            <a:r>
              <a:rPr lang="en-US" sz="2401" dirty="0"/>
              <a:t>Dados </a:t>
            </a:r>
            <a:r>
              <a:rPr lang="en-US" sz="2401" dirty="0" err="1"/>
              <a:t>necessários</a:t>
            </a:r>
            <a:r>
              <a:rPr lang="en-US" sz="2401" dirty="0"/>
              <a:t>: Nome do </a:t>
            </a:r>
            <a:r>
              <a:rPr lang="en-US" sz="2401" dirty="0" err="1"/>
              <a:t>produto</a:t>
            </a:r>
            <a:r>
              <a:rPr lang="en-US" sz="2401" dirty="0"/>
              <a:t>, </a:t>
            </a:r>
            <a:r>
              <a:rPr lang="en-US" sz="2401" dirty="0" err="1"/>
              <a:t>categoria</a:t>
            </a:r>
            <a:r>
              <a:rPr lang="en-US" sz="2401" dirty="0"/>
              <a:t> de </a:t>
            </a:r>
            <a:r>
              <a:rPr lang="en-US" sz="2401" dirty="0" err="1"/>
              <a:t>produto</a:t>
            </a:r>
            <a:r>
              <a:rPr lang="en-US" sz="2401" dirty="0"/>
              <a:t> (</a:t>
            </a:r>
            <a:r>
              <a:rPr lang="en-US" sz="2401" dirty="0" err="1"/>
              <a:t>limpeza</a:t>
            </a:r>
            <a:r>
              <a:rPr lang="en-US" sz="2401" dirty="0"/>
              <a:t>, hygiene, </a:t>
            </a:r>
            <a:r>
              <a:rPr lang="en-US" sz="2401" dirty="0" err="1"/>
              <a:t>etc</a:t>
            </a:r>
            <a:r>
              <a:rPr lang="en-US" sz="2401" dirty="0"/>
              <a:t>), </a:t>
            </a:r>
            <a:r>
              <a:rPr lang="en-US" sz="2401" dirty="0" err="1"/>
              <a:t>código</a:t>
            </a:r>
            <a:r>
              <a:rPr lang="en-US" sz="2401" dirty="0"/>
              <a:t> do </a:t>
            </a:r>
            <a:r>
              <a:rPr lang="en-US" sz="2401" dirty="0" err="1"/>
              <a:t>fornecedor</a:t>
            </a:r>
            <a:r>
              <a:rPr lang="en-US" sz="2401" dirty="0"/>
              <a:t>, </a:t>
            </a:r>
            <a:r>
              <a:rPr lang="en-US" sz="2401" dirty="0" err="1"/>
              <a:t>tipo</a:t>
            </a:r>
            <a:r>
              <a:rPr lang="en-US" sz="2401" dirty="0"/>
              <a:t> de </a:t>
            </a:r>
            <a:r>
              <a:rPr lang="en-US" sz="2401" dirty="0" err="1"/>
              <a:t>embalagem</a:t>
            </a:r>
            <a:r>
              <a:rPr lang="en-US" sz="2401" dirty="0"/>
              <a:t>, </a:t>
            </a:r>
            <a:r>
              <a:rPr lang="en-US" sz="2401" dirty="0" err="1"/>
              <a:t>tamanho</a:t>
            </a:r>
            <a:r>
              <a:rPr lang="en-US" sz="2401" dirty="0"/>
              <a:t>, </a:t>
            </a:r>
            <a:r>
              <a:rPr lang="en-US" sz="2401" dirty="0" err="1"/>
              <a:t>quantidade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5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, </a:t>
            </a:r>
            <a:r>
              <a:rPr lang="en-US" sz="2401" dirty="0" err="1"/>
              <a:t>detalhes</a:t>
            </a:r>
            <a:r>
              <a:rPr lang="en-US" sz="2401" dirty="0"/>
              <a:t> da </a:t>
            </a:r>
            <a:r>
              <a:rPr lang="en-US" sz="2401" dirty="0" err="1"/>
              <a:t>implementação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aparecem</a:t>
            </a:r>
            <a:r>
              <a:rPr lang="en-US" sz="2401" dirty="0"/>
              <a:t>, </a:t>
            </a:r>
            <a:r>
              <a:rPr lang="en-US" sz="2401" dirty="0" err="1"/>
              <a:t>porém</a:t>
            </a:r>
            <a:r>
              <a:rPr lang="en-US" sz="2401" dirty="0"/>
              <a:t>, é </a:t>
            </a:r>
            <a:r>
              <a:rPr lang="en-US" sz="2401" dirty="0" err="1"/>
              <a:t>suficientemente</a:t>
            </a:r>
            <a:r>
              <a:rPr lang="en-US" sz="2401" dirty="0"/>
              <a:t> </a:t>
            </a:r>
            <a:r>
              <a:rPr lang="en-US" sz="2401" dirty="0" err="1"/>
              <a:t>detalhado</a:t>
            </a:r>
            <a:r>
              <a:rPr lang="en-US" sz="2401" dirty="0"/>
              <a:t> para a </a:t>
            </a:r>
            <a:r>
              <a:rPr lang="en-US" sz="2401" dirty="0" err="1"/>
              <a:t>ponto</a:t>
            </a:r>
            <a:r>
              <a:rPr lang="en-US" sz="2401" dirty="0"/>
              <a:t> de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possível</a:t>
            </a:r>
            <a:r>
              <a:rPr lang="en-US" sz="2401" dirty="0"/>
              <a:t> </a:t>
            </a:r>
            <a:r>
              <a:rPr lang="en-US" sz="2401" dirty="0" err="1"/>
              <a:t>descrever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dados </a:t>
            </a:r>
            <a:r>
              <a:rPr lang="en-US" sz="2401" dirty="0" err="1"/>
              <a:t>requeridos</a:t>
            </a:r>
            <a:r>
              <a:rPr lang="en-US" sz="2401" dirty="0"/>
              <a:t>, </a:t>
            </a:r>
            <a:r>
              <a:rPr lang="en-US" sz="2401" dirty="0" err="1"/>
              <a:t>seus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 entre </a:t>
            </a:r>
            <a:r>
              <a:rPr lang="en-US" sz="2401" dirty="0" err="1"/>
              <a:t>si</a:t>
            </a:r>
            <a:r>
              <a:rPr lang="en-US" sz="2401" dirty="0"/>
              <a:t> e </a:t>
            </a:r>
            <a:r>
              <a:rPr lang="en-US" sz="2401" dirty="0" err="1"/>
              <a:t>regras</a:t>
            </a:r>
            <a:r>
              <a:rPr lang="en-US" sz="2401" dirty="0"/>
              <a:t> de </a:t>
            </a:r>
            <a:r>
              <a:rPr lang="en-US" sz="2401" dirty="0" err="1"/>
              <a:t>consistência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43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4261" y="331849"/>
            <a:ext cx="9146383" cy="704992"/>
          </a:xfrm>
        </p:spPr>
        <p:txBody>
          <a:bodyPr/>
          <a:lstStyle/>
          <a:p>
            <a:r>
              <a:rPr lang="pt-BR" dirty="0"/>
              <a:t>Modelo Lógico</a:t>
            </a:r>
          </a:p>
        </p:txBody>
      </p:sp>
      <p:sp>
        <p:nvSpPr>
          <p:cNvPr id="3" name="Fluxograma: Decisão 2"/>
          <p:cNvSpPr/>
          <p:nvPr/>
        </p:nvSpPr>
        <p:spPr>
          <a:xfrm>
            <a:off x="4420038" y="2460301"/>
            <a:ext cx="2559629" cy="129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Trabalha</a:t>
            </a:r>
          </a:p>
        </p:txBody>
      </p:sp>
      <p:sp>
        <p:nvSpPr>
          <p:cNvPr id="4" name="Elipse 3"/>
          <p:cNvSpPr/>
          <p:nvPr/>
        </p:nvSpPr>
        <p:spPr>
          <a:xfrm>
            <a:off x="8191666" y="1241894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 err="1"/>
              <a:t>ID_Setor</a:t>
            </a:r>
            <a:endParaRPr lang="pt-BR" sz="1801" dirty="0"/>
          </a:p>
        </p:txBody>
      </p:sp>
      <p:sp>
        <p:nvSpPr>
          <p:cNvPr id="5" name="Elipse 4"/>
          <p:cNvSpPr/>
          <p:nvPr/>
        </p:nvSpPr>
        <p:spPr>
          <a:xfrm>
            <a:off x="9756021" y="3862885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6" name="Elipse 5"/>
          <p:cNvSpPr/>
          <p:nvPr/>
        </p:nvSpPr>
        <p:spPr>
          <a:xfrm>
            <a:off x="110629" y="1688353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7" name="Elipse 6"/>
          <p:cNvSpPr/>
          <p:nvPr/>
        </p:nvSpPr>
        <p:spPr>
          <a:xfrm>
            <a:off x="588101" y="3862885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Cargo</a:t>
            </a:r>
          </a:p>
        </p:txBody>
      </p:sp>
      <p:sp>
        <p:nvSpPr>
          <p:cNvPr id="8" name="Elipse 7"/>
          <p:cNvSpPr/>
          <p:nvPr/>
        </p:nvSpPr>
        <p:spPr>
          <a:xfrm>
            <a:off x="2804308" y="1537003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 err="1"/>
              <a:t>ID_Setor</a:t>
            </a:r>
            <a:endParaRPr lang="pt-BR" sz="1801" dirty="0"/>
          </a:p>
        </p:txBody>
      </p:sp>
      <p:sp>
        <p:nvSpPr>
          <p:cNvPr id="9" name="Retângulo 8"/>
          <p:cNvSpPr/>
          <p:nvPr/>
        </p:nvSpPr>
        <p:spPr>
          <a:xfrm>
            <a:off x="7976553" y="2936358"/>
            <a:ext cx="2537050" cy="34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Departamento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21934" y="2961845"/>
            <a:ext cx="2537050" cy="34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Funcionário</a:t>
            </a:r>
          </a:p>
        </p:txBody>
      </p:sp>
      <p:cxnSp>
        <p:nvCxnSpPr>
          <p:cNvPr id="12" name="Conector reto 11"/>
          <p:cNvCxnSpPr>
            <a:stCxn id="3" idx="3"/>
            <a:endCxn id="9" idx="1"/>
          </p:cNvCxnSpPr>
          <p:nvPr/>
        </p:nvCxnSpPr>
        <p:spPr>
          <a:xfrm>
            <a:off x="6979667" y="3108542"/>
            <a:ext cx="996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  <a:endCxn id="10" idx="3"/>
          </p:cNvCxnSpPr>
          <p:nvPr/>
        </p:nvCxnSpPr>
        <p:spPr>
          <a:xfrm flipH="1">
            <a:off x="3358984" y="3108541"/>
            <a:ext cx="1061055" cy="2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0"/>
            <a:endCxn id="4" idx="4"/>
          </p:cNvCxnSpPr>
          <p:nvPr/>
        </p:nvCxnSpPr>
        <p:spPr>
          <a:xfrm flipH="1" flipV="1">
            <a:off x="9126375" y="1958713"/>
            <a:ext cx="118703" cy="97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2"/>
            <a:endCxn id="5" idx="0"/>
          </p:cNvCxnSpPr>
          <p:nvPr/>
        </p:nvCxnSpPr>
        <p:spPr>
          <a:xfrm>
            <a:off x="9245078" y="3280725"/>
            <a:ext cx="1445652" cy="58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  <a:endCxn id="8" idx="4"/>
          </p:cNvCxnSpPr>
          <p:nvPr/>
        </p:nvCxnSpPr>
        <p:spPr>
          <a:xfrm flipV="1">
            <a:off x="2090460" y="2253822"/>
            <a:ext cx="1648558" cy="70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0" idx="0"/>
            <a:endCxn id="6" idx="4"/>
          </p:cNvCxnSpPr>
          <p:nvPr/>
        </p:nvCxnSpPr>
        <p:spPr>
          <a:xfrm flipH="1" flipV="1">
            <a:off x="1045339" y="2405171"/>
            <a:ext cx="1045120" cy="55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0" idx="2"/>
            <a:endCxn id="7" idx="0"/>
          </p:cNvCxnSpPr>
          <p:nvPr/>
        </p:nvCxnSpPr>
        <p:spPr>
          <a:xfrm flipH="1">
            <a:off x="1522810" y="3306212"/>
            <a:ext cx="567649" cy="55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320455" y="2564680"/>
            <a:ext cx="369108" cy="58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1" dirty="0"/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791144" y="2708733"/>
            <a:ext cx="399572" cy="46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8719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Um Banco de Dados (BD)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coleção</a:t>
            </a:r>
            <a:r>
              <a:rPr lang="en-US" sz="2401" dirty="0"/>
              <a:t> </a:t>
            </a:r>
            <a:r>
              <a:rPr lang="en-US" sz="2401" dirty="0" err="1"/>
              <a:t>organizada</a:t>
            </a:r>
            <a:r>
              <a:rPr lang="en-US" sz="2401" dirty="0"/>
              <a:t> de dados. </a:t>
            </a:r>
            <a:r>
              <a:rPr lang="en-US" sz="2401" dirty="0" err="1"/>
              <a:t>Esses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de </a:t>
            </a:r>
            <a:r>
              <a:rPr lang="en-US" sz="2401" dirty="0" err="1"/>
              <a:t>modo</a:t>
            </a:r>
            <a:r>
              <a:rPr lang="en-US" sz="2401" dirty="0"/>
              <a:t> a </a:t>
            </a:r>
            <a:r>
              <a:rPr lang="en-US" sz="2401" dirty="0" err="1"/>
              <a:t>modelar</a:t>
            </a:r>
            <a:r>
              <a:rPr lang="en-US" sz="2401" dirty="0"/>
              <a:t> </a:t>
            </a:r>
            <a:r>
              <a:rPr lang="en-US" sz="2401" dirty="0" err="1"/>
              <a:t>aspectos</a:t>
            </a:r>
            <a:r>
              <a:rPr lang="en-US" sz="2401" dirty="0"/>
              <a:t> do </a:t>
            </a:r>
            <a:r>
              <a:rPr lang="en-US" sz="2401" dirty="0" err="1"/>
              <a:t>mundo</a:t>
            </a:r>
            <a:r>
              <a:rPr lang="en-US" sz="2401" dirty="0"/>
              <a:t> real, para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seja</a:t>
            </a:r>
            <a:r>
              <a:rPr lang="en-US" sz="2401" dirty="0"/>
              <a:t> </a:t>
            </a:r>
            <a:r>
              <a:rPr lang="en-US" sz="2401" dirty="0" err="1"/>
              <a:t>possível</a:t>
            </a:r>
            <a:r>
              <a:rPr lang="en-US" sz="2401" dirty="0"/>
              <a:t> </a:t>
            </a:r>
            <a:r>
              <a:rPr lang="en-US" sz="2401" dirty="0" err="1"/>
              <a:t>efetuar</a:t>
            </a:r>
            <a:r>
              <a:rPr lang="en-US" sz="2401" dirty="0"/>
              <a:t> </a:t>
            </a:r>
            <a:r>
              <a:rPr lang="en-US" sz="2401" dirty="0" err="1"/>
              <a:t>processamento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gere</a:t>
            </a:r>
            <a:r>
              <a:rPr lang="en-US" sz="2401" dirty="0"/>
              <a:t> </a:t>
            </a:r>
            <a:r>
              <a:rPr lang="en-US" sz="2401" dirty="0" err="1"/>
              <a:t>informações</a:t>
            </a:r>
            <a:r>
              <a:rPr lang="en-US" sz="2401" dirty="0"/>
              <a:t> </a:t>
            </a:r>
            <a:r>
              <a:rPr lang="en-US" sz="2401" dirty="0" err="1"/>
              <a:t>relevantes</a:t>
            </a:r>
            <a:r>
              <a:rPr lang="en-US" sz="2401" dirty="0"/>
              <a:t> para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usuários</a:t>
            </a:r>
            <a:r>
              <a:rPr lang="en-US" sz="2401" dirty="0"/>
              <a:t> a </a:t>
            </a:r>
            <a:r>
              <a:rPr lang="en-US" sz="2401" dirty="0" err="1"/>
              <a:t>partir</a:t>
            </a:r>
            <a:r>
              <a:rPr lang="en-US" sz="2401" dirty="0"/>
              <a:t> </a:t>
            </a:r>
            <a:r>
              <a:rPr lang="en-US" sz="2401" dirty="0" err="1"/>
              <a:t>desses</a:t>
            </a:r>
            <a:r>
              <a:rPr lang="en-US" sz="2401" dirty="0"/>
              <a:t> dados.</a:t>
            </a:r>
          </a:p>
          <a:p>
            <a:pPr marL="0" indent="0">
              <a:buNone/>
            </a:pPr>
            <a:r>
              <a:rPr lang="en-US" sz="2401" dirty="0"/>
              <a:t>Um BD é </a:t>
            </a:r>
            <a:r>
              <a:rPr lang="en-US" sz="2401" dirty="0" err="1"/>
              <a:t>composto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diversos</a:t>
            </a:r>
            <a:r>
              <a:rPr lang="en-US" sz="2401" dirty="0"/>
              <a:t> </a:t>
            </a:r>
            <a:r>
              <a:rPr lang="en-US" sz="2401" dirty="0" err="1"/>
              <a:t>objetos</a:t>
            </a:r>
            <a:r>
              <a:rPr lang="en-US" sz="2401" dirty="0"/>
              <a:t>, </a:t>
            </a:r>
            <a:r>
              <a:rPr lang="en-US" sz="2401" dirty="0" err="1"/>
              <a:t>tais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: </a:t>
            </a:r>
            <a:r>
              <a:rPr lang="en-US" sz="2401" dirty="0" err="1"/>
              <a:t>tabelas</a:t>
            </a:r>
            <a:r>
              <a:rPr lang="en-US" sz="2401" dirty="0"/>
              <a:t>, </a:t>
            </a:r>
            <a:r>
              <a:rPr lang="en-US" sz="2401" dirty="0" err="1"/>
              <a:t>esquemas</a:t>
            </a:r>
            <a:r>
              <a:rPr lang="en-US" sz="2401" dirty="0"/>
              <a:t>, </a:t>
            </a:r>
            <a:r>
              <a:rPr lang="en-US" sz="2401" dirty="0" err="1"/>
              <a:t>visões</a:t>
            </a:r>
            <a:r>
              <a:rPr lang="en-US" sz="2401" dirty="0"/>
              <a:t>, </a:t>
            </a:r>
            <a:r>
              <a:rPr lang="en-US" sz="2401" dirty="0" err="1"/>
              <a:t>consultas</a:t>
            </a:r>
            <a:r>
              <a:rPr lang="en-US" sz="2401" dirty="0"/>
              <a:t>, </a:t>
            </a:r>
            <a:r>
              <a:rPr lang="en-US" sz="2401" dirty="0" err="1"/>
              <a:t>relatórios</a:t>
            </a:r>
            <a:r>
              <a:rPr lang="en-US" sz="2401" dirty="0"/>
              <a:t>, </a:t>
            </a:r>
            <a:r>
              <a:rPr lang="en-US" sz="2401" dirty="0" err="1"/>
              <a:t>procedimentos</a:t>
            </a:r>
            <a:r>
              <a:rPr lang="en-US" sz="2401" dirty="0"/>
              <a:t>, </a:t>
            </a:r>
            <a:r>
              <a:rPr lang="en-US" sz="2401" dirty="0" err="1"/>
              <a:t>gatilhos</a:t>
            </a:r>
            <a:r>
              <a:rPr lang="en-US" sz="2401" dirty="0"/>
              <a:t>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0780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lógico</a:t>
            </a:r>
            <a:r>
              <a:rPr lang="en-US" sz="2401" dirty="0"/>
              <a:t> </a:t>
            </a:r>
            <a:r>
              <a:rPr lang="en-US" sz="2401" dirty="0" err="1"/>
              <a:t>possui</a:t>
            </a:r>
            <a:r>
              <a:rPr lang="en-US" sz="2401" dirty="0"/>
              <a:t> </a:t>
            </a:r>
            <a:r>
              <a:rPr lang="en-US" sz="2401" dirty="0" err="1"/>
              <a:t>conceitos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usuários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capazes</a:t>
            </a:r>
            <a:r>
              <a:rPr lang="en-US" sz="2401" dirty="0"/>
              <a:t> de </a:t>
            </a:r>
            <a:r>
              <a:rPr lang="en-US" sz="2401" dirty="0" err="1"/>
              <a:t>entender</a:t>
            </a:r>
            <a:r>
              <a:rPr lang="en-US" sz="2401" dirty="0"/>
              <a:t>, </a:t>
            </a:r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mesmo</a:t>
            </a:r>
            <a:r>
              <a:rPr lang="en-US" sz="2401" dirty="0"/>
              <a:t> tempo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está</a:t>
            </a:r>
            <a:r>
              <a:rPr lang="en-US" sz="2401" dirty="0"/>
              <a:t> </a:t>
            </a:r>
            <a:r>
              <a:rPr lang="en-US" sz="2401" dirty="0" err="1"/>
              <a:t>distante</a:t>
            </a:r>
            <a:r>
              <a:rPr lang="en-US" sz="2401" dirty="0"/>
              <a:t> do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r>
              <a:rPr lang="en-US" sz="2401" dirty="0"/>
              <a:t> do banco de dados.</a:t>
            </a:r>
          </a:p>
          <a:p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 o </a:t>
            </a:r>
            <a:r>
              <a:rPr lang="en-US" sz="2401" dirty="0" err="1"/>
              <a:t>projeto</a:t>
            </a:r>
            <a:r>
              <a:rPr lang="en-US" sz="2401" dirty="0"/>
              <a:t> é </a:t>
            </a:r>
            <a:r>
              <a:rPr lang="en-US" sz="2401" dirty="0" err="1"/>
              <a:t>independente</a:t>
            </a:r>
            <a:r>
              <a:rPr lang="en-US" sz="2401" dirty="0"/>
              <a:t> de SGBD.</a:t>
            </a:r>
          </a:p>
          <a:p>
            <a:r>
              <a:rPr lang="en-US" sz="2401" dirty="0" err="1"/>
              <a:t>Consiste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especificação</a:t>
            </a:r>
            <a:r>
              <a:rPr lang="en-US" sz="2401" dirty="0"/>
              <a:t> </a:t>
            </a:r>
            <a:r>
              <a:rPr lang="en-US" sz="2401" dirty="0" err="1"/>
              <a:t>lógica</a:t>
            </a:r>
            <a:r>
              <a:rPr lang="en-US" sz="2401" dirty="0"/>
              <a:t> dos dados </a:t>
            </a:r>
            <a:r>
              <a:rPr lang="en-US" sz="2401" dirty="0" err="1"/>
              <a:t>em</a:t>
            </a:r>
            <a:r>
              <a:rPr lang="en-US" sz="2401" dirty="0"/>
              <a:t> um format </a:t>
            </a:r>
            <a:r>
              <a:rPr lang="en-US" sz="2401" dirty="0" err="1"/>
              <a:t>adequado</a:t>
            </a:r>
            <a:r>
              <a:rPr lang="en-US" sz="2401" dirty="0"/>
              <a:t> </a:t>
            </a:r>
            <a:r>
              <a:rPr lang="en-US" sz="2401" dirty="0" err="1"/>
              <a:t>ao</a:t>
            </a:r>
            <a:r>
              <a:rPr lang="en-US" sz="2401" dirty="0"/>
              <a:t> SGDB </a:t>
            </a:r>
            <a:r>
              <a:rPr lang="en-US" sz="2401" dirty="0" err="1"/>
              <a:t>escolhido</a:t>
            </a:r>
            <a:r>
              <a:rPr lang="en-US" sz="2401" dirty="0"/>
              <a:t>.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completamente</a:t>
            </a:r>
            <a:r>
              <a:rPr lang="en-US" sz="2401" dirty="0"/>
              <a:t> </a:t>
            </a:r>
            <a:r>
              <a:rPr lang="en-US" sz="2401" dirty="0" err="1"/>
              <a:t>definidos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7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331850"/>
            <a:ext cx="9146383" cy="700046"/>
          </a:xfrm>
        </p:spPr>
        <p:txBody>
          <a:bodyPr/>
          <a:lstStyle/>
          <a:p>
            <a:r>
              <a:rPr lang="pt-BR" dirty="0"/>
              <a:t>Modelo Físico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40552"/>
              </p:ext>
            </p:extLst>
          </p:nvPr>
        </p:nvGraphicFramePr>
        <p:xfrm>
          <a:off x="549940" y="1268197"/>
          <a:ext cx="7233176" cy="1483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4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37">
                <a:tc>
                  <a:txBody>
                    <a:bodyPr/>
                    <a:lstStyle/>
                    <a:p>
                      <a:r>
                        <a:rPr lang="pt-BR" sz="1800" dirty="0"/>
                        <a:t>Nome do campo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Tipo de Dados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Tamanho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r>
                        <a:rPr lang="pt-BR" sz="1800" dirty="0" err="1"/>
                        <a:t>ID_Cliente</a:t>
                      </a:r>
                      <a:endParaRPr lang="pt-BR" sz="1800" dirty="0"/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Inteiro*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r>
                        <a:rPr lang="pt-BR" sz="1800" dirty="0" err="1"/>
                        <a:t>Nome_Cliente</a:t>
                      </a:r>
                      <a:endParaRPr lang="pt-BR" sz="1800" dirty="0"/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Caracteres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30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r>
                        <a:rPr lang="pt-BR" sz="1800" dirty="0"/>
                        <a:t>Endereço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Caracteres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40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8184776" y="1556304"/>
            <a:ext cx="2196310" cy="92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Exemplo – Estrutura</a:t>
            </a:r>
          </a:p>
          <a:p>
            <a:r>
              <a:rPr lang="pt-BR" sz="1801" dirty="0"/>
              <a:t>Do Cadastro de</a:t>
            </a:r>
          </a:p>
          <a:p>
            <a:r>
              <a:rPr lang="pt-BR" sz="1801" dirty="0"/>
              <a:t>Clientes</a:t>
            </a:r>
          </a:p>
        </p:txBody>
      </p:sp>
      <p:sp>
        <p:nvSpPr>
          <p:cNvPr id="5" name="Espaço Reservado para Conteúdo 13"/>
          <p:cNvSpPr txBox="1">
            <a:spLocks/>
          </p:cNvSpPr>
          <p:nvPr/>
        </p:nvSpPr>
        <p:spPr>
          <a:xfrm>
            <a:off x="621967" y="3212920"/>
            <a:ext cx="9136854" cy="2088776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/>
              <a:t>A </a:t>
            </a:r>
            <a:r>
              <a:rPr lang="en-US" sz="2401" b="1" dirty="0" err="1"/>
              <a:t>partir</a:t>
            </a:r>
            <a:r>
              <a:rPr lang="en-US" sz="2401" b="1" dirty="0"/>
              <a:t> de um </a:t>
            </a:r>
            <a:r>
              <a:rPr lang="en-US" sz="2401" b="1" dirty="0" err="1"/>
              <a:t>modelo</a:t>
            </a:r>
            <a:r>
              <a:rPr lang="en-US" sz="2401" b="1" dirty="0"/>
              <a:t> </a:t>
            </a:r>
            <a:r>
              <a:rPr lang="en-US" sz="2401" b="1" dirty="0" err="1"/>
              <a:t>lógico</a:t>
            </a:r>
            <a:r>
              <a:rPr lang="en-US" sz="2401" dirty="0"/>
              <a:t> </a:t>
            </a:r>
            <a:r>
              <a:rPr lang="en-US" sz="2401" dirty="0" err="1"/>
              <a:t>nós</a:t>
            </a:r>
            <a:r>
              <a:rPr lang="en-US" sz="2401" dirty="0"/>
              <a:t> </a:t>
            </a:r>
            <a:r>
              <a:rPr lang="en-US" sz="2401" dirty="0" err="1"/>
              <a:t>derivamos</a:t>
            </a:r>
            <a:r>
              <a:rPr lang="en-US" sz="2401" dirty="0"/>
              <a:t> o </a:t>
            </a:r>
            <a:r>
              <a:rPr lang="en-US" sz="2401" b="1" dirty="0" err="1"/>
              <a:t>modelo</a:t>
            </a:r>
            <a:r>
              <a:rPr lang="en-US" sz="2401" b="1" dirty="0"/>
              <a:t> </a:t>
            </a:r>
            <a:r>
              <a:rPr lang="en-US" sz="2401" b="1" dirty="0" err="1"/>
              <a:t>físico</a:t>
            </a:r>
            <a:r>
              <a:rPr lang="en-US" sz="2401" dirty="0"/>
              <a:t>, </a:t>
            </a:r>
            <a:r>
              <a:rPr lang="en-US" sz="2401" dirty="0" err="1"/>
              <a:t>onde</a:t>
            </a:r>
            <a:r>
              <a:rPr lang="en-US" sz="2401" dirty="0"/>
              <a:t> se </a:t>
            </a:r>
            <a:r>
              <a:rPr lang="en-US" sz="2401" dirty="0" err="1"/>
              <a:t>detalham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componentes</a:t>
            </a:r>
            <a:r>
              <a:rPr lang="en-US" sz="2401" dirty="0"/>
              <a:t> de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física</a:t>
            </a:r>
            <a:r>
              <a:rPr lang="en-US" sz="2401" dirty="0"/>
              <a:t> do banco de dados,  </a:t>
            </a:r>
            <a:r>
              <a:rPr lang="en-US" sz="2401" dirty="0" err="1"/>
              <a:t>incluindo</a:t>
            </a:r>
            <a:r>
              <a:rPr lang="en-US" sz="2401" dirty="0"/>
              <a:t> as </a:t>
            </a:r>
            <a:r>
              <a:rPr lang="en-US" sz="2401" dirty="0" err="1"/>
              <a:t>tabelas</a:t>
            </a:r>
            <a:r>
              <a:rPr lang="en-US" sz="2401" dirty="0"/>
              <a:t>, </a:t>
            </a:r>
            <a:r>
              <a:rPr lang="en-US" sz="2401" dirty="0" err="1"/>
              <a:t>campos</a:t>
            </a:r>
            <a:r>
              <a:rPr lang="en-US" sz="2401" dirty="0"/>
              <a:t>, </a:t>
            </a:r>
            <a:r>
              <a:rPr lang="en-US" sz="2401" dirty="0" err="1"/>
              <a:t>tipos</a:t>
            </a:r>
            <a:r>
              <a:rPr lang="en-US" sz="2401" dirty="0"/>
              <a:t> de dados, </a:t>
            </a:r>
            <a:r>
              <a:rPr lang="en-US" sz="2401" dirty="0" err="1"/>
              <a:t>restrições</a:t>
            </a:r>
            <a:r>
              <a:rPr lang="en-US" sz="2401" dirty="0"/>
              <a:t>, etc.</a:t>
            </a:r>
          </a:p>
          <a:p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criarmos</a:t>
            </a:r>
            <a:r>
              <a:rPr lang="en-US" sz="2401" dirty="0"/>
              <a:t> 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r>
              <a:rPr lang="en-US" sz="2401" dirty="0"/>
              <a:t>, </a:t>
            </a:r>
            <a:r>
              <a:rPr lang="en-US" sz="2401" dirty="0" err="1"/>
              <a:t>poderemos</a:t>
            </a:r>
            <a:r>
              <a:rPr lang="en-US" sz="2401" dirty="0"/>
              <a:t> </a:t>
            </a:r>
            <a:r>
              <a:rPr lang="en-US" sz="2401" dirty="0" err="1"/>
              <a:t>partir</a:t>
            </a:r>
            <a:r>
              <a:rPr lang="en-US" sz="2401" dirty="0"/>
              <a:t> para a </a:t>
            </a:r>
            <a:r>
              <a:rPr lang="en-US" sz="2401" dirty="0" err="1"/>
              <a:t>implementação</a:t>
            </a:r>
            <a:r>
              <a:rPr lang="en-US" sz="2401" dirty="0"/>
              <a:t> </a:t>
            </a:r>
            <a:r>
              <a:rPr lang="en-US" sz="2401" dirty="0" err="1"/>
              <a:t>física</a:t>
            </a:r>
            <a:r>
              <a:rPr lang="en-US" sz="2401" dirty="0"/>
              <a:t> do banco de dados, </a:t>
            </a:r>
            <a:r>
              <a:rPr lang="en-US" sz="2401" dirty="0" err="1"/>
              <a:t>utilizando</a:t>
            </a:r>
            <a:r>
              <a:rPr lang="en-US" sz="2401" dirty="0"/>
              <a:t> o SGBD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adequado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2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Três Níveis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1217" y="2436628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Mundo</a:t>
            </a:r>
          </a:p>
          <a:p>
            <a:pPr algn="ctr"/>
            <a:r>
              <a:rPr lang="pt-BR" sz="1801" dirty="0"/>
              <a:t>Observado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24007" y="2436628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Modelo</a:t>
            </a:r>
          </a:p>
          <a:p>
            <a:pPr algn="ctr"/>
            <a:r>
              <a:rPr lang="pt-BR" sz="1801" dirty="0"/>
              <a:t>Conceitual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4924007" y="4063616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Modelo</a:t>
            </a:r>
          </a:p>
          <a:p>
            <a:pPr algn="ctr"/>
            <a:r>
              <a:rPr lang="pt-BR" sz="1801" dirty="0"/>
              <a:t>Lógico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970896" y="5690603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Modelo</a:t>
            </a:r>
          </a:p>
          <a:p>
            <a:pPr algn="ctr"/>
            <a:r>
              <a:rPr lang="pt-BR" sz="1801" dirty="0"/>
              <a:t>Físico</a:t>
            </a:r>
          </a:p>
        </p:txBody>
      </p:sp>
      <p:cxnSp>
        <p:nvCxnSpPr>
          <p:cNvPr id="8" name="Conector de seta reta 7"/>
          <p:cNvCxnSpPr>
            <a:stCxn id="3" idx="3"/>
            <a:endCxn id="4" idx="1"/>
          </p:cNvCxnSpPr>
          <p:nvPr/>
        </p:nvCxnSpPr>
        <p:spPr>
          <a:xfrm>
            <a:off x="3592020" y="2816774"/>
            <a:ext cx="133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2"/>
            <a:endCxn id="5" idx="0"/>
          </p:cNvCxnSpPr>
          <p:nvPr/>
        </p:nvCxnSpPr>
        <p:spPr>
          <a:xfrm>
            <a:off x="6004408" y="3196919"/>
            <a:ext cx="0" cy="86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2"/>
            <a:endCxn id="6" idx="0"/>
          </p:cNvCxnSpPr>
          <p:nvPr/>
        </p:nvCxnSpPr>
        <p:spPr>
          <a:xfrm>
            <a:off x="6004409" y="4823907"/>
            <a:ext cx="46889" cy="86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do Banco de Dados (</a:t>
            </a:r>
            <a:r>
              <a:rPr lang="pt-BR" dirty="0" err="1"/>
              <a:t>Schema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Esquema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definição</a:t>
            </a:r>
            <a:r>
              <a:rPr lang="en-US" sz="2401" dirty="0"/>
              <a:t> do Banco de Dados </a:t>
            </a:r>
            <a:r>
              <a:rPr lang="en-US" sz="2401" dirty="0" err="1"/>
              <a:t>especificada</a:t>
            </a:r>
            <a:r>
              <a:rPr lang="en-US" sz="2401" dirty="0"/>
              <a:t> </a:t>
            </a:r>
            <a:r>
              <a:rPr lang="en-US" sz="2401" dirty="0" err="1"/>
              <a:t>durante</a:t>
            </a:r>
            <a:r>
              <a:rPr lang="en-US" sz="2401" dirty="0"/>
              <a:t> o </a:t>
            </a:r>
            <a:r>
              <a:rPr lang="en-US" sz="2401" dirty="0" err="1"/>
              <a:t>projeto</a:t>
            </a:r>
            <a:r>
              <a:rPr lang="en-US" sz="2401" dirty="0"/>
              <a:t>, </a:t>
            </a:r>
            <a:r>
              <a:rPr lang="en-US" sz="2401" dirty="0" err="1"/>
              <a:t>armazenada</a:t>
            </a:r>
            <a:r>
              <a:rPr lang="en-US" sz="2401" dirty="0"/>
              <a:t> no </a:t>
            </a:r>
            <a:r>
              <a:rPr lang="en-US" sz="2401" b="1" dirty="0" err="1"/>
              <a:t>Dicionário</a:t>
            </a:r>
            <a:r>
              <a:rPr lang="en-US" sz="2401" b="1" dirty="0"/>
              <a:t> de Dados</a:t>
            </a:r>
            <a:r>
              <a:rPr lang="en-US" sz="2401" dirty="0"/>
              <a:t>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Esquema</a:t>
            </a:r>
            <a:r>
              <a:rPr lang="en-US" sz="2401" dirty="0"/>
              <a:t> </a:t>
            </a:r>
            <a:r>
              <a:rPr lang="en-US" sz="2401" dirty="0" err="1"/>
              <a:t>raramente</a:t>
            </a:r>
            <a:r>
              <a:rPr lang="en-US" sz="2401" dirty="0"/>
              <a:t> </a:t>
            </a:r>
            <a:r>
              <a:rPr lang="en-US" sz="2401" dirty="0" err="1"/>
              <a:t>muda</a:t>
            </a:r>
            <a:r>
              <a:rPr lang="en-US" sz="2401" dirty="0"/>
              <a:t> </a:t>
            </a:r>
            <a:r>
              <a:rPr lang="en-US" sz="2401" dirty="0" err="1"/>
              <a:t>durante</a:t>
            </a:r>
            <a:r>
              <a:rPr lang="en-US" sz="2401" dirty="0"/>
              <a:t> a </a:t>
            </a:r>
            <a:r>
              <a:rPr lang="en-US" sz="2401" dirty="0" err="1"/>
              <a:t>vida</a:t>
            </a:r>
            <a:r>
              <a:rPr lang="en-US" sz="2401" dirty="0"/>
              <a:t> do BD.</a:t>
            </a:r>
          </a:p>
          <a:p>
            <a:r>
              <a:rPr lang="en-US" sz="2401" dirty="0" err="1"/>
              <a:t>Trata</a:t>
            </a:r>
            <a:r>
              <a:rPr lang="en-US" sz="2401" dirty="0"/>
              <a:t>-se da </a:t>
            </a:r>
            <a:r>
              <a:rPr lang="en-US" sz="2401" dirty="0" err="1"/>
              <a:t>organização</a:t>
            </a:r>
            <a:r>
              <a:rPr lang="en-US" sz="2401" dirty="0"/>
              <a:t> dos dados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plano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mostra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o banco é </a:t>
            </a:r>
            <a:r>
              <a:rPr lang="en-US" sz="2401" dirty="0" err="1"/>
              <a:t>construído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Esquema</a:t>
            </a:r>
            <a:r>
              <a:rPr lang="en-US" sz="2401" dirty="0"/>
              <a:t> define </a:t>
            </a:r>
            <a:r>
              <a:rPr lang="en-US" sz="2401" dirty="0" err="1"/>
              <a:t>tabelas</a:t>
            </a:r>
            <a:r>
              <a:rPr lang="en-US" sz="2401" dirty="0"/>
              <a:t>, </a:t>
            </a:r>
            <a:r>
              <a:rPr lang="en-US" sz="2401" dirty="0" err="1"/>
              <a:t>campos</a:t>
            </a:r>
            <a:r>
              <a:rPr lang="en-US" sz="2401" dirty="0"/>
              <a:t>, </a:t>
            </a:r>
            <a:r>
              <a:rPr lang="en-US" sz="2401" dirty="0" err="1"/>
              <a:t>relacionamentos</a:t>
            </a:r>
            <a:r>
              <a:rPr lang="en-US" sz="2401" dirty="0"/>
              <a:t>, </a:t>
            </a:r>
            <a:r>
              <a:rPr lang="en-US" sz="2401" dirty="0" err="1"/>
              <a:t>visões</a:t>
            </a:r>
            <a:r>
              <a:rPr lang="en-US" sz="2401" dirty="0"/>
              <a:t>, </a:t>
            </a:r>
            <a:r>
              <a:rPr lang="en-US" sz="2401" dirty="0" err="1"/>
              <a:t>funções</a:t>
            </a:r>
            <a:r>
              <a:rPr lang="en-US" sz="2401" dirty="0"/>
              <a:t> e </a:t>
            </a:r>
            <a:r>
              <a:rPr lang="en-US" sz="2401" dirty="0" err="1"/>
              <a:t>muitos</a:t>
            </a:r>
            <a:r>
              <a:rPr lang="en-US" sz="2401" dirty="0"/>
              <a:t> outros </a:t>
            </a:r>
            <a:r>
              <a:rPr lang="en-US" sz="2401" dirty="0" err="1"/>
              <a:t>elementos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compõem</a:t>
            </a:r>
            <a:r>
              <a:rPr lang="en-US" sz="2401" dirty="0"/>
              <a:t> o BD.</a:t>
            </a:r>
          </a:p>
        </p:txBody>
      </p:sp>
    </p:spTree>
    <p:extLst>
      <p:ext uri="{BB962C8B-B14F-4D97-AF65-F5344CB8AC3E}">
        <p14:creationId xmlns:p14="http://schemas.microsoft.com/office/powerpoint/2010/main" val="12831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187796"/>
            <a:ext cx="9146383" cy="772073"/>
          </a:xfrm>
        </p:spPr>
        <p:txBody>
          <a:bodyPr/>
          <a:lstStyle/>
          <a:p>
            <a:r>
              <a:rPr lang="pt-BR" dirty="0"/>
              <a:t>Etapas do desenvolvimento de um BD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1268197"/>
            <a:ext cx="9136854" cy="5329980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As </a:t>
            </a:r>
            <a:r>
              <a:rPr lang="en-US" sz="2401" dirty="0" err="1"/>
              <a:t>principais</a:t>
            </a:r>
            <a:r>
              <a:rPr lang="en-US" sz="2401" dirty="0"/>
              <a:t> </a:t>
            </a:r>
            <a:r>
              <a:rPr lang="en-US" sz="2401" dirty="0" err="1"/>
              <a:t>etapas</a:t>
            </a:r>
            <a:r>
              <a:rPr lang="en-US" sz="2401" dirty="0"/>
              <a:t> no </a:t>
            </a:r>
            <a:r>
              <a:rPr lang="en-US" sz="2401" dirty="0" err="1"/>
              <a:t>desenvolvimento</a:t>
            </a:r>
            <a:r>
              <a:rPr lang="en-US" sz="2401" dirty="0"/>
              <a:t> de um BD </a:t>
            </a:r>
            <a:r>
              <a:rPr lang="en-US" sz="2401" dirty="0" err="1"/>
              <a:t>são</a:t>
            </a:r>
            <a:r>
              <a:rPr lang="en-US" sz="2401" dirty="0"/>
              <a:t>:</a:t>
            </a:r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Especificação</a:t>
            </a:r>
            <a:r>
              <a:rPr lang="en-US" sz="2401" dirty="0"/>
              <a:t> e </a:t>
            </a:r>
            <a:r>
              <a:rPr lang="en-US" sz="2401" dirty="0" err="1"/>
              <a:t>Análise</a:t>
            </a:r>
            <a:r>
              <a:rPr lang="en-US" sz="2401" dirty="0"/>
              <a:t> de </a:t>
            </a:r>
            <a:r>
              <a:rPr lang="en-US" sz="2401" dirty="0" err="1"/>
              <a:t>Requisitos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Os</a:t>
            </a:r>
            <a:r>
              <a:rPr lang="en-US" sz="2001" dirty="0"/>
              <a:t> requisites </a:t>
            </a:r>
            <a:r>
              <a:rPr lang="en-US" sz="2001" dirty="0" err="1"/>
              <a:t>são</a:t>
            </a:r>
            <a:r>
              <a:rPr lang="en-US" sz="2001" dirty="0"/>
              <a:t> </a:t>
            </a:r>
            <a:r>
              <a:rPr lang="en-US" sz="2001" dirty="0" err="1"/>
              <a:t>documentados</a:t>
            </a:r>
            <a:endParaRPr lang="en-US" sz="2001" dirty="0"/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Projeto</a:t>
            </a:r>
            <a:r>
              <a:rPr lang="en-US" sz="2401" dirty="0"/>
              <a:t> </a:t>
            </a:r>
            <a:r>
              <a:rPr lang="en-US" sz="2401" dirty="0" err="1"/>
              <a:t>Conceitual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Baseado</a:t>
            </a:r>
            <a:r>
              <a:rPr lang="en-US" sz="2001" dirty="0"/>
              <a:t> </a:t>
            </a:r>
            <a:r>
              <a:rPr lang="en-US" sz="2001" dirty="0" err="1"/>
              <a:t>nos</a:t>
            </a:r>
            <a:r>
              <a:rPr lang="en-US" sz="2001" dirty="0"/>
              <a:t> </a:t>
            </a:r>
            <a:r>
              <a:rPr lang="en-US" sz="2001" dirty="0" err="1"/>
              <a:t>requisitos</a:t>
            </a:r>
            <a:endParaRPr lang="en-US" sz="2001" dirty="0"/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Projeto</a:t>
            </a:r>
            <a:r>
              <a:rPr lang="en-US" sz="2401" dirty="0"/>
              <a:t> </a:t>
            </a:r>
            <a:r>
              <a:rPr lang="en-US" sz="2401" dirty="0" err="1"/>
              <a:t>Lógico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/>
              <a:t>Expresso </a:t>
            </a:r>
            <a:r>
              <a:rPr lang="en-US" sz="2001" dirty="0" err="1"/>
              <a:t>em</a:t>
            </a:r>
            <a:r>
              <a:rPr lang="en-US" sz="2001" dirty="0"/>
              <a:t> um </a:t>
            </a:r>
            <a:r>
              <a:rPr lang="en-US" sz="2001" dirty="0" err="1"/>
              <a:t>modelo</a:t>
            </a:r>
            <a:r>
              <a:rPr lang="en-US" sz="2001" dirty="0"/>
              <a:t> de dados, </a:t>
            </a:r>
            <a:r>
              <a:rPr lang="en-US" sz="2001" dirty="0" err="1"/>
              <a:t>como</a:t>
            </a:r>
            <a:r>
              <a:rPr lang="en-US" sz="2001" dirty="0"/>
              <a:t> o </a:t>
            </a:r>
            <a:r>
              <a:rPr lang="en-US" sz="2001" dirty="0" err="1"/>
              <a:t>relacional</a:t>
            </a:r>
            <a:endParaRPr lang="en-US" sz="2001" dirty="0"/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Projeto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Especificações</a:t>
            </a:r>
            <a:r>
              <a:rPr lang="en-US" sz="2001" dirty="0"/>
              <a:t> para </a:t>
            </a:r>
            <a:r>
              <a:rPr lang="en-US" sz="2001" dirty="0" err="1"/>
              <a:t>armazenar</a:t>
            </a:r>
            <a:r>
              <a:rPr lang="en-US" sz="2001" dirty="0"/>
              <a:t> e </a:t>
            </a:r>
            <a:r>
              <a:rPr lang="en-US" sz="2001" dirty="0" err="1"/>
              <a:t>acessar</a:t>
            </a:r>
            <a:r>
              <a:rPr lang="en-US" sz="2001" dirty="0"/>
              <a:t> o banco de dados</a:t>
            </a:r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Implementação</a:t>
            </a:r>
            <a:r>
              <a:rPr lang="en-US" sz="2001" dirty="0"/>
              <a:t> do BD, </a:t>
            </a:r>
            <a:r>
              <a:rPr lang="en-US" sz="2001" dirty="0" err="1"/>
              <a:t>inserção</a:t>
            </a:r>
            <a:r>
              <a:rPr lang="en-US" sz="2001" dirty="0"/>
              <a:t> de dados </a:t>
            </a:r>
            <a:r>
              <a:rPr lang="en-US" sz="2001" dirty="0" err="1"/>
              <a:t>reais</a:t>
            </a:r>
            <a:r>
              <a:rPr lang="en-US" sz="2001" dirty="0"/>
              <a:t> e </a:t>
            </a:r>
            <a:r>
              <a:rPr lang="en-US" sz="2001" dirty="0" err="1"/>
              <a:t>manutenção</a:t>
            </a:r>
            <a:endParaRPr lang="en-US" sz="2001" dirty="0"/>
          </a:p>
        </p:txBody>
      </p:sp>
    </p:spTree>
    <p:extLst>
      <p:ext uri="{BB962C8B-B14F-4D97-AF65-F5344CB8AC3E}">
        <p14:creationId xmlns:p14="http://schemas.microsoft.com/office/powerpoint/2010/main" val="26720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para Modelagem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As </a:t>
            </a:r>
            <a:r>
              <a:rPr lang="en-US" sz="2401" dirty="0" err="1"/>
              <a:t>tarefas</a:t>
            </a:r>
            <a:r>
              <a:rPr lang="en-US" sz="2401" dirty="0"/>
              <a:t> a </a:t>
            </a:r>
            <a:r>
              <a:rPr lang="en-US" sz="2401" dirty="0" err="1"/>
              <a:t>seguir</a:t>
            </a:r>
            <a:r>
              <a:rPr lang="en-US" sz="2401" dirty="0"/>
              <a:t> </a:t>
            </a:r>
            <a:r>
              <a:rPr lang="en-US" sz="2401" dirty="0" err="1"/>
              <a:t>devem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realizadas</a:t>
            </a:r>
            <a:r>
              <a:rPr lang="en-US" sz="2401" dirty="0"/>
              <a:t> para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seja</a:t>
            </a:r>
            <a:r>
              <a:rPr lang="en-US" sz="2401" dirty="0"/>
              <a:t> </a:t>
            </a:r>
            <a:r>
              <a:rPr lang="en-US" sz="2401" dirty="0" err="1"/>
              <a:t>possível</a:t>
            </a:r>
            <a:r>
              <a:rPr lang="en-US" sz="2401" dirty="0"/>
              <a:t> </a:t>
            </a:r>
            <a:r>
              <a:rPr lang="en-US" sz="2401" dirty="0" err="1"/>
              <a:t>efetuar</a:t>
            </a:r>
            <a:r>
              <a:rPr lang="en-US" sz="2401" dirty="0"/>
              <a:t> a </a:t>
            </a:r>
            <a:r>
              <a:rPr lang="en-US" sz="2401" dirty="0" err="1"/>
              <a:t>modelagem</a:t>
            </a:r>
            <a:r>
              <a:rPr lang="en-US" sz="2401" dirty="0"/>
              <a:t> de dados e </a:t>
            </a:r>
            <a:r>
              <a:rPr lang="en-US" sz="2401" dirty="0" err="1"/>
              <a:t>projeto</a:t>
            </a:r>
            <a:r>
              <a:rPr lang="en-US" sz="2401" dirty="0"/>
              <a:t> de BD functional:</a:t>
            </a:r>
          </a:p>
          <a:p>
            <a:r>
              <a:rPr lang="en-US" sz="2401" dirty="0" err="1"/>
              <a:t>Identificar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</a:t>
            </a:r>
            <a:r>
              <a:rPr lang="en-US" sz="2401" dirty="0" err="1"/>
              <a:t>entidade</a:t>
            </a:r>
            <a:endParaRPr lang="en-US" sz="2401" dirty="0"/>
          </a:p>
          <a:p>
            <a:r>
              <a:rPr lang="en-US" sz="2401" dirty="0" err="1"/>
              <a:t>Identificar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atributos</a:t>
            </a:r>
            <a:endParaRPr lang="en-US" sz="2401" dirty="0"/>
          </a:p>
          <a:p>
            <a:r>
              <a:rPr lang="en-US" sz="2401" dirty="0" err="1"/>
              <a:t>Identificar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endParaRPr lang="en-US" sz="2401" dirty="0"/>
          </a:p>
          <a:p>
            <a:r>
              <a:rPr lang="en-US" sz="2401" dirty="0" err="1"/>
              <a:t>Criar</a:t>
            </a:r>
            <a:r>
              <a:rPr lang="en-US" sz="2401" dirty="0"/>
              <a:t> e </a:t>
            </a:r>
            <a:r>
              <a:rPr lang="en-US" sz="2401" dirty="0" err="1"/>
              <a:t>associar</a:t>
            </a:r>
            <a:r>
              <a:rPr lang="en-US" sz="2401" dirty="0"/>
              <a:t> </a:t>
            </a:r>
            <a:r>
              <a:rPr lang="en-US" sz="2401" dirty="0" err="1"/>
              <a:t>chaves</a:t>
            </a:r>
            <a:endParaRPr lang="en-US" sz="2401" dirty="0"/>
          </a:p>
          <a:p>
            <a:r>
              <a:rPr lang="en-US" sz="2401" dirty="0" err="1"/>
              <a:t>Normalizar</a:t>
            </a:r>
            <a:r>
              <a:rPr lang="en-US" sz="2401" dirty="0"/>
              <a:t> para </a:t>
            </a:r>
            <a:r>
              <a:rPr lang="en-US" sz="2401" dirty="0" err="1"/>
              <a:t>reduzir</a:t>
            </a:r>
            <a:r>
              <a:rPr lang="en-US" sz="2401" dirty="0"/>
              <a:t> </a:t>
            </a:r>
            <a:r>
              <a:rPr lang="en-US" sz="2401" dirty="0" err="1"/>
              <a:t>redundância</a:t>
            </a:r>
            <a:endParaRPr lang="en-US" sz="2401" dirty="0"/>
          </a:p>
          <a:p>
            <a:r>
              <a:rPr lang="en-US" sz="2401" dirty="0" err="1"/>
              <a:t>Desnormalizar</a:t>
            </a:r>
            <a:r>
              <a:rPr lang="en-US" sz="2401" dirty="0"/>
              <a:t> para </a:t>
            </a:r>
            <a:r>
              <a:rPr lang="en-US" sz="2401" dirty="0" err="1"/>
              <a:t>aumentar</a:t>
            </a:r>
            <a:r>
              <a:rPr lang="en-US" sz="2401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6365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Após</a:t>
            </a:r>
            <a:r>
              <a:rPr lang="en-US" sz="2401" dirty="0"/>
              <a:t> o </a:t>
            </a:r>
            <a:r>
              <a:rPr lang="en-US" sz="2401" dirty="0" err="1"/>
              <a:t>levantamento</a:t>
            </a:r>
            <a:r>
              <a:rPr lang="en-US" sz="2401" dirty="0"/>
              <a:t> dos </a:t>
            </a:r>
            <a:r>
              <a:rPr lang="en-US" sz="2401" dirty="0" err="1"/>
              <a:t>requisitos</a:t>
            </a:r>
            <a:r>
              <a:rPr lang="en-US" sz="2401" dirty="0"/>
              <a:t>, </a:t>
            </a:r>
            <a:r>
              <a:rPr lang="en-US" sz="2401" dirty="0" err="1"/>
              <a:t>estes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transformados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Entidade-Relacionamento</a:t>
            </a:r>
            <a:r>
              <a:rPr lang="en-US" sz="2401" dirty="0"/>
              <a:t> (MER), o </a:t>
            </a:r>
            <a:r>
              <a:rPr lang="en-US" sz="2401" dirty="0" err="1"/>
              <a:t>qual</a:t>
            </a:r>
            <a:r>
              <a:rPr lang="en-US" sz="2401" dirty="0"/>
              <a:t> </a:t>
            </a:r>
            <a:r>
              <a:rPr lang="en-US" sz="2401" dirty="0" err="1"/>
              <a:t>consiste</a:t>
            </a:r>
            <a:r>
              <a:rPr lang="en-US" sz="2401" dirty="0"/>
              <a:t> dos </a:t>
            </a:r>
            <a:r>
              <a:rPr lang="en-US" sz="2401" dirty="0" err="1"/>
              <a:t>seguintes</a:t>
            </a:r>
            <a:r>
              <a:rPr lang="en-US" sz="2401" dirty="0"/>
              <a:t> </a:t>
            </a:r>
            <a:r>
              <a:rPr lang="en-US" sz="2401" dirty="0" err="1"/>
              <a:t>elementos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Entidades</a:t>
            </a:r>
            <a:endParaRPr lang="en-US" sz="2401" dirty="0"/>
          </a:p>
          <a:p>
            <a:r>
              <a:rPr lang="en-US" sz="2401" dirty="0" err="1"/>
              <a:t>Relacionamentos</a:t>
            </a:r>
            <a:endParaRPr lang="en-US" sz="2401" dirty="0"/>
          </a:p>
          <a:p>
            <a:r>
              <a:rPr lang="en-US" sz="2401" dirty="0" err="1"/>
              <a:t>Atributos</a:t>
            </a:r>
            <a:r>
              <a:rPr lang="en-US" sz="2401" dirty="0"/>
              <a:t> </a:t>
            </a:r>
          </a:p>
          <a:p>
            <a:pPr marL="0" indent="0">
              <a:buNone/>
            </a:pPr>
            <a:r>
              <a:rPr lang="en-US" sz="2401" dirty="0"/>
              <a:t>O </a:t>
            </a:r>
            <a:r>
              <a:rPr lang="en-US" sz="2401" dirty="0" err="1"/>
              <a:t>modelo</a:t>
            </a:r>
            <a:r>
              <a:rPr lang="en-US" sz="2401" dirty="0"/>
              <a:t> é </a:t>
            </a:r>
            <a:r>
              <a:rPr lang="en-US" sz="2401" dirty="0" err="1"/>
              <a:t>posteriormente</a:t>
            </a:r>
            <a:r>
              <a:rPr lang="en-US" sz="2401" dirty="0"/>
              <a:t> </a:t>
            </a:r>
            <a:r>
              <a:rPr lang="en-US" sz="2401" dirty="0" err="1"/>
              <a:t>refinado</a:t>
            </a:r>
            <a:r>
              <a:rPr lang="en-US" sz="2401" dirty="0"/>
              <a:t> com o </a:t>
            </a:r>
            <a:r>
              <a:rPr lang="en-US" sz="2401" dirty="0" err="1"/>
              <a:t>uso</a:t>
            </a:r>
            <a:r>
              <a:rPr lang="en-US" sz="2401" dirty="0"/>
              <a:t> de </a:t>
            </a:r>
            <a:r>
              <a:rPr lang="en-US" sz="2401" dirty="0" err="1"/>
              <a:t>técnicas</a:t>
            </a:r>
            <a:r>
              <a:rPr lang="en-US" sz="2401" dirty="0"/>
              <a:t> </a:t>
            </a:r>
            <a:r>
              <a:rPr lang="en-US" sz="2401" dirty="0" err="1"/>
              <a:t>específicas</a:t>
            </a:r>
            <a:r>
              <a:rPr lang="en-US" sz="2401" dirty="0"/>
              <a:t>, e </a:t>
            </a:r>
            <a:r>
              <a:rPr lang="en-US" sz="2401" dirty="0" err="1"/>
              <a:t>finalmente</a:t>
            </a:r>
            <a:r>
              <a:rPr lang="en-US" sz="2401" dirty="0"/>
              <a:t> </a:t>
            </a:r>
            <a:r>
              <a:rPr lang="en-US" sz="2401" dirty="0" err="1"/>
              <a:t>implementado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banco de dados </a:t>
            </a:r>
            <a:r>
              <a:rPr lang="en-US" sz="2401" dirty="0" err="1"/>
              <a:t>físico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3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- Símbolo</a:t>
            </a:r>
          </a:p>
        </p:txBody>
      </p:sp>
      <p:sp>
        <p:nvSpPr>
          <p:cNvPr id="3" name="Cilindro 2"/>
          <p:cNvSpPr/>
          <p:nvPr/>
        </p:nvSpPr>
        <p:spPr>
          <a:xfrm>
            <a:off x="2710742" y="2492652"/>
            <a:ext cx="2953097" cy="35293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9710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Bancos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Bancos</a:t>
            </a:r>
            <a:r>
              <a:rPr lang="en-US" sz="2401" dirty="0"/>
              <a:t> de dados </a:t>
            </a:r>
            <a:r>
              <a:rPr lang="en-US" sz="2401" dirty="0" err="1"/>
              <a:t>encontram</a:t>
            </a:r>
            <a:r>
              <a:rPr lang="en-US" sz="2401" dirty="0"/>
              <a:t> </a:t>
            </a:r>
            <a:r>
              <a:rPr lang="en-US" sz="2401" dirty="0" err="1"/>
              <a:t>aplicações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inúmeras</a:t>
            </a:r>
            <a:r>
              <a:rPr lang="en-US" sz="2401" dirty="0"/>
              <a:t> </a:t>
            </a:r>
            <a:r>
              <a:rPr lang="en-US" sz="2401" dirty="0" err="1"/>
              <a:t>áreas</a:t>
            </a:r>
            <a:r>
              <a:rPr lang="en-US" sz="2401" dirty="0"/>
              <a:t>, </a:t>
            </a:r>
            <a:r>
              <a:rPr lang="en-US" sz="2401" dirty="0" err="1"/>
              <a:t>como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Sistemas</a:t>
            </a:r>
            <a:r>
              <a:rPr lang="en-US" sz="2401" dirty="0"/>
              <a:t> </a:t>
            </a:r>
            <a:r>
              <a:rPr lang="en-US" sz="2401" dirty="0" err="1"/>
              <a:t>bancários</a:t>
            </a:r>
            <a:endParaRPr lang="en-US" sz="2401" dirty="0"/>
          </a:p>
          <a:p>
            <a:r>
              <a:rPr lang="en-US" sz="2401" dirty="0" err="1"/>
              <a:t>Reservas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hotéis</a:t>
            </a:r>
            <a:endParaRPr lang="en-US" sz="2401" dirty="0"/>
          </a:p>
          <a:p>
            <a:r>
              <a:rPr lang="en-US" sz="2401" dirty="0" err="1"/>
              <a:t>Controle</a:t>
            </a:r>
            <a:r>
              <a:rPr lang="en-US" sz="2401" dirty="0"/>
              <a:t> de </a:t>
            </a:r>
            <a:r>
              <a:rPr lang="en-US" sz="2401" dirty="0" err="1"/>
              <a:t>estoque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supermercados</a:t>
            </a:r>
            <a:endParaRPr lang="en-US" sz="2401" dirty="0"/>
          </a:p>
          <a:p>
            <a:r>
              <a:rPr lang="en-US" sz="2401" dirty="0" err="1"/>
              <a:t>Catálogos</a:t>
            </a:r>
            <a:r>
              <a:rPr lang="en-US" sz="2401" dirty="0"/>
              <a:t> de </a:t>
            </a:r>
            <a:r>
              <a:rPr lang="en-US" sz="2401" dirty="0" err="1"/>
              <a:t>livros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bibliotecas</a:t>
            </a:r>
            <a:endParaRPr lang="en-US" sz="2401" dirty="0"/>
          </a:p>
          <a:p>
            <a:r>
              <a:rPr lang="en-US" sz="2401" dirty="0"/>
              <a:t>E-commerce</a:t>
            </a:r>
          </a:p>
          <a:p>
            <a:r>
              <a:rPr lang="en-US" sz="2401" dirty="0" err="1"/>
              <a:t>Receita</a:t>
            </a:r>
            <a:r>
              <a:rPr lang="en-US" sz="2401" dirty="0"/>
              <a:t> Federal</a:t>
            </a:r>
          </a:p>
          <a:p>
            <a:r>
              <a:rPr lang="en-US" sz="2401" dirty="0" err="1"/>
              <a:t>Youtube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22643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SGDB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Sistema de </a:t>
            </a:r>
            <a:r>
              <a:rPr lang="en-US" sz="2401" dirty="0" err="1"/>
              <a:t>Gerenciamento</a:t>
            </a:r>
            <a:r>
              <a:rPr lang="en-US" sz="2401" dirty="0"/>
              <a:t> de Banco de Dados</a:t>
            </a:r>
          </a:p>
          <a:p>
            <a:r>
              <a:rPr lang="en-US" sz="2401" dirty="0"/>
              <a:t>Um SGDB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coleção</a:t>
            </a:r>
            <a:r>
              <a:rPr lang="en-US" sz="2401" dirty="0"/>
              <a:t> de </a:t>
            </a:r>
            <a:r>
              <a:rPr lang="en-US" sz="2401" dirty="0" err="1"/>
              <a:t>softwares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permite</a:t>
            </a:r>
            <a:r>
              <a:rPr lang="en-US" sz="2401" dirty="0"/>
              <a:t> </a:t>
            </a:r>
            <a:r>
              <a:rPr lang="en-US" sz="2401" dirty="0" err="1"/>
              <a:t>aos</a:t>
            </a:r>
            <a:r>
              <a:rPr lang="en-US" sz="2401" dirty="0"/>
              <a:t> </a:t>
            </a:r>
            <a:r>
              <a:rPr lang="en-US" sz="2401" dirty="0" err="1"/>
              <a:t>usuários</a:t>
            </a:r>
            <a:r>
              <a:rPr lang="en-US" sz="2401" dirty="0"/>
              <a:t> </a:t>
            </a:r>
            <a:r>
              <a:rPr lang="en-US" sz="2401" dirty="0" err="1"/>
              <a:t>criarem</a:t>
            </a:r>
            <a:r>
              <a:rPr lang="en-US" sz="2401" dirty="0"/>
              <a:t> e </a:t>
            </a:r>
            <a:r>
              <a:rPr lang="en-US" sz="2401" dirty="0" err="1"/>
              <a:t>manterem</a:t>
            </a:r>
            <a:r>
              <a:rPr lang="en-US" sz="2401" dirty="0"/>
              <a:t> um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bancos</a:t>
            </a:r>
            <a:r>
              <a:rPr lang="en-US" sz="2401" dirty="0"/>
              <a:t> de dados.</a:t>
            </a:r>
          </a:p>
          <a:p>
            <a:r>
              <a:rPr lang="en-US" sz="2401" dirty="0"/>
              <a:t>Sao </a:t>
            </a:r>
            <a:r>
              <a:rPr lang="en-US" sz="2401" dirty="0" err="1"/>
              <a:t>usados</a:t>
            </a:r>
            <a:r>
              <a:rPr lang="en-US" sz="2401" dirty="0"/>
              <a:t> </a:t>
            </a:r>
            <a:r>
              <a:rPr lang="en-US" sz="2401" dirty="0" err="1"/>
              <a:t>nas</a:t>
            </a:r>
            <a:r>
              <a:rPr lang="en-US" sz="2401" dirty="0"/>
              <a:t> </a:t>
            </a:r>
            <a:r>
              <a:rPr lang="en-US" sz="2401" dirty="0" err="1"/>
              <a:t>tarefas</a:t>
            </a:r>
            <a:r>
              <a:rPr lang="en-US" sz="2401" dirty="0"/>
              <a:t> de </a:t>
            </a:r>
            <a:r>
              <a:rPr lang="en-US" sz="2401" dirty="0" err="1"/>
              <a:t>definição</a:t>
            </a:r>
            <a:r>
              <a:rPr lang="en-US" sz="2401" dirty="0"/>
              <a:t>, </a:t>
            </a:r>
            <a:r>
              <a:rPr lang="en-US" sz="2401" dirty="0" err="1"/>
              <a:t>construção</a:t>
            </a:r>
            <a:r>
              <a:rPr lang="en-US" sz="2401" dirty="0"/>
              <a:t>, </a:t>
            </a:r>
            <a:r>
              <a:rPr lang="en-US" sz="2401" dirty="0" err="1"/>
              <a:t>manipulação</a:t>
            </a:r>
            <a:r>
              <a:rPr lang="en-US" sz="2401" dirty="0"/>
              <a:t> e </a:t>
            </a:r>
            <a:r>
              <a:rPr lang="en-US" sz="2401" dirty="0" err="1"/>
              <a:t>compartilhamento</a:t>
            </a:r>
            <a:r>
              <a:rPr lang="en-US" sz="2401" dirty="0"/>
              <a:t> dos </a:t>
            </a:r>
            <a:r>
              <a:rPr lang="en-US" sz="2401" dirty="0" err="1"/>
              <a:t>bancos</a:t>
            </a:r>
            <a:r>
              <a:rPr lang="en-US" sz="2401" dirty="0"/>
              <a:t> de dados.</a:t>
            </a:r>
          </a:p>
          <a:p>
            <a:r>
              <a:rPr lang="en-US" sz="2401" dirty="0" err="1"/>
              <a:t>Permitem</a:t>
            </a:r>
            <a:r>
              <a:rPr lang="en-US" sz="2401" dirty="0"/>
              <a:t> </a:t>
            </a:r>
            <a:r>
              <a:rPr lang="en-US" sz="2401" dirty="0" err="1"/>
              <a:t>proteger</a:t>
            </a:r>
            <a:r>
              <a:rPr lang="en-US" sz="2401" dirty="0"/>
              <a:t> o banco de dados e </a:t>
            </a:r>
            <a:r>
              <a:rPr lang="en-US" sz="2401" dirty="0" err="1"/>
              <a:t>mantê</a:t>
            </a:r>
            <a:r>
              <a:rPr lang="en-US" sz="2401" dirty="0"/>
              <a:t>-lo </a:t>
            </a:r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longo</a:t>
            </a:r>
            <a:r>
              <a:rPr lang="en-US" sz="2401" dirty="0"/>
              <a:t> do tempo.</a:t>
            </a:r>
          </a:p>
        </p:txBody>
      </p:sp>
    </p:spTree>
    <p:extLst>
      <p:ext uri="{BB962C8B-B14F-4D97-AF65-F5344CB8AC3E}">
        <p14:creationId xmlns:p14="http://schemas.microsoft.com/office/powerpoint/2010/main" val="41431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SGDB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Oracle Database</a:t>
            </a:r>
          </a:p>
          <a:p>
            <a:r>
              <a:rPr lang="en-US" sz="2401" dirty="0"/>
              <a:t>Microsoft SQL Server</a:t>
            </a:r>
          </a:p>
          <a:p>
            <a:r>
              <a:rPr lang="en-US" sz="2401" dirty="0"/>
              <a:t>MySQL</a:t>
            </a:r>
          </a:p>
          <a:p>
            <a:r>
              <a:rPr lang="en-US" sz="2401" dirty="0"/>
              <a:t>IBM DB2</a:t>
            </a:r>
          </a:p>
          <a:p>
            <a:r>
              <a:rPr lang="en-US" sz="2401" dirty="0"/>
              <a:t>SAP Sybase</a:t>
            </a:r>
          </a:p>
          <a:p>
            <a:r>
              <a:rPr lang="en-US" sz="2401" dirty="0" err="1"/>
              <a:t>MongoDB</a:t>
            </a:r>
            <a:endParaRPr lang="en-US" sz="2401" dirty="0"/>
          </a:p>
          <a:p>
            <a:r>
              <a:rPr lang="en-US" sz="2401" dirty="0"/>
              <a:t>Teradata</a:t>
            </a:r>
          </a:p>
          <a:p>
            <a:r>
              <a:rPr lang="en-US" sz="2401" dirty="0"/>
              <a:t>PostgreSQL</a:t>
            </a:r>
          </a:p>
          <a:p>
            <a:r>
              <a:rPr lang="en-US" sz="2401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40563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Bancos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A </a:t>
            </a:r>
            <a:r>
              <a:rPr lang="en-US" sz="2401" dirty="0" err="1"/>
              <a:t>figura</a:t>
            </a:r>
            <a:r>
              <a:rPr lang="en-US" sz="2401" dirty="0"/>
              <a:t> a </a:t>
            </a:r>
            <a:r>
              <a:rPr lang="en-US" sz="2401" dirty="0" err="1"/>
              <a:t>seguir</a:t>
            </a:r>
            <a:r>
              <a:rPr lang="en-US" sz="2401" dirty="0"/>
              <a:t> </a:t>
            </a:r>
            <a:r>
              <a:rPr lang="en-US" sz="2401" dirty="0" err="1"/>
              <a:t>ilustra</a:t>
            </a:r>
            <a:r>
              <a:rPr lang="en-US" sz="2401" dirty="0"/>
              <a:t> a </a:t>
            </a:r>
            <a:r>
              <a:rPr lang="en-US" sz="2401" dirty="0" err="1"/>
              <a:t>relação</a:t>
            </a:r>
            <a:r>
              <a:rPr lang="en-US" sz="2401" dirty="0"/>
              <a:t> entre </a:t>
            </a:r>
            <a:r>
              <a:rPr lang="en-US" sz="2401" dirty="0" err="1"/>
              <a:t>usuários</a:t>
            </a:r>
            <a:r>
              <a:rPr lang="en-US" sz="2401" dirty="0"/>
              <a:t>, </a:t>
            </a:r>
            <a:r>
              <a:rPr lang="en-US" sz="2401" dirty="0" err="1"/>
              <a:t>bancos</a:t>
            </a:r>
            <a:r>
              <a:rPr lang="en-US" sz="2401" dirty="0"/>
              <a:t> de dados, SGDBs e as </a:t>
            </a:r>
            <a:r>
              <a:rPr lang="en-US" sz="2401" dirty="0" err="1"/>
              <a:t>aplicações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acessam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309" y="3903036"/>
            <a:ext cx="2002246" cy="9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Usuários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31011" y="3903036"/>
            <a:ext cx="2002246" cy="9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Aplicativos de</a:t>
            </a:r>
          </a:p>
          <a:p>
            <a:pPr algn="ctr"/>
            <a:r>
              <a:rPr lang="pt-BR" sz="1801" dirty="0"/>
              <a:t>Acesso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00188" y="3903036"/>
            <a:ext cx="2002246" cy="9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SGDB</a:t>
            </a:r>
          </a:p>
        </p:txBody>
      </p:sp>
      <p:sp>
        <p:nvSpPr>
          <p:cNvPr id="8" name="Cilindro 7"/>
          <p:cNvSpPr/>
          <p:nvPr/>
        </p:nvSpPr>
        <p:spPr>
          <a:xfrm>
            <a:off x="9769365" y="3429000"/>
            <a:ext cx="1800669" cy="19447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Banco de</a:t>
            </a:r>
          </a:p>
          <a:p>
            <a:pPr algn="ctr"/>
            <a:r>
              <a:rPr lang="pt-BR" sz="1801" dirty="0"/>
              <a:t>Dados +</a:t>
            </a:r>
          </a:p>
          <a:p>
            <a:pPr algn="ctr"/>
            <a:r>
              <a:rPr lang="pt-BR" sz="1801" dirty="0" err="1"/>
              <a:t>Metadados</a:t>
            </a:r>
            <a:endParaRPr lang="pt-BR" sz="1801" dirty="0"/>
          </a:p>
        </p:txBody>
      </p:sp>
      <p:cxnSp>
        <p:nvCxnSpPr>
          <p:cNvPr id="15" name="Conector de seta reta 14"/>
          <p:cNvCxnSpPr>
            <a:stCxn id="4" idx="3"/>
            <a:endCxn id="6" idx="1"/>
          </p:cNvCxnSpPr>
          <p:nvPr/>
        </p:nvCxnSpPr>
        <p:spPr>
          <a:xfrm>
            <a:off x="2206555" y="4390069"/>
            <a:ext cx="122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3"/>
            <a:endCxn id="7" idx="1"/>
          </p:cNvCxnSpPr>
          <p:nvPr/>
        </p:nvCxnSpPr>
        <p:spPr>
          <a:xfrm>
            <a:off x="5433257" y="4390069"/>
            <a:ext cx="1166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3"/>
            <a:endCxn id="8" idx="2"/>
          </p:cNvCxnSpPr>
          <p:nvPr/>
        </p:nvCxnSpPr>
        <p:spPr>
          <a:xfrm>
            <a:off x="8602434" y="4390070"/>
            <a:ext cx="1166931" cy="11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4873beb7-5857-4685-be1f-d57550cc96cc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2134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9" baseType="lpstr">
      <vt:lpstr>Arial</vt:lpstr>
      <vt:lpstr>Corbel</vt:lpstr>
      <vt:lpstr>Túnel Azul Digital 16X9</vt:lpstr>
      <vt:lpstr>Modelagem de Dados</vt:lpstr>
      <vt:lpstr>Dados x Informação</vt:lpstr>
      <vt:lpstr>Metadados</vt:lpstr>
      <vt:lpstr>Banco de Dados</vt:lpstr>
      <vt:lpstr>Banco de Dados - Símbolo</vt:lpstr>
      <vt:lpstr>Aplicações dos Bancos de Dados</vt:lpstr>
      <vt:lpstr>SGDB</vt:lpstr>
      <vt:lpstr>Exemplos de SGDB</vt:lpstr>
      <vt:lpstr>Sistema de Bancos de Dados</vt:lpstr>
      <vt:lpstr>Usuários de Bancos de Dados</vt:lpstr>
      <vt:lpstr>Características e Funcionalidades</vt:lpstr>
      <vt:lpstr>Modelos de Bancos de Dados</vt:lpstr>
      <vt:lpstr>Modelo Hierárquico</vt:lpstr>
      <vt:lpstr>Modelo Hierárquico</vt:lpstr>
      <vt:lpstr>Modelo em Rede</vt:lpstr>
      <vt:lpstr>Modelo em Rede</vt:lpstr>
      <vt:lpstr>Modelo Relacional</vt:lpstr>
      <vt:lpstr>Modelo Relacional</vt:lpstr>
      <vt:lpstr>Modelos de Dados</vt:lpstr>
      <vt:lpstr>modelos</vt:lpstr>
      <vt:lpstr>Modelagem de Dados</vt:lpstr>
      <vt:lpstr>Modelos de Dados</vt:lpstr>
      <vt:lpstr>Modelo Relacional</vt:lpstr>
      <vt:lpstr>Modelo Relacional</vt:lpstr>
      <vt:lpstr>Componentes do Modelo Relacional</vt:lpstr>
      <vt:lpstr>Banco de Dados Relacional</vt:lpstr>
      <vt:lpstr>Componentes de um Banco de Dados Relacional</vt:lpstr>
      <vt:lpstr>Componentes de um Banco de Dados Relacional</vt:lpstr>
      <vt:lpstr>Componentes de um Banco de Dados Relacional</vt:lpstr>
      <vt:lpstr>Análise de Requisitos</vt:lpstr>
      <vt:lpstr>Modelo Entidade-Relacionamento</vt:lpstr>
      <vt:lpstr>Componentes do MER</vt:lpstr>
      <vt:lpstr>Convenções para modelagem de entidades, relacionamentos e atributos</vt:lpstr>
      <vt:lpstr>Identificador Único (UID)</vt:lpstr>
      <vt:lpstr>Níveis de Modelagem</vt:lpstr>
      <vt:lpstr>Modelagem de Dados - Níveis</vt:lpstr>
      <vt:lpstr>Modelo Conceitual</vt:lpstr>
      <vt:lpstr>Modelo Conceitual</vt:lpstr>
      <vt:lpstr>Modelo Lógico</vt:lpstr>
      <vt:lpstr>Modelo Lógico</vt:lpstr>
      <vt:lpstr>Modelo Físico</vt:lpstr>
      <vt:lpstr>Arquitetura de Três Níveis</vt:lpstr>
      <vt:lpstr>Esquema do Banco de Dados (Schema)</vt:lpstr>
      <vt:lpstr>Etapas do desenvolvimento de um BD</vt:lpstr>
      <vt:lpstr>Tarefas para Modelagem</vt:lpstr>
      <vt:lpstr>MER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2017-07-27T02:15:15Z</dcterms:created>
  <dcterms:modified xsi:type="dcterms:W3CDTF">2019-01-07T07:46:01Z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