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70"/>
    <a:srgbClr val="D0C9C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C8AE-BABD-5D83-D115-009817903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EBA8B-9935-1F91-E053-70004CA90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5C9E-3217-84EE-CAF0-C3CD8FCE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7B52-5D7E-9CBB-F94D-2CB29E0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D2EE-09FA-AC78-7DDB-CDE86810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B720-D38C-83B9-E1A2-5FAC7DC1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250F1-358F-3D2E-2375-5A9E1EE4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3D8C1-BDC6-688B-2AD4-C9813617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0C97-7CF5-0AA9-00D0-31AB6AB6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1809-B922-53F0-4C06-BAA9ED59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C45F5-0082-79F2-7B66-B0A9B9EA8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ECB8-6E82-B894-FBB8-91A8FC32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E0F6-B6C7-D4B2-5360-8BCD634C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F9E4-F0ED-5C52-032A-2560F16E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6EA1-C1E1-6E0C-8940-0B4470F1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803-FBAB-3822-1176-8C016C1F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2871-664C-A095-201C-2C8147C8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2FDF-9D25-FF35-42D2-F6BD8AD8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7AC0-D6E2-2384-7078-FF254EE6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9286-6952-5D50-2BA1-033B926C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FEB9-EAEF-3E26-EE7E-19C2E658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A5DB9-8F9E-CB94-1471-760A9CDB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48C9-3019-AFA8-0693-54A845A6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587D-603E-7377-F5B7-A70B89A7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AE4C-1E64-B4EA-AB2D-B6671CB0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6533-F05E-C887-6714-CFB275F1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FA10-353E-242E-49BF-1AE9ADCF3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19E4D-830A-4222-456B-29C3F22F5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5B144-028E-F835-983B-9F7288EA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FEB9E-C122-29D8-2E2C-8E8C881F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85906-0F3D-C676-8E84-F02AE2F6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F2A-C528-4145-CB3D-C5D75727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F78A7-F106-A6D4-2853-C29438ABA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66817-AE96-BDF0-BC6C-00310B17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7FC61-7D32-72E7-B5FD-9FA8E1AED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A5E4B-5877-4740-B25A-E969BB6E3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32EAE-409F-12C0-026F-C6F9C439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97735-F1A2-585B-FF59-9FAADEA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4AEA9-AF72-3022-A910-456AFFF1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AA4A-F5AA-6F25-245F-E74A59E7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D6420-30A3-9415-30D1-4FF0A733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7E538-C0E0-D773-E026-00897EBF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A0E-19A2-7B4F-9501-E4440CF3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E0137-7695-CDCD-DBC8-B37F473F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C4434-5A3E-4679-062D-D42CD7BC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E1F56-AD24-744E-F92D-6698B294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7FAF-535C-DD1A-CB59-A6A01FF9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7136-4EC5-14E8-362F-168BE8A2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B9212-4645-510C-BB4E-C19F24E09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A78C-88E2-7377-F0AF-9E85DDBB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0174-B3DF-339C-EB22-CA151437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D332-88FB-7CD5-0172-63BB6F38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1FF2-1628-0C98-07FF-4194F815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63139-A60E-1B2E-FCCC-A10EBE90E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88D0E-D70B-A473-0184-72229F0A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9E763-600D-CEDB-2553-E1826710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31D4B-05A7-F418-DCA1-83D4D615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A5B1-7751-6368-BA30-F53E1549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1F93D-0773-A084-27EE-16DA502D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3814F-B9A9-59EF-2BF4-6A40E8DD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C2F3-6CDC-3096-4180-25D82BDA9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6A45-D2BD-4598-B4CB-8BB3D86DE8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247D-BACB-F90A-5679-57DF81FCE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C58D-4BF7-AC51-37DD-63B24B469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9DD5-7FAC-4E1E-9ED6-0A820ADA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5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F57EB-3FB8-8A92-D3FC-1428E4A9D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33C040-111E-8068-768F-543E03A574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670">
              <a:alpha val="3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0E8721-FCB2-EC96-CB2B-A7F86B8DECBD}"/>
              </a:ext>
            </a:extLst>
          </p:cNvPr>
          <p:cNvSpPr/>
          <p:nvPr/>
        </p:nvSpPr>
        <p:spPr>
          <a:xfrm>
            <a:off x="254979" y="439643"/>
            <a:ext cx="6541476" cy="633045"/>
          </a:xfrm>
          <a:prstGeom prst="rect">
            <a:avLst/>
          </a:prstGeom>
          <a:solidFill>
            <a:srgbClr val="005670"/>
          </a:solidFill>
          <a:ln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83D41-E696-A358-DED4-B5516E32112B}"/>
              </a:ext>
            </a:extLst>
          </p:cNvPr>
          <p:cNvSpPr txBox="1"/>
          <p:nvPr/>
        </p:nvSpPr>
        <p:spPr>
          <a:xfrm>
            <a:off x="1019908" y="549477"/>
            <a:ext cx="584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0C9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ATLIQ MART SERVICE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A650F-C1B3-A482-F2EF-5F4165A8A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" y="525332"/>
            <a:ext cx="677008" cy="46166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35DAFB-7149-8759-A095-8C10B9BED18E}"/>
              </a:ext>
            </a:extLst>
          </p:cNvPr>
          <p:cNvSpPr/>
          <p:nvPr/>
        </p:nvSpPr>
        <p:spPr>
          <a:xfrm>
            <a:off x="404446" y="4183157"/>
            <a:ext cx="5541819" cy="2235200"/>
          </a:xfrm>
          <a:prstGeom prst="roundRect">
            <a:avLst>
              <a:gd name="adj" fmla="val 8403"/>
            </a:avLst>
          </a:prstGeom>
          <a:solidFill>
            <a:srgbClr val="005670"/>
          </a:solidFill>
          <a:ln w="38100">
            <a:solidFill>
              <a:srgbClr val="D0C9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F67FD-5DB4-BC65-6ABF-126B2FB3AD27}"/>
              </a:ext>
            </a:extLst>
          </p:cNvPr>
          <p:cNvSpPr txBox="1"/>
          <p:nvPr/>
        </p:nvSpPr>
        <p:spPr>
          <a:xfrm>
            <a:off x="591127" y="4414982"/>
            <a:ext cx="5190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400" b="0" i="0" dirty="0">
                <a:solidFill>
                  <a:srgbClr val="D0C9C0"/>
                </a:solidFill>
                <a:effectLst/>
                <a:latin typeface="Segoe UI" panose="020B0502040204020203" pitchFamily="34" charset="0"/>
              </a:rPr>
              <a:t>The Dashboard helps stakeholders keep track of the service level and overall performance of the supply chain process.</a:t>
            </a:r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just">
              <a:buNone/>
            </a:pPr>
            <a:r>
              <a:rPr lang="en-US" sz="1400" b="0" i="0" dirty="0">
                <a:solidFill>
                  <a:srgbClr val="D0C9C0"/>
                </a:solidFill>
                <a:effectLst/>
                <a:latin typeface="Segoe UI" panose="020B0502040204020203" pitchFamily="34" charset="0"/>
              </a:rPr>
              <a:t>The Overview monitors key KPIs against target performance, cities and customers. The KPIs include: On Time Delivery (OT%), In Full Delivery (IF%), On Time in Full delivery (OTIF%), Line Fill Rate (LIFR%), Volume Fill Rate (VOFR%).</a:t>
            </a:r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just"/>
            <a:r>
              <a:rPr lang="en-US" sz="1400" b="0" i="0" dirty="0">
                <a:solidFill>
                  <a:srgbClr val="D0C9C0"/>
                </a:solidFill>
                <a:effectLst/>
                <a:latin typeface="Segoe UI" panose="020B0502040204020203" pitchFamily="34" charset="0"/>
              </a:rPr>
              <a:t>The products page monitors the monthly performance of different products and categories.</a:t>
            </a:r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5F864-907C-E38D-3F7F-D7718EB0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2ADC2F-9493-5421-4E7E-00FB355AE6FD}"/>
              </a:ext>
            </a:extLst>
          </p:cNvPr>
          <p:cNvSpPr/>
          <p:nvPr/>
        </p:nvSpPr>
        <p:spPr>
          <a:xfrm>
            <a:off x="0" y="-1"/>
            <a:ext cx="13320000" cy="8280000"/>
          </a:xfrm>
          <a:prstGeom prst="rect">
            <a:avLst/>
          </a:prstGeom>
          <a:solidFill>
            <a:srgbClr val="005670"/>
          </a:solidFill>
          <a:ln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2145-59C1-D001-7291-87BEE88B6EE4}"/>
              </a:ext>
            </a:extLst>
          </p:cNvPr>
          <p:cNvSpPr/>
          <p:nvPr/>
        </p:nvSpPr>
        <p:spPr>
          <a:xfrm>
            <a:off x="193964" y="810000"/>
            <a:ext cx="12894080" cy="710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FC1C4-60AB-4901-029A-E82200E58741}"/>
              </a:ext>
            </a:extLst>
          </p:cNvPr>
          <p:cNvSpPr/>
          <p:nvPr/>
        </p:nvSpPr>
        <p:spPr>
          <a:xfrm>
            <a:off x="415984" y="932871"/>
            <a:ext cx="2346036" cy="1459345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561F9-D1E2-D8BC-CD67-137B5D788445}"/>
              </a:ext>
            </a:extLst>
          </p:cNvPr>
          <p:cNvSpPr/>
          <p:nvPr/>
        </p:nvSpPr>
        <p:spPr>
          <a:xfrm>
            <a:off x="2984040" y="932871"/>
            <a:ext cx="2346036" cy="1459345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E03B7-6229-F601-54C1-81B1386996BB}"/>
              </a:ext>
            </a:extLst>
          </p:cNvPr>
          <p:cNvSpPr/>
          <p:nvPr/>
        </p:nvSpPr>
        <p:spPr>
          <a:xfrm>
            <a:off x="5486982" y="932870"/>
            <a:ext cx="2346036" cy="1459345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0112BF-0D75-AAF6-8D57-2E1C818A7CED}"/>
              </a:ext>
            </a:extLst>
          </p:cNvPr>
          <p:cNvSpPr/>
          <p:nvPr/>
        </p:nvSpPr>
        <p:spPr>
          <a:xfrm>
            <a:off x="7989924" y="932870"/>
            <a:ext cx="2346036" cy="1459345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B78A1-AC44-3224-CA10-F0B00A96B2F7}"/>
              </a:ext>
            </a:extLst>
          </p:cNvPr>
          <p:cNvSpPr/>
          <p:nvPr/>
        </p:nvSpPr>
        <p:spPr>
          <a:xfrm>
            <a:off x="10492866" y="932870"/>
            <a:ext cx="2346036" cy="1459345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1FA534-A2C6-8B9D-37F7-82C7BF3A5E6D}"/>
              </a:ext>
            </a:extLst>
          </p:cNvPr>
          <p:cNvSpPr/>
          <p:nvPr/>
        </p:nvSpPr>
        <p:spPr>
          <a:xfrm>
            <a:off x="407094" y="2699326"/>
            <a:ext cx="7425923" cy="2269837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5E1219-4F36-7F8A-6627-96275F008BF6}"/>
              </a:ext>
            </a:extLst>
          </p:cNvPr>
          <p:cNvSpPr/>
          <p:nvPr/>
        </p:nvSpPr>
        <p:spPr>
          <a:xfrm>
            <a:off x="407093" y="5144655"/>
            <a:ext cx="7425923" cy="2632363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A2A01-2AD3-1044-068A-FFA2915E1FE4}"/>
              </a:ext>
            </a:extLst>
          </p:cNvPr>
          <p:cNvSpPr/>
          <p:nvPr/>
        </p:nvSpPr>
        <p:spPr>
          <a:xfrm>
            <a:off x="7989924" y="2699325"/>
            <a:ext cx="4848978" cy="5077693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8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6ABA1-F3DD-1825-50F5-EF1A964BD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E81EAD-1042-297E-44DA-B4AF188C8761}"/>
              </a:ext>
            </a:extLst>
          </p:cNvPr>
          <p:cNvSpPr/>
          <p:nvPr/>
        </p:nvSpPr>
        <p:spPr>
          <a:xfrm>
            <a:off x="0" y="-1"/>
            <a:ext cx="13320000" cy="8280000"/>
          </a:xfrm>
          <a:prstGeom prst="rect">
            <a:avLst/>
          </a:prstGeom>
          <a:solidFill>
            <a:srgbClr val="005670"/>
          </a:solidFill>
          <a:ln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BD51D-CD61-1378-BE49-AF6F306BE3C5}"/>
              </a:ext>
            </a:extLst>
          </p:cNvPr>
          <p:cNvSpPr/>
          <p:nvPr/>
        </p:nvSpPr>
        <p:spPr>
          <a:xfrm>
            <a:off x="193964" y="810000"/>
            <a:ext cx="12894080" cy="710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DB2B3-2939-3509-98DA-A1A431110D4C}"/>
              </a:ext>
            </a:extLst>
          </p:cNvPr>
          <p:cNvSpPr/>
          <p:nvPr/>
        </p:nvSpPr>
        <p:spPr>
          <a:xfrm>
            <a:off x="407093" y="2909455"/>
            <a:ext cx="7572077" cy="4867563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F76D-A3B0-C737-857A-D7D8F9F6D6F3}"/>
              </a:ext>
            </a:extLst>
          </p:cNvPr>
          <p:cNvSpPr/>
          <p:nvPr/>
        </p:nvSpPr>
        <p:spPr>
          <a:xfrm>
            <a:off x="8211126" y="2909455"/>
            <a:ext cx="4627775" cy="4867563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A7FA00-BF33-464C-1115-8B2A3218CEA6}"/>
              </a:ext>
            </a:extLst>
          </p:cNvPr>
          <p:cNvSpPr/>
          <p:nvPr/>
        </p:nvSpPr>
        <p:spPr>
          <a:xfrm>
            <a:off x="6667869" y="1009981"/>
            <a:ext cx="3034572" cy="1699494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3856C-E2C0-4C5B-DAC5-9583724693C2}"/>
              </a:ext>
            </a:extLst>
          </p:cNvPr>
          <p:cNvSpPr/>
          <p:nvPr/>
        </p:nvSpPr>
        <p:spPr>
          <a:xfrm>
            <a:off x="3531409" y="1009981"/>
            <a:ext cx="3034572" cy="1699494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B141F-39FB-FA64-9C4E-BCF266BE2613}"/>
              </a:ext>
            </a:extLst>
          </p:cNvPr>
          <p:cNvSpPr/>
          <p:nvPr/>
        </p:nvSpPr>
        <p:spPr>
          <a:xfrm>
            <a:off x="407093" y="1009981"/>
            <a:ext cx="3034572" cy="1699494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CD3FEB-D332-F076-D741-2B7FFC696C6A}"/>
              </a:ext>
            </a:extLst>
          </p:cNvPr>
          <p:cNvSpPr/>
          <p:nvPr/>
        </p:nvSpPr>
        <p:spPr>
          <a:xfrm>
            <a:off x="9804330" y="1009981"/>
            <a:ext cx="3034572" cy="1699494"/>
          </a:xfrm>
          <a:prstGeom prst="rect">
            <a:avLst/>
          </a:prstGeom>
          <a:solidFill>
            <a:schemeClr val="bg1"/>
          </a:solidFill>
          <a:ln w="19050">
            <a:solidFill>
              <a:srgbClr val="0056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Joan C</dc:creator>
  <cp:lastModifiedBy>Ben Joan C</cp:lastModifiedBy>
  <cp:revision>13</cp:revision>
  <dcterms:created xsi:type="dcterms:W3CDTF">2025-04-08T15:51:21Z</dcterms:created>
  <dcterms:modified xsi:type="dcterms:W3CDTF">2025-04-12T10:52:32Z</dcterms:modified>
</cp:coreProperties>
</file>