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14eaf520f_2_3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e14eaf520f_2_3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4eaf52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4eaf52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14eaf520f_2_5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e14eaf520f_2_5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4eaf520f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4eaf520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14eaf520f_2_5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e14eaf520f_2_5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14eaf520f_2_6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e14eaf520f_2_6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14eaf520f_2_6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e14eaf520f_2_6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14eaf520f_2_7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e14eaf520f_2_7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14eaf520f_2_7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e14eaf520f_2_7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0" name="Shape 60"/>
        <p:cNvGrpSpPr/>
        <p:nvPr/>
      </p:nvGrpSpPr>
      <p:grpSpPr>
        <a:xfrm>
          <a:off x="0" y="0"/>
          <a:ext cx="0" cy="0"/>
          <a:chOff x="0" y="0"/>
          <a:chExt cx="0" cy="0"/>
        </a:xfrm>
      </p:grpSpPr>
      <p:sp>
        <p:nvSpPr>
          <p:cNvPr id="61" name="Google Shape;61;p14"/>
          <p:cNvSpPr txBox="1"/>
          <p:nvPr>
            <p:ph type="ctrTitle"/>
          </p:nvPr>
        </p:nvSpPr>
        <p:spPr>
          <a:xfrm>
            <a:off x="821750" y="303367"/>
            <a:ext cx="7500600" cy="42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4"/>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5"/>
          <p:cNvSpPr txBox="1"/>
          <p:nvPr>
            <p:ph type="title"/>
          </p:nvPr>
        </p:nvSpPr>
        <p:spPr>
          <a:xfrm>
            <a:off x="821750" y="303367"/>
            <a:ext cx="7500600" cy="42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5"/>
          <p:cNvSpPr txBox="1"/>
          <p:nvPr>
            <p:ph idx="1" type="body"/>
          </p:nvPr>
        </p:nvSpPr>
        <p:spPr>
          <a:xfrm>
            <a:off x="799629" y="1275037"/>
            <a:ext cx="7544700" cy="1892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9" name="Google Shape;69;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2" name="Shape 72"/>
        <p:cNvGrpSpPr/>
        <p:nvPr/>
      </p:nvGrpSpPr>
      <p:grpSpPr>
        <a:xfrm>
          <a:off x="0" y="0"/>
          <a:ext cx="0" cy="0"/>
          <a:chOff x="0" y="0"/>
          <a:chExt cx="0" cy="0"/>
        </a:xfrm>
      </p:grpSpPr>
      <p:sp>
        <p:nvSpPr>
          <p:cNvPr id="73" name="Google Shape;73;p16"/>
          <p:cNvSpPr txBox="1"/>
          <p:nvPr>
            <p:ph type="title"/>
          </p:nvPr>
        </p:nvSpPr>
        <p:spPr>
          <a:xfrm>
            <a:off x="821750" y="303367"/>
            <a:ext cx="7500600" cy="42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6"/>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5" name="Google Shape;75;p16"/>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6" name="Google Shape;76;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6"/>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9" name="Shape 79"/>
        <p:cNvGrpSpPr/>
        <p:nvPr/>
      </p:nvGrpSpPr>
      <p:grpSpPr>
        <a:xfrm>
          <a:off x="0" y="0"/>
          <a:ext cx="0" cy="0"/>
          <a:chOff x="0" y="0"/>
          <a:chExt cx="0" cy="0"/>
        </a:xfrm>
      </p:grpSpPr>
      <p:sp>
        <p:nvSpPr>
          <p:cNvPr id="80" name="Google Shape;80;p17"/>
          <p:cNvSpPr txBox="1"/>
          <p:nvPr>
            <p:ph type="title"/>
          </p:nvPr>
        </p:nvSpPr>
        <p:spPr>
          <a:xfrm>
            <a:off x="821750" y="303367"/>
            <a:ext cx="7500600" cy="42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7"/>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4" name="Shape 84"/>
        <p:cNvGrpSpPr/>
        <p:nvPr/>
      </p:nvGrpSpPr>
      <p:grpSpPr>
        <a:xfrm>
          <a:off x="0" y="0"/>
          <a:ext cx="0" cy="0"/>
          <a:chOff x="0" y="0"/>
          <a:chExt cx="0" cy="0"/>
        </a:xfrm>
      </p:grpSpPr>
      <p:sp>
        <p:nvSpPr>
          <p:cNvPr id="85" name="Google Shape;85;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8"/>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52" name="Google Shape;52;p13"/>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3"/>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3"/>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3"/>
          <p:cNvSpPr txBox="1"/>
          <p:nvPr>
            <p:ph type="title"/>
          </p:nvPr>
        </p:nvSpPr>
        <p:spPr>
          <a:xfrm>
            <a:off x="821750" y="303367"/>
            <a:ext cx="7500600" cy="421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3"/>
          <p:cNvSpPr txBox="1"/>
          <p:nvPr>
            <p:ph idx="1" type="body"/>
          </p:nvPr>
        </p:nvSpPr>
        <p:spPr>
          <a:xfrm>
            <a:off x="799629" y="1275037"/>
            <a:ext cx="7544700" cy="1892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7" name="Google Shape;57;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b="0" u="non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accent2"/>
        </a:solidFill>
      </p:bgPr>
    </p:bg>
    <p:spTree>
      <p:nvGrpSpPr>
        <p:cNvPr id="91" name="Shape 91"/>
        <p:cNvGrpSpPr/>
        <p:nvPr/>
      </p:nvGrpSpPr>
      <p:grpSpPr>
        <a:xfrm>
          <a:off x="0" y="0"/>
          <a:ext cx="0" cy="0"/>
          <a:chOff x="0" y="0"/>
          <a:chExt cx="0" cy="0"/>
        </a:xfrm>
      </p:grpSpPr>
      <p:grpSp>
        <p:nvGrpSpPr>
          <p:cNvPr id="92" name="Google Shape;92;p19"/>
          <p:cNvGrpSpPr/>
          <p:nvPr/>
        </p:nvGrpSpPr>
        <p:grpSpPr>
          <a:xfrm>
            <a:off x="1649" y="0"/>
            <a:ext cx="5017135" cy="5143500"/>
            <a:chOff x="1649" y="0"/>
            <a:chExt cx="5017135" cy="5143500"/>
          </a:xfrm>
        </p:grpSpPr>
        <p:sp>
          <p:nvSpPr>
            <p:cNvPr id="93" name="Google Shape;93;p19"/>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9"/>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5" name="Google Shape;95;p19"/>
          <p:cNvGrpSpPr/>
          <p:nvPr/>
        </p:nvGrpSpPr>
        <p:grpSpPr>
          <a:xfrm>
            <a:off x="4997825" y="0"/>
            <a:ext cx="4146550" cy="5143500"/>
            <a:chOff x="4997825" y="0"/>
            <a:chExt cx="4146550" cy="5143500"/>
          </a:xfrm>
        </p:grpSpPr>
        <p:pic>
          <p:nvPicPr>
            <p:cNvPr id="96" name="Google Shape;96;p19"/>
            <p:cNvPicPr preferRelativeResize="0"/>
            <p:nvPr/>
          </p:nvPicPr>
          <p:blipFill rotWithShape="1">
            <a:blip r:embed="rId3">
              <a:alphaModFix/>
            </a:blip>
            <a:srcRect b="0" l="0" r="0" t="0"/>
            <a:stretch/>
          </p:blipFill>
          <p:spPr>
            <a:xfrm>
              <a:off x="5436674" y="2866624"/>
              <a:ext cx="3622496" cy="957179"/>
            </a:xfrm>
            <a:prstGeom prst="rect">
              <a:avLst/>
            </a:prstGeom>
            <a:noFill/>
            <a:ln>
              <a:noFill/>
            </a:ln>
          </p:spPr>
        </p:pic>
        <p:sp>
          <p:nvSpPr>
            <p:cNvPr id="97" name="Google Shape;97;p19"/>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9"/>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 name="Google Shape;99;p19"/>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100" name="Google Shape;100;p19"/>
          <p:cNvSpPr txBox="1"/>
          <p:nvPr/>
        </p:nvSpPr>
        <p:spPr>
          <a:xfrm>
            <a:off x="802475" y="1377186"/>
            <a:ext cx="3053100" cy="16791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fr" sz="3600">
                <a:solidFill>
                  <a:srgbClr val="1A1A1A"/>
                </a:solidFill>
                <a:latin typeface="Trebuchet MS"/>
                <a:ea typeface="Trebuchet MS"/>
                <a:cs typeface="Trebuchet MS"/>
                <a:sym typeface="Trebuchet MS"/>
              </a:rPr>
              <a:t>Python Project II</a:t>
            </a:r>
            <a:br>
              <a:rPr b="1" lang="fr" sz="3600">
                <a:solidFill>
                  <a:srgbClr val="1A1A1A"/>
                </a:solidFill>
                <a:latin typeface="Trebuchet MS"/>
                <a:ea typeface="Trebuchet MS"/>
                <a:cs typeface="Trebuchet MS"/>
                <a:sym typeface="Trebuchet MS"/>
              </a:rPr>
            </a:br>
            <a:endParaRPr sz="3600">
              <a:solidFill>
                <a:schemeClr val="dk1"/>
              </a:solidFill>
              <a:latin typeface="Trebuchet MS"/>
              <a:ea typeface="Trebuchet MS"/>
              <a:cs typeface="Trebuchet MS"/>
              <a:sym typeface="Trebuchet MS"/>
            </a:endParaRPr>
          </a:p>
        </p:txBody>
      </p:sp>
      <p:sp>
        <p:nvSpPr>
          <p:cNvPr id="101" name="Google Shape;101;p19"/>
          <p:cNvSpPr txBox="1"/>
          <p:nvPr/>
        </p:nvSpPr>
        <p:spPr>
          <a:xfrm>
            <a:off x="802650" y="3542596"/>
            <a:ext cx="3222600" cy="259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fr" sz="1600">
                <a:solidFill>
                  <a:schemeClr val="dk1"/>
                </a:solidFill>
                <a:latin typeface="Tahoma"/>
                <a:ea typeface="Tahoma"/>
                <a:cs typeface="Tahoma"/>
                <a:sym typeface="Tahoma"/>
              </a:rPr>
              <a:t>Due Sunday, June 2021</a:t>
            </a:r>
            <a:endParaRPr sz="1600">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fr">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p:txBody>
      </p:sp>
      <p:sp>
        <p:nvSpPr>
          <p:cNvPr id="107" name="Google Shape;107;p20"/>
          <p:cNvSpPr txBox="1"/>
          <p:nvPr/>
        </p:nvSpPr>
        <p:spPr>
          <a:xfrm>
            <a:off x="904350" y="1116300"/>
            <a:ext cx="8026200" cy="3340200"/>
          </a:xfrm>
          <a:prstGeom prst="rect">
            <a:avLst/>
          </a:prstGeom>
          <a:noFill/>
          <a:ln>
            <a:noFill/>
          </a:ln>
        </p:spPr>
        <p:txBody>
          <a:bodyPr anchorCtr="0" anchor="t" bIns="91425" lIns="91425" spcFirstLastPara="1" rIns="91425" wrap="square" tIns="91425">
            <a:spAutoFit/>
          </a:bodyPr>
          <a:lstStyle/>
          <a:p>
            <a:pPr indent="-438150" lvl="0" marL="457200" rtl="0" algn="l">
              <a:spcBef>
                <a:spcPts val="0"/>
              </a:spcBef>
              <a:spcAft>
                <a:spcPts val="0"/>
              </a:spcAft>
              <a:buClr>
                <a:schemeClr val="dk1"/>
              </a:buClr>
              <a:buSzPts val="3300"/>
              <a:buFont typeface="Times New Roman"/>
              <a:buChar char="●"/>
            </a:pPr>
            <a:r>
              <a:rPr b="1" lang="fr" sz="3300">
                <a:solidFill>
                  <a:schemeClr val="dk1"/>
                </a:solidFill>
                <a:latin typeface="Times New Roman"/>
                <a:ea typeface="Times New Roman"/>
                <a:cs typeface="Times New Roman"/>
                <a:sym typeface="Times New Roman"/>
              </a:rPr>
              <a:t>Describe the Business Problem</a:t>
            </a:r>
            <a:endParaRPr b="1" sz="3300">
              <a:solidFill>
                <a:schemeClr val="dk1"/>
              </a:solidFill>
              <a:latin typeface="Times New Roman"/>
              <a:ea typeface="Times New Roman"/>
              <a:cs typeface="Times New Roman"/>
              <a:sym typeface="Times New Roman"/>
            </a:endParaRPr>
          </a:p>
          <a:p>
            <a:pPr indent="-444500" lvl="0" marL="457200" rtl="0" algn="l">
              <a:spcBef>
                <a:spcPts val="0"/>
              </a:spcBef>
              <a:spcAft>
                <a:spcPts val="0"/>
              </a:spcAft>
              <a:buClr>
                <a:schemeClr val="dk1"/>
              </a:buClr>
              <a:buSzPts val="3400"/>
              <a:buFont typeface="Times New Roman"/>
              <a:buChar char="●"/>
            </a:pPr>
            <a:r>
              <a:rPr b="1" lang="fr" sz="3400">
                <a:solidFill>
                  <a:schemeClr val="dk1"/>
                </a:solidFill>
                <a:latin typeface="Times New Roman"/>
                <a:ea typeface="Times New Roman"/>
                <a:cs typeface="Times New Roman"/>
                <a:sym typeface="Times New Roman"/>
              </a:rPr>
              <a:t>Methodology</a:t>
            </a:r>
            <a:endParaRPr b="1" sz="3400">
              <a:solidFill>
                <a:schemeClr val="dk1"/>
              </a:solidFill>
              <a:latin typeface="Times New Roman"/>
              <a:ea typeface="Times New Roman"/>
              <a:cs typeface="Times New Roman"/>
              <a:sym typeface="Times New Roman"/>
            </a:endParaRPr>
          </a:p>
          <a:p>
            <a:pPr indent="-444500" lvl="0" marL="457200" rtl="0" algn="l">
              <a:spcBef>
                <a:spcPts val="0"/>
              </a:spcBef>
              <a:spcAft>
                <a:spcPts val="0"/>
              </a:spcAft>
              <a:buClr>
                <a:schemeClr val="dk1"/>
              </a:buClr>
              <a:buSzPts val="3400"/>
              <a:buFont typeface="Times New Roman"/>
              <a:buChar char="●"/>
            </a:pPr>
            <a:r>
              <a:rPr b="1" lang="fr" sz="3400">
                <a:solidFill>
                  <a:schemeClr val="dk1"/>
                </a:solidFill>
                <a:latin typeface="Times New Roman"/>
                <a:ea typeface="Times New Roman"/>
                <a:cs typeface="Times New Roman"/>
                <a:sym typeface="Times New Roman"/>
              </a:rPr>
              <a:t>Result</a:t>
            </a:r>
            <a:endParaRPr b="1" sz="34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3600"/>
              <a:buFont typeface="Times New Roman"/>
              <a:buChar char="●"/>
            </a:pPr>
            <a:r>
              <a:rPr b="1" lang="fr" sz="3000">
                <a:solidFill>
                  <a:schemeClr val="dk1"/>
                </a:solidFill>
                <a:latin typeface="Times New Roman"/>
                <a:ea typeface="Times New Roman"/>
                <a:cs typeface="Times New Roman"/>
                <a:sym typeface="Times New Roman"/>
              </a:rPr>
              <a:t>Discussion &amp; Proposed Solution</a:t>
            </a:r>
            <a:endParaRPr b="1" sz="3000">
              <a:solidFill>
                <a:schemeClr val="dk1"/>
              </a:solidFill>
              <a:latin typeface="Times New Roman"/>
              <a:ea typeface="Times New Roman"/>
              <a:cs typeface="Times New Roman"/>
              <a:sym typeface="Times New Roman"/>
            </a:endParaRPr>
          </a:p>
          <a:p>
            <a:pPr indent="-438150" lvl="0" marL="457200" rtl="0" algn="l">
              <a:spcBef>
                <a:spcPts val="0"/>
              </a:spcBef>
              <a:spcAft>
                <a:spcPts val="0"/>
              </a:spcAft>
              <a:buClr>
                <a:schemeClr val="dk1"/>
              </a:buClr>
              <a:buSzPts val="3300"/>
              <a:buFont typeface="Times New Roman"/>
              <a:buChar char="●"/>
            </a:pPr>
            <a:r>
              <a:rPr b="1" lang="fr" sz="2900">
                <a:solidFill>
                  <a:schemeClr val="dk1"/>
                </a:solidFill>
                <a:latin typeface="Times New Roman"/>
                <a:ea typeface="Times New Roman"/>
                <a:cs typeface="Times New Roman"/>
                <a:sym typeface="Times New Roman"/>
              </a:rPr>
              <a:t>References &amp; Appendices</a:t>
            </a:r>
            <a:endParaRPr b="1" sz="29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fr" sz="2900">
                <a:solidFill>
                  <a:schemeClr val="dk1"/>
                </a:solidFill>
                <a:latin typeface="Times New Roman"/>
                <a:ea typeface="Times New Roman"/>
                <a:cs typeface="Times New Roman"/>
                <a:sym typeface="Times New Roman"/>
              </a:rPr>
              <a:t>Present Team Members</a:t>
            </a:r>
            <a:endParaRPr b="1" sz="3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821750" y="303367"/>
            <a:ext cx="1376700" cy="421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a:t>Problem</a:t>
            </a:r>
            <a:endParaRPr/>
          </a:p>
        </p:txBody>
      </p:sp>
      <p:sp>
        <p:nvSpPr>
          <p:cNvPr id="113" name="Google Shape;113;p21"/>
          <p:cNvSpPr txBox="1"/>
          <p:nvPr/>
        </p:nvSpPr>
        <p:spPr>
          <a:xfrm>
            <a:off x="4818500" y="4239150"/>
            <a:ext cx="7336500" cy="8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14" name="Google Shape;114;p21"/>
          <p:cNvPicPr preferRelativeResize="0"/>
          <p:nvPr/>
        </p:nvPicPr>
        <p:blipFill>
          <a:blip r:embed="rId3">
            <a:alphaModFix/>
          </a:blip>
          <a:stretch>
            <a:fillRect/>
          </a:stretch>
        </p:blipFill>
        <p:spPr>
          <a:xfrm>
            <a:off x="683425" y="989125"/>
            <a:ext cx="3888576" cy="3504375"/>
          </a:xfrm>
          <a:prstGeom prst="rect">
            <a:avLst/>
          </a:prstGeom>
          <a:noFill/>
          <a:ln>
            <a:noFill/>
          </a:ln>
        </p:spPr>
      </p:pic>
      <p:sp>
        <p:nvSpPr>
          <p:cNvPr id="115" name="Google Shape;115;p21"/>
          <p:cNvSpPr txBox="1"/>
          <p:nvPr/>
        </p:nvSpPr>
        <p:spPr>
          <a:xfrm>
            <a:off x="4804400" y="1073925"/>
            <a:ext cx="3888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000">
                <a:solidFill>
                  <a:schemeClr val="dk1"/>
                </a:solidFill>
                <a:latin typeface="Times New Roman"/>
                <a:ea typeface="Times New Roman"/>
                <a:cs typeface="Times New Roman"/>
                <a:sym typeface="Times New Roman"/>
              </a:rPr>
              <a:t>Ayiti Analytics does not know how to increase the number of students who should join the Bootcamp</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a:t>What they need ?</a:t>
            </a:r>
            <a:endParaRPr/>
          </a:p>
        </p:txBody>
      </p:sp>
      <p:sp>
        <p:nvSpPr>
          <p:cNvPr id="121" name="Google Shape;121;p22"/>
          <p:cNvSpPr txBox="1"/>
          <p:nvPr>
            <p:ph idx="1" type="body"/>
          </p:nvPr>
        </p:nvSpPr>
        <p:spPr>
          <a:xfrm>
            <a:off x="650000" y="1144575"/>
            <a:ext cx="8379300" cy="2678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fr" sz="2900">
                <a:solidFill>
                  <a:schemeClr val="dk1"/>
                </a:solidFill>
                <a:latin typeface="Times New Roman"/>
                <a:ea typeface="Times New Roman"/>
                <a:cs typeface="Times New Roman"/>
                <a:sym typeface="Times New Roman"/>
              </a:rPr>
              <a:t>A strategic solution that allow them to expand their activities :</a:t>
            </a:r>
            <a:endParaRPr b="1" sz="2900">
              <a:solidFill>
                <a:schemeClr val="dk1"/>
              </a:solidFill>
              <a:latin typeface="Times New Roman"/>
              <a:ea typeface="Times New Roman"/>
              <a:cs typeface="Times New Roman"/>
              <a:sym typeface="Times New Roman"/>
            </a:endParaRPr>
          </a:p>
          <a:p>
            <a:pPr indent="-412750" lvl="0" marL="457200" rtl="0" algn="l">
              <a:spcBef>
                <a:spcPts val="0"/>
              </a:spcBef>
              <a:spcAft>
                <a:spcPts val="0"/>
              </a:spcAft>
              <a:buClr>
                <a:schemeClr val="dk1"/>
              </a:buClr>
              <a:buSzPts val="2900"/>
              <a:buFont typeface="Times New Roman"/>
              <a:buChar char="●"/>
            </a:pPr>
            <a:r>
              <a:rPr b="1" lang="fr" sz="2900">
                <a:solidFill>
                  <a:schemeClr val="dk1"/>
                </a:solidFill>
                <a:latin typeface="Times New Roman"/>
                <a:ea typeface="Times New Roman"/>
                <a:cs typeface="Times New Roman"/>
                <a:sym typeface="Times New Roman"/>
              </a:rPr>
              <a:t>Three other municipalities to be established</a:t>
            </a:r>
            <a:endParaRPr b="1" sz="2900">
              <a:solidFill>
                <a:schemeClr val="dk1"/>
              </a:solidFill>
              <a:latin typeface="Times New Roman"/>
              <a:ea typeface="Times New Roman"/>
              <a:cs typeface="Times New Roman"/>
              <a:sym typeface="Times New Roman"/>
            </a:endParaRPr>
          </a:p>
          <a:p>
            <a:pPr indent="-412750" lvl="0" marL="457200" rtl="0" algn="l">
              <a:spcBef>
                <a:spcPts val="0"/>
              </a:spcBef>
              <a:spcAft>
                <a:spcPts val="0"/>
              </a:spcAft>
              <a:buClr>
                <a:schemeClr val="dk1"/>
              </a:buClr>
              <a:buSzPts val="2900"/>
              <a:buFont typeface="Times New Roman"/>
              <a:buChar char="●"/>
            </a:pPr>
            <a:r>
              <a:t/>
            </a:r>
            <a:endParaRPr b="1" sz="2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600">
                <a:solidFill>
                  <a:srgbClr val="1A1A1A"/>
                </a:solidFill>
                <a:latin typeface="Trebuchet MS"/>
                <a:ea typeface="Trebuchet MS"/>
                <a:cs typeface="Trebuchet MS"/>
                <a:sym typeface="Trebuchet MS"/>
              </a:rPr>
              <a:t>Methodology</a:t>
            </a:r>
            <a:endParaRPr sz="2600">
              <a:solidFill>
                <a:schemeClr val="dk1"/>
              </a:solidFill>
              <a:latin typeface="Trebuchet MS"/>
              <a:ea typeface="Trebuchet MS"/>
              <a:cs typeface="Trebuchet MS"/>
              <a:sym typeface="Trebuchet MS"/>
            </a:endParaRPr>
          </a:p>
        </p:txBody>
      </p:sp>
      <p:sp>
        <p:nvSpPr>
          <p:cNvPr id="127" name="Google Shape;127;p23"/>
          <p:cNvSpPr txBox="1"/>
          <p:nvPr/>
        </p:nvSpPr>
        <p:spPr>
          <a:xfrm>
            <a:off x="802475" y="1275037"/>
            <a:ext cx="7401559" cy="854075"/>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rPr lang="fr" sz="1600">
                <a:solidFill>
                  <a:srgbClr val="595959"/>
                </a:solidFill>
                <a:latin typeface="Tahoma"/>
                <a:ea typeface="Tahoma"/>
                <a:cs typeface="Tahoma"/>
                <a:sym typeface="Tahoma"/>
              </a:rPr>
              <a:t>Introduce the methods and data sources used for the analysis. If you have collected  new data, explain the data collection exercise. Discuss your choice of variables, data,  and methods and how they will help you address the problem.</a:t>
            </a:r>
            <a:endParaRPr sz="16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821750" y="303367"/>
            <a:ext cx="119761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600">
                <a:solidFill>
                  <a:srgbClr val="1A1A1A"/>
                </a:solidFill>
                <a:latin typeface="Trebuchet MS"/>
                <a:ea typeface="Trebuchet MS"/>
                <a:cs typeface="Trebuchet MS"/>
                <a:sym typeface="Trebuchet MS"/>
              </a:rPr>
              <a:t>Results</a:t>
            </a:r>
            <a:endParaRPr sz="2600">
              <a:solidFill>
                <a:schemeClr val="dk1"/>
              </a:solidFill>
              <a:latin typeface="Trebuchet MS"/>
              <a:ea typeface="Trebuchet MS"/>
              <a:cs typeface="Trebuchet MS"/>
              <a:sym typeface="Trebuchet MS"/>
            </a:endParaRPr>
          </a:p>
        </p:txBody>
      </p:sp>
      <p:sp>
        <p:nvSpPr>
          <p:cNvPr id="133" name="Google Shape;133;p24"/>
          <p:cNvSpPr txBox="1"/>
          <p:nvPr/>
        </p:nvSpPr>
        <p:spPr>
          <a:xfrm>
            <a:off x="802475" y="1275037"/>
            <a:ext cx="7517130" cy="854075"/>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rPr lang="fr" sz="1600">
                <a:solidFill>
                  <a:srgbClr val="595959"/>
                </a:solidFill>
                <a:latin typeface="Tahoma"/>
                <a:ea typeface="Tahoma"/>
                <a:cs typeface="Tahoma"/>
                <a:sym typeface="Tahoma"/>
              </a:rPr>
              <a:t>Summarize your results. You might use descriptive statistics, pivot tables, or  illustrative graphics. If appropriate for the project, you might run statistical models. If  so, share the results from the implemented model.</a:t>
            </a:r>
            <a:endParaRPr sz="16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821750" y="303367"/>
            <a:ext cx="5017800" cy="421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a:t>Discussion &amp; Proposed Solution</a:t>
            </a:r>
            <a:endParaRPr/>
          </a:p>
        </p:txBody>
      </p:sp>
      <p:sp>
        <p:nvSpPr>
          <p:cNvPr id="139" name="Google Shape;139;p25"/>
          <p:cNvSpPr txBox="1"/>
          <p:nvPr>
            <p:ph idx="1" type="body"/>
          </p:nvPr>
        </p:nvSpPr>
        <p:spPr>
          <a:xfrm>
            <a:off x="799629" y="1275037"/>
            <a:ext cx="7544700" cy="1892400"/>
          </a:xfrm>
          <a:prstGeom prst="rect">
            <a:avLst/>
          </a:prstGeom>
          <a:noFill/>
          <a:ln>
            <a:noFill/>
          </a:ln>
        </p:spPr>
        <p:txBody>
          <a:bodyPr anchorCtr="0" anchor="t" bIns="0" lIns="0" spcFirstLastPara="1" rIns="0" wrap="square" tIns="12700">
            <a:spAutoFit/>
          </a:bodyPr>
          <a:lstStyle/>
          <a:p>
            <a:pPr indent="0" lvl="0" marL="15240" marR="223520" rtl="0" algn="l">
              <a:lnSpc>
                <a:spcPct val="113300"/>
              </a:lnSpc>
              <a:spcBef>
                <a:spcPts val="0"/>
              </a:spcBef>
              <a:spcAft>
                <a:spcPts val="0"/>
              </a:spcAft>
              <a:buNone/>
            </a:pPr>
            <a:r>
              <a:rPr lang="fr"/>
              <a:t>Communicate your proposed solution to your audience. Based on your results, how  might you propose solving the business problem?</a:t>
            </a:r>
            <a:endParaRPr/>
          </a:p>
          <a:p>
            <a:pPr indent="0" lvl="0" marL="2540" rtl="0" algn="l">
              <a:lnSpc>
                <a:spcPct val="100000"/>
              </a:lnSpc>
              <a:spcBef>
                <a:spcPts val="30"/>
              </a:spcBef>
              <a:spcAft>
                <a:spcPts val="0"/>
              </a:spcAft>
              <a:buNone/>
            </a:pPr>
            <a:r>
              <a:t/>
            </a:r>
            <a:endParaRPr sz="1550"/>
          </a:p>
          <a:p>
            <a:pPr indent="0" lvl="0" marL="43815" rtl="0" algn="l">
              <a:lnSpc>
                <a:spcPct val="100000"/>
              </a:lnSpc>
              <a:spcBef>
                <a:spcPts val="0"/>
              </a:spcBef>
              <a:spcAft>
                <a:spcPts val="0"/>
              </a:spcAft>
              <a:buNone/>
            </a:pPr>
            <a:r>
              <a:rPr lang="fr">
                <a:latin typeface="MS PGothic"/>
                <a:ea typeface="MS PGothic"/>
                <a:cs typeface="MS PGothic"/>
                <a:sym typeface="MS PGothic"/>
              </a:rPr>
              <a:t>❏	</a:t>
            </a:r>
            <a:r>
              <a:rPr lang="fr"/>
              <a:t>What is your proposed solution?</a:t>
            </a:r>
            <a:endParaRPr/>
          </a:p>
          <a:p>
            <a:pPr indent="0" lvl="0" marL="43815" rtl="0" algn="l">
              <a:lnSpc>
                <a:spcPct val="100000"/>
              </a:lnSpc>
              <a:spcBef>
                <a:spcPts val="254"/>
              </a:spcBef>
              <a:spcAft>
                <a:spcPts val="0"/>
              </a:spcAft>
              <a:buNone/>
            </a:pPr>
            <a:r>
              <a:rPr lang="fr">
                <a:latin typeface="MS PGothic"/>
                <a:ea typeface="MS PGothic"/>
                <a:cs typeface="MS PGothic"/>
                <a:sym typeface="MS PGothic"/>
              </a:rPr>
              <a:t>❏	</a:t>
            </a:r>
            <a:r>
              <a:rPr lang="fr"/>
              <a:t>What are strengths of the organization that you have leveraged in your solution?</a:t>
            </a:r>
            <a:endParaRPr/>
          </a:p>
          <a:p>
            <a:pPr indent="0" lvl="0" marL="43815" rtl="0" algn="l">
              <a:lnSpc>
                <a:spcPct val="100000"/>
              </a:lnSpc>
              <a:spcBef>
                <a:spcPts val="254"/>
              </a:spcBef>
              <a:spcAft>
                <a:spcPts val="0"/>
              </a:spcAft>
              <a:buNone/>
            </a:pPr>
            <a:r>
              <a:rPr lang="fr">
                <a:latin typeface="MS PGothic"/>
                <a:ea typeface="MS PGothic"/>
                <a:cs typeface="MS PGothic"/>
                <a:sym typeface="MS PGothic"/>
              </a:rPr>
              <a:t>❏	</a:t>
            </a:r>
            <a:r>
              <a:rPr lang="fr"/>
              <a:t>What are weaknesses of the organization that could undermine your solution?</a:t>
            </a:r>
            <a:endParaRPr/>
          </a:p>
          <a:p>
            <a:pPr indent="0" lvl="0" marL="43815" rtl="0" algn="l">
              <a:lnSpc>
                <a:spcPct val="100000"/>
              </a:lnSpc>
              <a:spcBef>
                <a:spcPts val="254"/>
              </a:spcBef>
              <a:spcAft>
                <a:spcPts val="0"/>
              </a:spcAft>
              <a:buNone/>
            </a:pPr>
            <a:r>
              <a:rPr lang="fr">
                <a:latin typeface="MS PGothic"/>
                <a:ea typeface="MS PGothic"/>
                <a:cs typeface="MS PGothic"/>
                <a:sym typeface="MS PGothic"/>
              </a:rPr>
              <a:t>❏	</a:t>
            </a:r>
            <a:r>
              <a:rPr lang="fr"/>
              <a:t>What are challenges that you might encounter? How can you mitigate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821750" y="303367"/>
            <a:ext cx="408686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600">
                <a:solidFill>
                  <a:srgbClr val="1A1A1A"/>
                </a:solidFill>
                <a:latin typeface="Trebuchet MS"/>
                <a:ea typeface="Trebuchet MS"/>
                <a:cs typeface="Trebuchet MS"/>
                <a:sym typeface="Trebuchet MS"/>
              </a:rPr>
              <a:t>References &amp; Appendices</a:t>
            </a:r>
            <a:endParaRPr sz="2600">
              <a:solidFill>
                <a:schemeClr val="dk1"/>
              </a:solidFill>
              <a:latin typeface="Trebuchet MS"/>
              <a:ea typeface="Trebuchet MS"/>
              <a:cs typeface="Trebuchet MS"/>
              <a:sym typeface="Trebuchet MS"/>
            </a:endParaRPr>
          </a:p>
        </p:txBody>
      </p:sp>
      <p:sp>
        <p:nvSpPr>
          <p:cNvPr id="145" name="Google Shape;145;p26"/>
          <p:cNvSpPr txBox="1"/>
          <p:nvPr/>
        </p:nvSpPr>
        <p:spPr>
          <a:xfrm>
            <a:off x="802475" y="1275037"/>
            <a:ext cx="7130415" cy="854075"/>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rPr lang="fr" sz="1600">
                <a:solidFill>
                  <a:srgbClr val="595959"/>
                </a:solidFill>
                <a:latin typeface="Tahoma"/>
                <a:ea typeface="Tahoma"/>
                <a:cs typeface="Tahoma"/>
                <a:sym typeface="Tahoma"/>
              </a:rPr>
              <a:t>Provide citations for your work and provide resources for your audience to learn  more about the technical aspects of your project. Share links to your GitHub  repository or links accompanying spreadsheets.</a:t>
            </a:r>
            <a:endParaRPr sz="160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821750" y="303367"/>
            <a:ext cx="3742800" cy="421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a:t>Present Team Members</a:t>
            </a:r>
            <a:endParaRPr/>
          </a:p>
        </p:txBody>
      </p:sp>
      <p:sp>
        <p:nvSpPr>
          <p:cNvPr id="151" name="Google Shape;151;p27"/>
          <p:cNvSpPr txBox="1"/>
          <p:nvPr/>
        </p:nvSpPr>
        <p:spPr>
          <a:xfrm>
            <a:off x="908371" y="1275037"/>
            <a:ext cx="1810385" cy="854075"/>
          </a:xfrm>
          <a:prstGeom prst="rect">
            <a:avLst/>
          </a:prstGeom>
          <a:noFill/>
          <a:ln>
            <a:noFill/>
          </a:ln>
        </p:spPr>
        <p:txBody>
          <a:bodyPr anchorCtr="0" anchor="t" bIns="0" lIns="0" spcFirstLastPara="1" rIns="0" wrap="square" tIns="45075">
            <a:spAutoFit/>
          </a:bodyPr>
          <a:lstStyle/>
          <a:p>
            <a:pPr indent="-351790" lvl="0" marL="363855" marR="0" rtl="0" algn="l">
              <a:lnSpc>
                <a:spcPct val="100000"/>
              </a:lnSpc>
              <a:spcBef>
                <a:spcPts val="0"/>
              </a:spcBef>
              <a:spcAft>
                <a:spcPts val="0"/>
              </a:spcAft>
              <a:buClr>
                <a:srgbClr val="595959"/>
              </a:buClr>
              <a:buSzPts val="1600"/>
              <a:buFont typeface="Helvetica Neue"/>
              <a:buChar char="●"/>
            </a:pPr>
            <a:r>
              <a:rPr lang="fr" sz="1600">
                <a:solidFill>
                  <a:srgbClr val="595959"/>
                </a:solidFill>
                <a:latin typeface="Tahoma"/>
                <a:ea typeface="Tahoma"/>
                <a:cs typeface="Tahoma"/>
                <a:sym typeface="Tahoma"/>
              </a:rPr>
              <a:t>Team Member 1</a:t>
            </a:r>
            <a:endParaRPr sz="1600">
              <a:solidFill>
                <a:schemeClr val="dk1"/>
              </a:solidFill>
              <a:latin typeface="Tahoma"/>
              <a:ea typeface="Tahoma"/>
              <a:cs typeface="Tahoma"/>
              <a:sym typeface="Tahoma"/>
            </a:endParaRPr>
          </a:p>
          <a:p>
            <a:pPr indent="-351790" lvl="0" marL="363855" marR="0" rtl="0" algn="l">
              <a:lnSpc>
                <a:spcPct val="100000"/>
              </a:lnSpc>
              <a:spcBef>
                <a:spcPts val="254"/>
              </a:spcBef>
              <a:spcAft>
                <a:spcPts val="0"/>
              </a:spcAft>
              <a:buClr>
                <a:srgbClr val="595959"/>
              </a:buClr>
              <a:buSzPts val="1600"/>
              <a:buFont typeface="Helvetica Neue"/>
              <a:buChar char="●"/>
            </a:pPr>
            <a:r>
              <a:rPr lang="fr" sz="1600">
                <a:solidFill>
                  <a:srgbClr val="595959"/>
                </a:solidFill>
                <a:latin typeface="Tahoma"/>
                <a:ea typeface="Tahoma"/>
                <a:cs typeface="Tahoma"/>
                <a:sym typeface="Tahoma"/>
              </a:rPr>
              <a:t>Team Member 2</a:t>
            </a:r>
            <a:endParaRPr sz="1600">
              <a:solidFill>
                <a:schemeClr val="dk1"/>
              </a:solidFill>
              <a:latin typeface="Tahoma"/>
              <a:ea typeface="Tahoma"/>
              <a:cs typeface="Tahoma"/>
              <a:sym typeface="Tahoma"/>
            </a:endParaRPr>
          </a:p>
          <a:p>
            <a:pPr indent="-351790" lvl="0" marL="363855" marR="0" rtl="0" algn="l">
              <a:lnSpc>
                <a:spcPct val="100000"/>
              </a:lnSpc>
              <a:spcBef>
                <a:spcPts val="254"/>
              </a:spcBef>
              <a:spcAft>
                <a:spcPts val="0"/>
              </a:spcAft>
              <a:buClr>
                <a:srgbClr val="595959"/>
              </a:buClr>
              <a:buSzPts val="1600"/>
              <a:buFont typeface="Helvetica Neue"/>
              <a:buChar char="●"/>
            </a:pPr>
            <a:r>
              <a:rPr lang="fr" sz="1600">
                <a:solidFill>
                  <a:srgbClr val="595959"/>
                </a:solidFill>
                <a:latin typeface="Tahoma"/>
                <a:ea typeface="Tahoma"/>
                <a:cs typeface="Tahoma"/>
                <a:sym typeface="Tahoma"/>
              </a:rPr>
              <a:t>Team Member 3</a:t>
            </a:r>
            <a:endParaRPr sz="16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