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Trebuchet MS" panose="020B0603020202020204" pitchFamily="3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Tahoma" panose="020B060403050404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14eaf520f_2_3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e14eaf520f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4f8fbd1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4f8fbd1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14eaf520f_2_6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e14eaf520f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14f8fbd1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14f8fbd1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14eaf520f_2_7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e14eaf520f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14eaf520f_2_7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e14eaf520f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14eaf520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14eaf52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14eaf520f_2_5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e14eaf520f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14eaf520f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14eaf520f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14eaf520f_2_5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ge14eaf520f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14f8fbd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14f8fbd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14eaf520f_2_6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e14eaf520f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14f8fbd15_0_2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e14f8fbd1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4f8fbd1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4f8fbd1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821750" y="303367"/>
            <a:ext cx="7500600" cy="421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b="0" i="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14"/>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821750" y="303367"/>
            <a:ext cx="7500600" cy="421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p15"/>
          <p:cNvSpPr txBox="1">
            <a:spLocks noGrp="1"/>
          </p:cNvSpPr>
          <p:nvPr>
            <p:ph type="body" idx="1"/>
          </p:nvPr>
        </p:nvSpPr>
        <p:spPr>
          <a:xfrm>
            <a:off x="799629" y="1275037"/>
            <a:ext cx="7544700" cy="1892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69" name="Google Shape;69;p1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21750" y="303367"/>
            <a:ext cx="7500600" cy="421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6"/>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5" name="Google Shape;75;p16"/>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821750" y="303367"/>
            <a:ext cx="7500600" cy="421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4"/>
        <p:cNvGrpSpPr/>
        <p:nvPr/>
      </p:nvGrpSpPr>
      <p:grpSpPr>
        <a:xfrm>
          <a:off x="0" y="0"/>
          <a:ext cx="0" cy="0"/>
          <a:chOff x="0" y="0"/>
          <a:chExt cx="0" cy="0"/>
        </a:xfrm>
      </p:grpSpPr>
      <p:sp>
        <p:nvSpPr>
          <p:cNvPr id="85" name="Google Shape;85;p1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8"/>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2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7">
            <a:alphaModFix/>
          </a:blip>
          <a:srcRect/>
          <a:stretch/>
        </p:blipFill>
        <p:spPr>
          <a:xfrm>
            <a:off x="854480" y="4828426"/>
            <a:ext cx="497334" cy="240017"/>
          </a:xfrm>
          <a:prstGeom prst="rect">
            <a:avLst/>
          </a:prstGeom>
          <a:noFill/>
          <a:ln>
            <a:noFill/>
          </a:ln>
        </p:spPr>
      </p:pic>
      <p:sp>
        <p:nvSpPr>
          <p:cNvPr id="52" name="Google Shape;52;p13"/>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13"/>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3"/>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3"/>
          <p:cNvSpPr txBox="1">
            <a:spLocks noGrp="1"/>
          </p:cNvSpPr>
          <p:nvPr>
            <p:ph type="title"/>
          </p:nvPr>
        </p:nvSpPr>
        <p:spPr>
          <a:xfrm>
            <a:off x="821750" y="303367"/>
            <a:ext cx="7500600" cy="4215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6" name="Google Shape;56;p13"/>
          <p:cNvSpPr txBox="1">
            <a:spLocks noGrp="1"/>
          </p:cNvSpPr>
          <p:nvPr>
            <p:ph type="body" idx="1"/>
          </p:nvPr>
        </p:nvSpPr>
        <p:spPr>
          <a:xfrm>
            <a:off x="799629" y="1275037"/>
            <a:ext cx="7544700" cy="18924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
              <a:t>‹#›</a:t>
            </a:fld>
            <a:endParaRPr b="0" u="none"/>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data-preprocessing-concepts-fa946d11c825"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courses.ayitianalytics.org/" TargetMode="External"/><Relationship Id="rId5" Type="http://schemas.openxmlformats.org/officeDocument/2006/relationships/hyperlink" Target="https://www.brh.ht/" TargetMode="External"/><Relationship Id="rId4" Type="http://schemas.openxmlformats.org/officeDocument/2006/relationships/hyperlink" Target="https://matplotlib.or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2CC"/>
        </a:solidFill>
        <a:effectLst/>
      </p:bgPr>
    </p:bg>
    <p:spTree>
      <p:nvGrpSpPr>
        <p:cNvPr id="1" name="Shape 91"/>
        <p:cNvGrpSpPr/>
        <p:nvPr/>
      </p:nvGrpSpPr>
      <p:grpSpPr>
        <a:xfrm>
          <a:off x="0" y="0"/>
          <a:ext cx="0" cy="0"/>
          <a:chOff x="0" y="0"/>
          <a:chExt cx="0" cy="0"/>
        </a:xfrm>
      </p:grpSpPr>
      <p:grpSp>
        <p:nvGrpSpPr>
          <p:cNvPr id="92" name="Google Shape;92;p19"/>
          <p:cNvGrpSpPr/>
          <p:nvPr/>
        </p:nvGrpSpPr>
        <p:grpSpPr>
          <a:xfrm>
            <a:off x="-1" y="56525"/>
            <a:ext cx="5017135" cy="5143500"/>
            <a:chOff x="1649" y="0"/>
            <a:chExt cx="5017135" cy="5143500"/>
          </a:xfrm>
        </p:grpSpPr>
        <p:sp>
          <p:nvSpPr>
            <p:cNvPr id="93" name="Google Shape;93;p19"/>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9"/>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5" name="Google Shape;95;p19"/>
          <p:cNvSpPr txBox="1"/>
          <p:nvPr/>
        </p:nvSpPr>
        <p:spPr>
          <a:xfrm>
            <a:off x="5479650" y="529361"/>
            <a:ext cx="3053100" cy="24213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fr" sz="5200" b="1">
                <a:solidFill>
                  <a:srgbClr val="1A1A1A"/>
                </a:solidFill>
                <a:latin typeface="Trebuchet MS"/>
                <a:ea typeface="Trebuchet MS"/>
                <a:cs typeface="Trebuchet MS"/>
                <a:sym typeface="Trebuchet MS"/>
              </a:rPr>
              <a:t>Python Project II</a:t>
            </a:r>
            <a:br>
              <a:rPr lang="fr" sz="5200" b="1">
                <a:solidFill>
                  <a:srgbClr val="1A1A1A"/>
                </a:solidFill>
                <a:latin typeface="Trebuchet MS"/>
                <a:ea typeface="Trebuchet MS"/>
                <a:cs typeface="Trebuchet MS"/>
                <a:sym typeface="Trebuchet MS"/>
              </a:rPr>
            </a:br>
            <a:endParaRPr sz="5200">
              <a:solidFill>
                <a:schemeClr val="dk1"/>
              </a:solidFill>
              <a:latin typeface="Trebuchet MS"/>
              <a:ea typeface="Trebuchet MS"/>
              <a:cs typeface="Trebuchet MS"/>
              <a:sym typeface="Trebuchet MS"/>
            </a:endParaRPr>
          </a:p>
        </p:txBody>
      </p:sp>
      <p:sp>
        <p:nvSpPr>
          <p:cNvPr id="96" name="Google Shape;96;p19"/>
          <p:cNvSpPr txBox="1"/>
          <p:nvPr/>
        </p:nvSpPr>
        <p:spPr>
          <a:xfrm>
            <a:off x="760275" y="4154375"/>
            <a:ext cx="32244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fr" sz="1600" b="1">
                <a:solidFill>
                  <a:schemeClr val="dk1"/>
                </a:solidFill>
                <a:latin typeface="Tahoma"/>
                <a:ea typeface="Tahoma"/>
                <a:cs typeface="Tahoma"/>
                <a:sym typeface="Tahoma"/>
              </a:rPr>
              <a:t>Due Sunday, June 2021</a:t>
            </a:r>
            <a:endParaRPr sz="1600" b="1">
              <a:solidFill>
                <a:schemeClr val="dk1"/>
              </a:solidFill>
              <a:latin typeface="Tahoma"/>
              <a:ea typeface="Tahoma"/>
              <a:cs typeface="Tahoma"/>
              <a:sym typeface="Tahoma"/>
            </a:endParaRPr>
          </a:p>
        </p:txBody>
      </p:sp>
      <p:pic>
        <p:nvPicPr>
          <p:cNvPr id="97" name="Google Shape;97;p19"/>
          <p:cNvPicPr preferRelativeResize="0"/>
          <p:nvPr/>
        </p:nvPicPr>
        <p:blipFill>
          <a:blip r:embed="rId3">
            <a:alphaModFix/>
          </a:blip>
          <a:stretch>
            <a:fillRect/>
          </a:stretch>
        </p:blipFill>
        <p:spPr>
          <a:xfrm>
            <a:off x="487809" y="529350"/>
            <a:ext cx="3000375" cy="3019425"/>
          </a:xfrm>
          <a:prstGeom prst="rect">
            <a:avLst/>
          </a:prstGeom>
          <a:noFill/>
          <a:ln>
            <a:noFill/>
          </a:ln>
        </p:spPr>
      </p:pic>
      <p:sp>
        <p:nvSpPr>
          <p:cNvPr id="98" name="Google Shape;98;p19"/>
          <p:cNvSpPr txBox="1"/>
          <p:nvPr/>
        </p:nvSpPr>
        <p:spPr>
          <a:xfrm>
            <a:off x="5313075" y="3433700"/>
            <a:ext cx="3462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300" b="1">
                <a:solidFill>
                  <a:schemeClr val="dk1"/>
                </a:solidFill>
                <a:latin typeface="Times New Roman"/>
                <a:ea typeface="Times New Roman"/>
                <a:cs typeface="Times New Roman"/>
                <a:sym typeface="Times New Roman"/>
              </a:rPr>
              <a:t>Moïse MASSON</a:t>
            </a:r>
            <a:endParaRPr sz="23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fr" b="1">
                <a:latin typeface="Times New Roman"/>
                <a:ea typeface="Times New Roman"/>
                <a:cs typeface="Times New Roman"/>
                <a:sym typeface="Times New Roman"/>
              </a:rPr>
              <a:t>Result : Education Level</a:t>
            </a:r>
            <a:endParaRPr b="1">
              <a:latin typeface="Times New Roman"/>
              <a:ea typeface="Times New Roman"/>
              <a:cs typeface="Times New Roman"/>
              <a:sym typeface="Times New Roman"/>
            </a:endParaRPr>
          </a:p>
        </p:txBody>
      </p:sp>
      <p:pic>
        <p:nvPicPr>
          <p:cNvPr id="159" name="Google Shape;159;p28"/>
          <p:cNvPicPr preferRelativeResize="0"/>
          <p:nvPr/>
        </p:nvPicPr>
        <p:blipFill>
          <a:blip r:embed="rId3">
            <a:alphaModFix/>
          </a:blip>
          <a:stretch>
            <a:fillRect/>
          </a:stretch>
        </p:blipFill>
        <p:spPr>
          <a:xfrm>
            <a:off x="692400" y="975000"/>
            <a:ext cx="4236800" cy="3984800"/>
          </a:xfrm>
          <a:prstGeom prst="rect">
            <a:avLst/>
          </a:prstGeom>
          <a:noFill/>
          <a:ln>
            <a:noFill/>
          </a:ln>
        </p:spPr>
      </p:pic>
      <p:sp>
        <p:nvSpPr>
          <p:cNvPr id="160" name="Google Shape;160;p28"/>
          <p:cNvSpPr txBox="1"/>
          <p:nvPr/>
        </p:nvSpPr>
        <p:spPr>
          <a:xfrm>
            <a:off x="5256550" y="1186950"/>
            <a:ext cx="35610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300" b="1">
                <a:solidFill>
                  <a:schemeClr val="dk1"/>
                </a:solidFill>
                <a:latin typeface="Times New Roman"/>
                <a:ea typeface="Times New Roman"/>
                <a:cs typeface="Times New Roman"/>
                <a:sym typeface="Times New Roman"/>
              </a:rPr>
              <a:t>59,2% Bachelors(bacc+4)</a:t>
            </a:r>
            <a:endParaRPr sz="23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fr" sz="2300" b="1">
                <a:solidFill>
                  <a:schemeClr val="dk1"/>
                </a:solidFill>
                <a:latin typeface="Times New Roman"/>
                <a:ea typeface="Times New Roman"/>
                <a:cs typeface="Times New Roman"/>
                <a:sym typeface="Times New Roman"/>
              </a:rPr>
              <a:t>13,2 % High School</a:t>
            </a:r>
            <a:endParaRPr sz="23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fr" sz="2300" b="1">
                <a:solidFill>
                  <a:schemeClr val="dk1"/>
                </a:solidFill>
                <a:latin typeface="Times New Roman"/>
                <a:ea typeface="Times New Roman"/>
                <a:cs typeface="Times New Roman"/>
                <a:sym typeface="Times New Roman"/>
              </a:rPr>
              <a:t>5,6 Master</a:t>
            </a:r>
            <a:endParaRPr sz="23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821750" y="303367"/>
            <a:ext cx="5017800" cy="421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
              <a:t>Discussion &amp; Proposed Solution</a:t>
            </a:r>
            <a:endParaRPr/>
          </a:p>
        </p:txBody>
      </p:sp>
      <p:sp>
        <p:nvSpPr>
          <p:cNvPr id="166" name="Google Shape;166;p29"/>
          <p:cNvSpPr txBox="1">
            <a:spLocks noGrp="1"/>
          </p:cNvSpPr>
          <p:nvPr>
            <p:ph type="body" idx="1"/>
          </p:nvPr>
        </p:nvSpPr>
        <p:spPr>
          <a:xfrm>
            <a:off x="799625" y="724875"/>
            <a:ext cx="7890600" cy="3575700"/>
          </a:xfrm>
          <a:prstGeom prst="rect">
            <a:avLst/>
          </a:prstGeom>
          <a:noFill/>
          <a:ln>
            <a:noFill/>
          </a:ln>
        </p:spPr>
        <p:txBody>
          <a:bodyPr spcFirstLastPara="1" wrap="square" lIns="0" tIns="12700" rIns="0" bIns="0" anchor="t" anchorCtr="0">
            <a:spAutoFit/>
          </a:bodyPr>
          <a:lstStyle/>
          <a:p>
            <a:pPr marL="0" marR="223520" lvl="0" indent="0" algn="l" rtl="0">
              <a:lnSpc>
                <a:spcPct val="113300"/>
              </a:lnSpc>
              <a:spcBef>
                <a:spcPts val="0"/>
              </a:spcBef>
              <a:spcAft>
                <a:spcPts val="0"/>
              </a:spcAft>
              <a:buNone/>
            </a:pPr>
            <a:r>
              <a:rPr lang="fr" sz="2300" b="1" i="1">
                <a:solidFill>
                  <a:schemeClr val="dk1"/>
                </a:solidFill>
                <a:latin typeface="Times New Roman"/>
                <a:ea typeface="Times New Roman"/>
                <a:cs typeface="Times New Roman"/>
                <a:sym typeface="Times New Roman"/>
              </a:rPr>
              <a:t>we suggest two solutions :</a:t>
            </a:r>
            <a:endParaRPr sz="2300" b="1" i="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i="1">
                <a:solidFill>
                  <a:schemeClr val="dk1"/>
                </a:solidFill>
                <a:latin typeface="Times New Roman"/>
                <a:ea typeface="Times New Roman"/>
                <a:cs typeface="Times New Roman"/>
                <a:sym typeface="Times New Roman"/>
              </a:rPr>
              <a:t>we choose three commune  by demographic criteria (Delmas, Pétion-Ville, Carrefour)</a:t>
            </a:r>
            <a:endParaRPr sz="2300" b="1" i="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i="1">
                <a:solidFill>
                  <a:schemeClr val="dk1"/>
                </a:solidFill>
                <a:latin typeface="Times New Roman"/>
                <a:ea typeface="Times New Roman"/>
                <a:cs typeface="Times New Roman"/>
                <a:sym typeface="Times New Roman"/>
              </a:rPr>
              <a:t>Make more Marketing on internet to boost female participation</a:t>
            </a:r>
            <a:endParaRPr sz="2300" b="1" i="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i="1">
                <a:solidFill>
                  <a:schemeClr val="dk1"/>
                </a:solidFill>
                <a:latin typeface="Times New Roman"/>
                <a:ea typeface="Times New Roman"/>
                <a:cs typeface="Times New Roman"/>
                <a:sym typeface="Times New Roman"/>
              </a:rPr>
              <a:t>sponsoring woman after graduation for getting job because they likely  expect that from that bootcamp.</a:t>
            </a:r>
            <a:endParaRPr sz="2300" b="1" i="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i="1">
                <a:solidFill>
                  <a:schemeClr val="dk1"/>
                </a:solidFill>
                <a:latin typeface="Times New Roman"/>
                <a:ea typeface="Times New Roman"/>
                <a:cs typeface="Times New Roman"/>
                <a:sym typeface="Times New Roman"/>
              </a:rPr>
              <a:t>that could help to make positive marketing and increase student participation</a:t>
            </a:r>
            <a:endParaRPr sz="2300" b="1" i="1">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821750" y="303367"/>
            <a:ext cx="7500600" cy="400200"/>
          </a:xfrm>
          <a:prstGeom prst="rect">
            <a:avLst/>
          </a:prstGeom>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fr"/>
              <a:t>Discussion &amp; Proposed Solution</a:t>
            </a:r>
            <a:endParaRPr/>
          </a:p>
        </p:txBody>
      </p:sp>
      <p:sp>
        <p:nvSpPr>
          <p:cNvPr id="172" name="Google Shape;172;p30"/>
          <p:cNvSpPr txBox="1">
            <a:spLocks noGrp="1"/>
          </p:cNvSpPr>
          <p:nvPr>
            <p:ph type="body" idx="1"/>
          </p:nvPr>
        </p:nvSpPr>
        <p:spPr>
          <a:xfrm>
            <a:off x="799625" y="1274875"/>
            <a:ext cx="7544700" cy="3129300"/>
          </a:xfrm>
          <a:prstGeom prst="rect">
            <a:avLst/>
          </a:prstGeom>
        </p:spPr>
        <p:txBody>
          <a:bodyPr spcFirstLastPara="1" wrap="square" lIns="0" tIns="0" rIns="0" bIns="0" anchor="t" anchorCtr="0">
            <a:spAutoFit/>
          </a:bodyPr>
          <a:lstStyle/>
          <a:p>
            <a:pPr marL="12700" lvl="0" indent="0" algn="l" rtl="0">
              <a:spcBef>
                <a:spcPts val="0"/>
              </a:spcBef>
              <a:spcAft>
                <a:spcPts val="0"/>
              </a:spcAft>
              <a:buNone/>
            </a:pPr>
            <a:r>
              <a:rPr lang="fr" sz="2500" b="1">
                <a:solidFill>
                  <a:schemeClr val="dk1"/>
                </a:solidFill>
                <a:latin typeface="Times New Roman"/>
                <a:ea typeface="Times New Roman"/>
                <a:cs typeface="Times New Roman"/>
                <a:sym typeface="Times New Roman"/>
              </a:rPr>
              <a:t>we suggest two solutions :</a:t>
            </a:r>
            <a:endParaRPr sz="2500" b="1">
              <a:solidFill>
                <a:schemeClr val="dk1"/>
              </a:solidFill>
              <a:latin typeface="Times New Roman"/>
              <a:ea typeface="Times New Roman"/>
              <a:cs typeface="Times New Roman"/>
              <a:sym typeface="Times New Roman"/>
            </a:endParaRPr>
          </a:p>
          <a:p>
            <a:pPr marL="12700" lvl="0" indent="0" algn="l" rtl="0">
              <a:spcBef>
                <a:spcPts val="0"/>
              </a:spcBef>
              <a:spcAft>
                <a:spcPts val="0"/>
              </a:spcAft>
              <a:buNone/>
            </a:pPr>
            <a:endParaRPr sz="2500" b="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a:solidFill>
                  <a:schemeClr val="dk1"/>
                </a:solidFill>
                <a:latin typeface="Times New Roman"/>
                <a:ea typeface="Times New Roman"/>
                <a:cs typeface="Times New Roman"/>
                <a:sym typeface="Times New Roman"/>
              </a:rPr>
              <a:t>Choose three commune demographic (Delmas, Pétion-Ville, Carrefour)</a:t>
            </a:r>
            <a:endParaRPr sz="2300" b="1">
              <a:solidFill>
                <a:schemeClr val="dk1"/>
              </a:solidFill>
              <a:latin typeface="Times New Roman"/>
              <a:ea typeface="Times New Roman"/>
              <a:cs typeface="Times New Roman"/>
              <a:sym typeface="Times New Roman"/>
            </a:endParaRPr>
          </a:p>
          <a:p>
            <a:pPr marL="457200" marR="223520" lvl="0" indent="-374650" algn="l" rtl="0">
              <a:lnSpc>
                <a:spcPct val="113300"/>
              </a:lnSpc>
              <a:spcBef>
                <a:spcPts val="0"/>
              </a:spcBef>
              <a:spcAft>
                <a:spcPts val="0"/>
              </a:spcAft>
              <a:buClr>
                <a:schemeClr val="dk1"/>
              </a:buClr>
              <a:buSzPts val="2300"/>
              <a:buFont typeface="Times New Roman"/>
              <a:buAutoNum type="arabicPeriod"/>
            </a:pPr>
            <a:r>
              <a:rPr lang="fr" sz="2300" b="1">
                <a:solidFill>
                  <a:schemeClr val="dk1"/>
                </a:solidFill>
                <a:latin typeface="Times New Roman"/>
                <a:ea typeface="Times New Roman"/>
                <a:cs typeface="Times New Roman"/>
                <a:sym typeface="Times New Roman"/>
              </a:rPr>
              <a:t>Choose three commune less devafored (Cité_Soleil) </a:t>
            </a:r>
            <a:r>
              <a:rPr lang="fr" sz="2300" b="1" i="1">
                <a:solidFill>
                  <a:schemeClr val="dk1"/>
                </a:solidFill>
                <a:latin typeface="Times New Roman"/>
                <a:ea typeface="Times New Roman"/>
                <a:cs typeface="Times New Roman"/>
                <a:sym typeface="Times New Roman"/>
              </a:rPr>
              <a:t>that could help to make positive marketing and increase student participation</a:t>
            </a:r>
            <a:endParaRPr sz="2300" b="1">
              <a:solidFill>
                <a:schemeClr val="dk1"/>
              </a:solidFill>
              <a:latin typeface="Times New Roman"/>
              <a:ea typeface="Times New Roman"/>
              <a:cs typeface="Times New Roman"/>
              <a:sym typeface="Times New Roman"/>
            </a:endParaRPr>
          </a:p>
          <a:p>
            <a:pPr marL="0" marR="223520" lvl="0" indent="0" algn="l" rtl="0">
              <a:lnSpc>
                <a:spcPct val="113300"/>
              </a:lnSpc>
              <a:spcBef>
                <a:spcPts val="0"/>
              </a:spcBef>
              <a:spcAft>
                <a:spcPts val="0"/>
              </a:spcAft>
              <a:buClr>
                <a:schemeClr val="dk1"/>
              </a:buClr>
              <a:buFont typeface="Arial"/>
              <a:buNone/>
            </a:pPr>
            <a:r>
              <a:rPr lang="fr" sz="2300" b="1">
                <a:solidFill>
                  <a:schemeClr val="dk1"/>
                </a:solidFill>
                <a:latin typeface="Times New Roman"/>
                <a:ea typeface="Times New Roman"/>
                <a:cs typeface="Times New Roman"/>
                <a:sym typeface="Times New Roman"/>
              </a:rPr>
              <a:t>Make more Marketing 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p:nvPr/>
        </p:nvSpPr>
        <p:spPr>
          <a:xfrm>
            <a:off x="821750" y="303367"/>
            <a:ext cx="408686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fr" sz="2600" b="1">
                <a:solidFill>
                  <a:srgbClr val="1A1A1A"/>
                </a:solidFill>
                <a:latin typeface="Trebuchet MS"/>
                <a:ea typeface="Trebuchet MS"/>
                <a:cs typeface="Trebuchet MS"/>
                <a:sym typeface="Trebuchet MS"/>
              </a:rPr>
              <a:t>References &amp; Appendices</a:t>
            </a:r>
            <a:endParaRPr sz="2600">
              <a:solidFill>
                <a:schemeClr val="dk1"/>
              </a:solidFill>
              <a:latin typeface="Trebuchet MS"/>
              <a:ea typeface="Trebuchet MS"/>
              <a:cs typeface="Trebuchet MS"/>
              <a:sym typeface="Trebuchet MS"/>
            </a:endParaRPr>
          </a:p>
        </p:txBody>
      </p:sp>
      <p:sp>
        <p:nvSpPr>
          <p:cNvPr id="178" name="Google Shape;178;p31"/>
          <p:cNvSpPr txBox="1"/>
          <p:nvPr/>
        </p:nvSpPr>
        <p:spPr>
          <a:xfrm>
            <a:off x="802475" y="1275037"/>
            <a:ext cx="7130400" cy="3111000"/>
          </a:xfrm>
          <a:prstGeom prst="rect">
            <a:avLst/>
          </a:prstGeom>
          <a:noFill/>
          <a:ln>
            <a:noFill/>
          </a:ln>
        </p:spPr>
        <p:txBody>
          <a:bodyPr spcFirstLastPara="1" wrap="square" lIns="0" tIns="12700" rIns="0" bIns="0" anchor="t" anchorCtr="0">
            <a:spAutoFit/>
          </a:bodyPr>
          <a:lstStyle/>
          <a:p>
            <a:pPr marL="12700" marR="5080" lvl="0" indent="0" algn="l" rtl="0">
              <a:lnSpc>
                <a:spcPct val="113300"/>
              </a:lnSpc>
              <a:spcBef>
                <a:spcPts val="0"/>
              </a:spcBef>
              <a:spcAft>
                <a:spcPts val="0"/>
              </a:spcAft>
              <a:buNone/>
            </a:pPr>
            <a:r>
              <a:rPr lang="fr" sz="2000" b="1" u="sng">
                <a:solidFill>
                  <a:schemeClr val="hlink"/>
                </a:solidFill>
                <a:latin typeface="Times New Roman"/>
                <a:ea typeface="Times New Roman"/>
                <a:cs typeface="Times New Roman"/>
                <a:sym typeface="Times New Roman"/>
                <a:hlinkClick r:id="rId3"/>
              </a:rPr>
              <a:t>https://towardsdatascience.com/data-preprocessing-concepts-fa946d11c825</a:t>
            </a:r>
            <a:endParaRPr sz="2000" b="1">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None/>
            </a:pPr>
            <a:r>
              <a:rPr lang="fr" sz="2000" b="1" u="sng">
                <a:solidFill>
                  <a:schemeClr val="hlink"/>
                </a:solidFill>
                <a:latin typeface="Times New Roman"/>
                <a:ea typeface="Times New Roman"/>
                <a:cs typeface="Times New Roman"/>
                <a:sym typeface="Times New Roman"/>
                <a:hlinkClick r:id="rId4"/>
              </a:rPr>
              <a:t>https://matplotlib.org/</a:t>
            </a:r>
            <a:endParaRPr sz="2000" b="1">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None/>
            </a:pPr>
            <a:r>
              <a:rPr lang="fr" sz="2000" b="1" u="sng">
                <a:solidFill>
                  <a:schemeClr val="hlink"/>
                </a:solidFill>
                <a:latin typeface="Times New Roman"/>
                <a:ea typeface="Times New Roman"/>
                <a:cs typeface="Times New Roman"/>
                <a:sym typeface="Times New Roman"/>
                <a:hlinkClick r:id="rId5"/>
              </a:rPr>
              <a:t>https://www.brh.ht/</a:t>
            </a:r>
            <a:endParaRPr sz="2000" b="1">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None/>
            </a:pPr>
            <a:r>
              <a:rPr lang="fr" sz="2000" b="1" u="sng">
                <a:solidFill>
                  <a:schemeClr val="hlink"/>
                </a:solidFill>
                <a:latin typeface="Times New Roman"/>
                <a:ea typeface="Times New Roman"/>
                <a:cs typeface="Times New Roman"/>
                <a:sym typeface="Times New Roman"/>
                <a:hlinkClick r:id="rId6"/>
              </a:rPr>
              <a:t>https://courses.ayitianalytics.org/</a:t>
            </a:r>
            <a:endParaRPr sz="2000" b="1">
              <a:solidFill>
                <a:schemeClr val="dk1"/>
              </a:solidFill>
              <a:latin typeface="Times New Roman"/>
              <a:ea typeface="Times New Roman"/>
              <a:cs typeface="Times New Roman"/>
              <a:sym typeface="Times New Roman"/>
            </a:endParaRPr>
          </a:p>
          <a:p>
            <a:pPr marL="12700" marR="5080" lvl="0" indent="0" algn="l" rtl="0">
              <a:lnSpc>
                <a:spcPct val="1133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821750" y="303367"/>
            <a:ext cx="3742800" cy="421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
              <a:t>Present Team Members</a:t>
            </a:r>
            <a:endParaRPr/>
          </a:p>
        </p:txBody>
      </p:sp>
      <p:sp>
        <p:nvSpPr>
          <p:cNvPr id="184" name="Google Shape;184;p32"/>
          <p:cNvSpPr txBox="1"/>
          <p:nvPr/>
        </p:nvSpPr>
        <p:spPr>
          <a:xfrm>
            <a:off x="908375" y="1275025"/>
            <a:ext cx="4616700" cy="2359800"/>
          </a:xfrm>
          <a:prstGeom prst="rect">
            <a:avLst/>
          </a:prstGeom>
          <a:noFill/>
          <a:ln>
            <a:noFill/>
          </a:ln>
        </p:spPr>
        <p:txBody>
          <a:bodyPr spcFirstLastPara="1" wrap="square" lIns="0" tIns="45075" rIns="0" bIns="0" anchor="t" anchorCtr="0">
            <a:spAutoFit/>
          </a:bodyPr>
          <a:lstStyle/>
          <a:p>
            <a:pPr marL="363855" marR="0" lvl="0" indent="-402590" algn="l" rtl="0">
              <a:lnSpc>
                <a:spcPct val="100000"/>
              </a:lnSpc>
              <a:spcBef>
                <a:spcPts val="0"/>
              </a:spcBef>
              <a:spcAft>
                <a:spcPts val="0"/>
              </a:spcAft>
              <a:buClr>
                <a:schemeClr val="dk1"/>
              </a:buClr>
              <a:buSzPts val="2400"/>
              <a:buFont typeface="Times New Roman"/>
              <a:buChar char="●"/>
            </a:pPr>
            <a:r>
              <a:rPr lang="fr" sz="2400" b="1">
                <a:solidFill>
                  <a:schemeClr val="dk1"/>
                </a:solidFill>
                <a:latin typeface="Times New Roman"/>
                <a:ea typeface="Times New Roman"/>
                <a:cs typeface="Times New Roman"/>
                <a:sym typeface="Times New Roman"/>
              </a:rPr>
              <a:t>Team Member 1 : Moïse Masson</a:t>
            </a:r>
            <a:endParaRPr sz="2400" b="1">
              <a:solidFill>
                <a:schemeClr val="dk1"/>
              </a:solidFill>
              <a:latin typeface="Times New Roman"/>
              <a:ea typeface="Times New Roman"/>
              <a:cs typeface="Times New Roman"/>
              <a:sym typeface="Times New Roman"/>
            </a:endParaRPr>
          </a:p>
          <a:p>
            <a:pPr marL="363855" marR="0" lvl="0" indent="-402590" algn="l" rtl="0">
              <a:lnSpc>
                <a:spcPct val="100000"/>
              </a:lnSpc>
              <a:spcBef>
                <a:spcPts val="0"/>
              </a:spcBef>
              <a:spcAft>
                <a:spcPts val="0"/>
              </a:spcAft>
              <a:buClr>
                <a:schemeClr val="dk1"/>
              </a:buClr>
              <a:buSzPts val="2400"/>
              <a:buFont typeface="Times New Roman"/>
              <a:buChar char="●"/>
            </a:pPr>
            <a:endParaRPr sz="2400" b="1">
              <a:solidFill>
                <a:schemeClr val="dk1"/>
              </a:solidFill>
              <a:latin typeface="Times New Roman"/>
              <a:ea typeface="Times New Roman"/>
              <a:cs typeface="Times New Roman"/>
              <a:sym typeface="Times New Roman"/>
            </a:endParaRPr>
          </a:p>
          <a:p>
            <a:pPr marL="363855" marR="0" lvl="0" indent="-402590" algn="l" rtl="0">
              <a:lnSpc>
                <a:spcPct val="100000"/>
              </a:lnSpc>
              <a:spcBef>
                <a:spcPts val="254"/>
              </a:spcBef>
              <a:spcAft>
                <a:spcPts val="0"/>
              </a:spcAft>
              <a:buClr>
                <a:schemeClr val="dk1"/>
              </a:buClr>
              <a:buSzPts val="2400"/>
              <a:buFont typeface="Times New Roman"/>
              <a:buChar char="●"/>
            </a:pPr>
            <a:r>
              <a:rPr lang="fr" sz="2400" b="1">
                <a:solidFill>
                  <a:schemeClr val="dk1"/>
                </a:solidFill>
                <a:latin typeface="Times New Roman"/>
                <a:ea typeface="Times New Roman"/>
                <a:cs typeface="Times New Roman"/>
                <a:sym typeface="Times New Roman"/>
              </a:rPr>
              <a:t>Team Member 2 : Moise Mason</a:t>
            </a:r>
            <a:endParaRPr sz="2400" b="1">
              <a:solidFill>
                <a:schemeClr val="dk1"/>
              </a:solidFill>
              <a:latin typeface="Times New Roman"/>
              <a:ea typeface="Times New Roman"/>
              <a:cs typeface="Times New Roman"/>
              <a:sym typeface="Times New Roman"/>
            </a:endParaRPr>
          </a:p>
          <a:p>
            <a:pPr marL="363855" marR="0" lvl="0" indent="-402590" algn="l" rtl="0">
              <a:lnSpc>
                <a:spcPct val="100000"/>
              </a:lnSpc>
              <a:spcBef>
                <a:spcPts val="254"/>
              </a:spcBef>
              <a:spcAft>
                <a:spcPts val="0"/>
              </a:spcAft>
              <a:buClr>
                <a:schemeClr val="dk1"/>
              </a:buClr>
              <a:buSzPts val="2400"/>
              <a:buFont typeface="Times New Roman"/>
              <a:buChar char="●"/>
            </a:pPr>
            <a:endParaRPr sz="2400" b="1">
              <a:solidFill>
                <a:schemeClr val="dk1"/>
              </a:solidFill>
              <a:latin typeface="Times New Roman"/>
              <a:ea typeface="Times New Roman"/>
              <a:cs typeface="Times New Roman"/>
              <a:sym typeface="Times New Roman"/>
            </a:endParaRPr>
          </a:p>
          <a:p>
            <a:pPr marL="363855" marR="0" lvl="0" indent="-402590" algn="l" rtl="0">
              <a:lnSpc>
                <a:spcPct val="100000"/>
              </a:lnSpc>
              <a:spcBef>
                <a:spcPts val="254"/>
              </a:spcBef>
              <a:spcAft>
                <a:spcPts val="0"/>
              </a:spcAft>
              <a:buClr>
                <a:schemeClr val="dk1"/>
              </a:buClr>
              <a:buSzPts val="2400"/>
              <a:buFont typeface="Times New Roman"/>
              <a:buChar char="●"/>
            </a:pPr>
            <a:r>
              <a:rPr lang="fr" sz="2400" b="1">
                <a:solidFill>
                  <a:schemeClr val="dk1"/>
                </a:solidFill>
                <a:latin typeface="Times New Roman"/>
                <a:ea typeface="Times New Roman"/>
                <a:cs typeface="Times New Roman"/>
                <a:sym typeface="Times New Roman"/>
              </a:rPr>
              <a:t>Team Member 3 : Moïse Masson</a:t>
            </a:r>
            <a:br>
              <a:rPr lang="fr" sz="2400" b="1">
                <a:solidFill>
                  <a:schemeClr val="dk1"/>
                </a:solidFill>
                <a:latin typeface="Times New Roman"/>
                <a:ea typeface="Times New Roman"/>
                <a:cs typeface="Times New Roman"/>
                <a:sym typeface="Times New Roman"/>
              </a:rPr>
            </a:b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fr" b="1">
                <a:latin typeface="Times New Roman"/>
                <a:ea typeface="Times New Roman"/>
                <a:cs typeface="Times New Roman"/>
                <a:sym typeface="Times New Roman"/>
              </a:rPr>
              <a:t>Objectives</a:t>
            </a:r>
            <a:endParaRPr b="1">
              <a:latin typeface="Times New Roman"/>
              <a:ea typeface="Times New Roman"/>
              <a:cs typeface="Times New Roman"/>
              <a:sym typeface="Times New Roman"/>
            </a:endParaRPr>
          </a:p>
        </p:txBody>
      </p:sp>
      <p:sp>
        <p:nvSpPr>
          <p:cNvPr id="104" name="Google Shape;104;p20"/>
          <p:cNvSpPr txBox="1"/>
          <p:nvPr/>
        </p:nvSpPr>
        <p:spPr>
          <a:xfrm>
            <a:off x="904350" y="1116300"/>
            <a:ext cx="8026200" cy="3340200"/>
          </a:xfrm>
          <a:prstGeom prst="rect">
            <a:avLst/>
          </a:prstGeom>
          <a:noFill/>
          <a:ln>
            <a:noFill/>
          </a:ln>
        </p:spPr>
        <p:txBody>
          <a:bodyPr spcFirstLastPara="1" wrap="square" lIns="91425" tIns="91425" rIns="91425" bIns="91425" anchor="t" anchorCtr="0">
            <a:spAutoFit/>
          </a:bodyPr>
          <a:lstStyle/>
          <a:p>
            <a:pPr marL="457200" lvl="0" indent="-438150" algn="l" rtl="0">
              <a:spcBef>
                <a:spcPts val="0"/>
              </a:spcBef>
              <a:spcAft>
                <a:spcPts val="0"/>
              </a:spcAft>
              <a:buClr>
                <a:schemeClr val="dk1"/>
              </a:buClr>
              <a:buSzPts val="3300"/>
              <a:buFont typeface="Times New Roman"/>
              <a:buChar char="●"/>
            </a:pPr>
            <a:r>
              <a:rPr lang="fr" sz="3300" b="1">
                <a:solidFill>
                  <a:schemeClr val="dk1"/>
                </a:solidFill>
                <a:latin typeface="Times New Roman"/>
                <a:ea typeface="Times New Roman"/>
                <a:cs typeface="Times New Roman"/>
                <a:sym typeface="Times New Roman"/>
              </a:rPr>
              <a:t>Describe the Business Problem</a:t>
            </a:r>
            <a:endParaRPr sz="3300" b="1">
              <a:solidFill>
                <a:schemeClr val="dk1"/>
              </a:solidFill>
              <a:latin typeface="Times New Roman"/>
              <a:ea typeface="Times New Roman"/>
              <a:cs typeface="Times New Roman"/>
              <a:sym typeface="Times New Roman"/>
            </a:endParaRPr>
          </a:p>
          <a:p>
            <a:pPr marL="457200" lvl="0" indent="-444500" algn="l" rtl="0">
              <a:spcBef>
                <a:spcPts val="0"/>
              </a:spcBef>
              <a:spcAft>
                <a:spcPts val="0"/>
              </a:spcAft>
              <a:buClr>
                <a:schemeClr val="dk1"/>
              </a:buClr>
              <a:buSzPts val="3400"/>
              <a:buFont typeface="Times New Roman"/>
              <a:buChar char="●"/>
            </a:pPr>
            <a:r>
              <a:rPr lang="fr" sz="3400" b="1">
                <a:solidFill>
                  <a:schemeClr val="dk1"/>
                </a:solidFill>
                <a:latin typeface="Times New Roman"/>
                <a:ea typeface="Times New Roman"/>
                <a:cs typeface="Times New Roman"/>
                <a:sym typeface="Times New Roman"/>
              </a:rPr>
              <a:t>Methodology</a:t>
            </a:r>
            <a:endParaRPr sz="3400" b="1">
              <a:solidFill>
                <a:schemeClr val="dk1"/>
              </a:solidFill>
              <a:latin typeface="Times New Roman"/>
              <a:ea typeface="Times New Roman"/>
              <a:cs typeface="Times New Roman"/>
              <a:sym typeface="Times New Roman"/>
            </a:endParaRPr>
          </a:p>
          <a:p>
            <a:pPr marL="457200" lvl="0" indent="-444500" algn="l" rtl="0">
              <a:spcBef>
                <a:spcPts val="0"/>
              </a:spcBef>
              <a:spcAft>
                <a:spcPts val="0"/>
              </a:spcAft>
              <a:buClr>
                <a:schemeClr val="dk1"/>
              </a:buClr>
              <a:buSzPts val="3400"/>
              <a:buFont typeface="Times New Roman"/>
              <a:buChar char="●"/>
            </a:pPr>
            <a:r>
              <a:rPr lang="fr" sz="3400" b="1">
                <a:solidFill>
                  <a:schemeClr val="dk1"/>
                </a:solidFill>
                <a:latin typeface="Times New Roman"/>
                <a:ea typeface="Times New Roman"/>
                <a:cs typeface="Times New Roman"/>
                <a:sym typeface="Times New Roman"/>
              </a:rPr>
              <a:t>Result</a:t>
            </a:r>
            <a:endParaRPr sz="3400" b="1">
              <a:solidFill>
                <a:schemeClr val="dk1"/>
              </a:solidFill>
              <a:latin typeface="Times New Roman"/>
              <a:ea typeface="Times New Roman"/>
              <a:cs typeface="Times New Roman"/>
              <a:sym typeface="Times New Roman"/>
            </a:endParaRPr>
          </a:p>
          <a:p>
            <a:pPr marL="457200" lvl="0" indent="-457200" algn="l" rtl="0">
              <a:spcBef>
                <a:spcPts val="0"/>
              </a:spcBef>
              <a:spcAft>
                <a:spcPts val="0"/>
              </a:spcAft>
              <a:buClr>
                <a:schemeClr val="dk1"/>
              </a:buClr>
              <a:buSzPts val="3600"/>
              <a:buFont typeface="Times New Roman"/>
              <a:buChar char="●"/>
            </a:pPr>
            <a:r>
              <a:rPr lang="fr" sz="3000" b="1">
                <a:solidFill>
                  <a:schemeClr val="dk1"/>
                </a:solidFill>
                <a:latin typeface="Times New Roman"/>
                <a:ea typeface="Times New Roman"/>
                <a:cs typeface="Times New Roman"/>
                <a:sym typeface="Times New Roman"/>
              </a:rPr>
              <a:t>Discussion &amp; Proposed Solution</a:t>
            </a:r>
            <a:endParaRPr sz="3000" b="1">
              <a:solidFill>
                <a:schemeClr val="dk1"/>
              </a:solidFill>
              <a:latin typeface="Times New Roman"/>
              <a:ea typeface="Times New Roman"/>
              <a:cs typeface="Times New Roman"/>
              <a:sym typeface="Times New Roman"/>
            </a:endParaRPr>
          </a:p>
          <a:p>
            <a:pPr marL="457200" lvl="0" indent="-438150" algn="l" rtl="0">
              <a:spcBef>
                <a:spcPts val="0"/>
              </a:spcBef>
              <a:spcAft>
                <a:spcPts val="0"/>
              </a:spcAft>
              <a:buClr>
                <a:schemeClr val="dk1"/>
              </a:buClr>
              <a:buSzPts val="3300"/>
              <a:buFont typeface="Times New Roman"/>
              <a:buChar char="●"/>
            </a:pPr>
            <a:r>
              <a:rPr lang="fr" sz="2900" b="1">
                <a:solidFill>
                  <a:schemeClr val="dk1"/>
                </a:solidFill>
                <a:latin typeface="Times New Roman"/>
                <a:ea typeface="Times New Roman"/>
                <a:cs typeface="Times New Roman"/>
                <a:sym typeface="Times New Roman"/>
              </a:rPr>
              <a:t>References &amp; Appendices</a:t>
            </a:r>
            <a:endParaRPr sz="2900" b="1">
              <a:solidFill>
                <a:schemeClr val="dk1"/>
              </a:solidFill>
              <a:latin typeface="Times New Roman"/>
              <a:ea typeface="Times New Roman"/>
              <a:cs typeface="Times New Roman"/>
              <a:sym typeface="Times New Roman"/>
            </a:endParaRPr>
          </a:p>
          <a:p>
            <a:pPr marL="457200" lvl="0" indent="-450850" algn="l" rtl="0">
              <a:spcBef>
                <a:spcPts val="0"/>
              </a:spcBef>
              <a:spcAft>
                <a:spcPts val="0"/>
              </a:spcAft>
              <a:buClr>
                <a:schemeClr val="dk1"/>
              </a:buClr>
              <a:buSzPts val="3500"/>
              <a:buFont typeface="Times New Roman"/>
              <a:buChar char="●"/>
            </a:pPr>
            <a:r>
              <a:rPr lang="fr" sz="2900" b="1">
                <a:solidFill>
                  <a:schemeClr val="dk1"/>
                </a:solidFill>
                <a:latin typeface="Times New Roman"/>
                <a:ea typeface="Times New Roman"/>
                <a:cs typeface="Times New Roman"/>
                <a:sym typeface="Times New Roman"/>
              </a:rPr>
              <a:t>Present Team Members</a:t>
            </a:r>
            <a:endParaRPr sz="3500"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821750" y="303367"/>
            <a:ext cx="1376700" cy="421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
              <a:t>Problem</a:t>
            </a:r>
            <a:endParaRPr/>
          </a:p>
        </p:txBody>
      </p:sp>
      <p:sp>
        <p:nvSpPr>
          <p:cNvPr id="110" name="Google Shape;110;p21"/>
          <p:cNvSpPr txBox="1"/>
          <p:nvPr/>
        </p:nvSpPr>
        <p:spPr>
          <a:xfrm>
            <a:off x="4818500" y="4239150"/>
            <a:ext cx="7336500" cy="85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ahoma"/>
              <a:ea typeface="Tahoma"/>
              <a:cs typeface="Tahoma"/>
              <a:sym typeface="Tahoma"/>
            </a:endParaRPr>
          </a:p>
        </p:txBody>
      </p:sp>
      <p:sp>
        <p:nvSpPr>
          <p:cNvPr id="111" name="Google Shape;111;p21"/>
          <p:cNvSpPr txBox="1"/>
          <p:nvPr/>
        </p:nvSpPr>
        <p:spPr>
          <a:xfrm>
            <a:off x="4804400" y="1073925"/>
            <a:ext cx="38886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solidFill>
                  <a:schemeClr val="dk1"/>
                </a:solidFill>
                <a:latin typeface="Times New Roman"/>
                <a:ea typeface="Times New Roman"/>
                <a:cs typeface="Times New Roman"/>
                <a:sym typeface="Times New Roman"/>
              </a:rPr>
              <a:t>Ayiti Analytics does not know how to increase the number of students who should apply for the Bootcamp</a:t>
            </a:r>
            <a:endParaRPr sz="30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000" b="1">
              <a:solidFill>
                <a:schemeClr val="dk1"/>
              </a:solidFill>
              <a:latin typeface="Times New Roman"/>
              <a:ea typeface="Times New Roman"/>
              <a:cs typeface="Times New Roman"/>
              <a:sym typeface="Times New Roman"/>
            </a:endParaRPr>
          </a:p>
        </p:txBody>
      </p:sp>
      <p:pic>
        <p:nvPicPr>
          <p:cNvPr id="112" name="Google Shape;112;p21"/>
          <p:cNvPicPr preferRelativeResize="0"/>
          <p:nvPr/>
        </p:nvPicPr>
        <p:blipFill>
          <a:blip r:embed="rId3">
            <a:alphaModFix/>
          </a:blip>
          <a:stretch>
            <a:fillRect/>
          </a:stretch>
        </p:blipFill>
        <p:spPr>
          <a:xfrm>
            <a:off x="720650" y="877275"/>
            <a:ext cx="3669700" cy="366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fr"/>
              <a:t>What Ayiti Analytics needs ?</a:t>
            </a:r>
            <a:endParaRPr/>
          </a:p>
        </p:txBody>
      </p:sp>
      <p:sp>
        <p:nvSpPr>
          <p:cNvPr id="118" name="Google Shape;118;p22"/>
          <p:cNvSpPr txBox="1">
            <a:spLocks noGrp="1"/>
          </p:cNvSpPr>
          <p:nvPr>
            <p:ph type="body" idx="1"/>
          </p:nvPr>
        </p:nvSpPr>
        <p:spPr>
          <a:xfrm>
            <a:off x="650000" y="1144575"/>
            <a:ext cx="8379300" cy="3570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fr" sz="2900" b="1">
                <a:solidFill>
                  <a:schemeClr val="dk1"/>
                </a:solidFill>
                <a:latin typeface="Times New Roman"/>
                <a:ea typeface="Times New Roman"/>
                <a:cs typeface="Times New Roman"/>
                <a:sym typeface="Times New Roman"/>
              </a:rPr>
              <a:t>A strategic solution that allow them to expand their activities :</a:t>
            </a:r>
            <a:endParaRPr sz="29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900" b="1">
              <a:solidFill>
                <a:schemeClr val="dk1"/>
              </a:solidFill>
              <a:latin typeface="Times New Roman"/>
              <a:ea typeface="Times New Roman"/>
              <a:cs typeface="Times New Roman"/>
              <a:sym typeface="Times New Roman"/>
            </a:endParaRPr>
          </a:p>
          <a:p>
            <a:pPr marL="457200" lvl="0" indent="-412750" algn="l" rtl="0">
              <a:spcBef>
                <a:spcPts val="0"/>
              </a:spcBef>
              <a:spcAft>
                <a:spcPts val="0"/>
              </a:spcAft>
              <a:buClr>
                <a:schemeClr val="dk1"/>
              </a:buClr>
              <a:buSzPts val="2900"/>
              <a:buFont typeface="Times New Roman"/>
              <a:buChar char="●"/>
            </a:pPr>
            <a:r>
              <a:rPr lang="fr" sz="2900" b="1">
                <a:solidFill>
                  <a:schemeClr val="dk1"/>
                </a:solidFill>
                <a:latin typeface="Times New Roman"/>
                <a:ea typeface="Times New Roman"/>
                <a:cs typeface="Times New Roman"/>
                <a:sym typeface="Times New Roman"/>
              </a:rPr>
              <a:t>Three municipalities to be established</a:t>
            </a:r>
            <a:endParaRPr sz="29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900" b="1">
              <a:solidFill>
                <a:schemeClr val="dk1"/>
              </a:solidFill>
              <a:latin typeface="Times New Roman"/>
              <a:ea typeface="Times New Roman"/>
              <a:cs typeface="Times New Roman"/>
              <a:sym typeface="Times New Roman"/>
            </a:endParaRPr>
          </a:p>
          <a:p>
            <a:pPr marL="457200" lvl="0" indent="-412750" algn="l" rtl="0">
              <a:spcBef>
                <a:spcPts val="0"/>
              </a:spcBef>
              <a:spcAft>
                <a:spcPts val="0"/>
              </a:spcAft>
              <a:buClr>
                <a:schemeClr val="dk1"/>
              </a:buClr>
              <a:buSzPts val="2900"/>
              <a:buFont typeface="Times New Roman"/>
              <a:buChar char="●"/>
            </a:pPr>
            <a:r>
              <a:rPr lang="fr" sz="2900" b="1">
                <a:solidFill>
                  <a:schemeClr val="dk1"/>
                </a:solidFill>
                <a:latin typeface="Times New Roman"/>
                <a:ea typeface="Times New Roman"/>
                <a:cs typeface="Times New Roman"/>
                <a:sym typeface="Times New Roman"/>
              </a:rPr>
              <a:t>Increase the participation of woman in the Bootcamp</a:t>
            </a:r>
            <a:endParaRPr sz="29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9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fr" sz="2600" b="1">
                <a:solidFill>
                  <a:srgbClr val="1A1A1A"/>
                </a:solidFill>
                <a:latin typeface="Trebuchet MS"/>
                <a:ea typeface="Trebuchet MS"/>
                <a:cs typeface="Trebuchet MS"/>
                <a:sym typeface="Trebuchet MS"/>
              </a:rPr>
              <a:t>Methodology</a:t>
            </a:r>
            <a:endParaRPr sz="2600">
              <a:solidFill>
                <a:schemeClr val="dk1"/>
              </a:solidFill>
              <a:latin typeface="Trebuchet MS"/>
              <a:ea typeface="Trebuchet MS"/>
              <a:cs typeface="Trebuchet MS"/>
              <a:sym typeface="Trebuchet MS"/>
            </a:endParaRPr>
          </a:p>
        </p:txBody>
      </p:sp>
      <p:sp>
        <p:nvSpPr>
          <p:cNvPr id="124" name="Google Shape;124;p23"/>
          <p:cNvSpPr txBox="1"/>
          <p:nvPr/>
        </p:nvSpPr>
        <p:spPr>
          <a:xfrm>
            <a:off x="442552" y="725007"/>
            <a:ext cx="8010784" cy="4364700"/>
          </a:xfrm>
          <a:prstGeom prst="rect">
            <a:avLst/>
          </a:prstGeom>
          <a:noFill/>
          <a:ln>
            <a:noFill/>
          </a:ln>
        </p:spPr>
        <p:txBody>
          <a:bodyPr spcFirstLastPara="1" wrap="square" lIns="0" tIns="12700" rIns="0" bIns="0" anchor="t" anchorCtr="0">
            <a:spAutoFit/>
          </a:bodyPr>
          <a:lstStyle/>
          <a:p>
            <a:pPr marL="457200" marR="5080" lvl="0" indent="-361950" algn="l" rtl="0">
              <a:lnSpc>
                <a:spcPct val="113300"/>
              </a:lnSpc>
              <a:spcBef>
                <a:spcPts val="0"/>
              </a:spcBef>
              <a:spcAft>
                <a:spcPts val="0"/>
              </a:spcAft>
              <a:buClr>
                <a:schemeClr val="dk1"/>
              </a:buClr>
              <a:buSzPts val="2100"/>
              <a:buFont typeface="Times New Roman"/>
              <a:buChar char="●"/>
            </a:pPr>
            <a:r>
              <a:rPr lang="fr" sz="2100" b="1" dirty="0">
                <a:solidFill>
                  <a:schemeClr val="dk1"/>
                </a:solidFill>
                <a:latin typeface="Times New Roman"/>
                <a:ea typeface="Times New Roman"/>
                <a:cs typeface="Times New Roman"/>
                <a:sym typeface="Times New Roman"/>
              </a:rPr>
              <a:t>We use dataset of Ayiti Analytics from various sources</a:t>
            </a:r>
            <a:endParaRPr sz="2100" b="1" dirty="0">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dirty="0">
                <a:solidFill>
                  <a:schemeClr val="dk1"/>
                </a:solidFill>
                <a:latin typeface="Times New Roman"/>
                <a:ea typeface="Times New Roman"/>
                <a:cs typeface="Times New Roman"/>
                <a:sym typeface="Times New Roman"/>
              </a:rPr>
              <a:t>From Merging Dataset, We set up a common one ;</a:t>
            </a:r>
            <a:endParaRPr sz="2100" b="1" dirty="0">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dirty="0">
                <a:solidFill>
                  <a:schemeClr val="dk1"/>
                </a:solidFill>
                <a:latin typeface="Times New Roman"/>
                <a:ea typeface="Times New Roman"/>
                <a:cs typeface="Times New Roman"/>
                <a:sym typeface="Times New Roman"/>
              </a:rPr>
              <a:t>We use Excel and Python as a statistical tools ;</a:t>
            </a:r>
            <a:endParaRPr sz="2100" b="1" dirty="0">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dirty="0">
                <a:solidFill>
                  <a:schemeClr val="dk1"/>
                </a:solidFill>
                <a:latin typeface="Times New Roman"/>
                <a:ea typeface="Times New Roman"/>
                <a:cs typeface="Times New Roman"/>
                <a:sym typeface="Times New Roman"/>
              </a:rPr>
              <a:t>Data preprocessing ;</a:t>
            </a:r>
            <a:endParaRPr sz="2100" b="1" dirty="0">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dirty="0">
                <a:solidFill>
                  <a:schemeClr val="dk1"/>
                </a:solidFill>
                <a:latin typeface="Times New Roman"/>
                <a:ea typeface="Times New Roman"/>
                <a:cs typeface="Times New Roman"/>
                <a:sym typeface="Times New Roman"/>
              </a:rPr>
              <a:t>Data transformation;</a:t>
            </a:r>
            <a:endParaRPr sz="2100" b="1" dirty="0">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dirty="0">
                <a:solidFill>
                  <a:schemeClr val="dk1"/>
                </a:solidFill>
                <a:latin typeface="Times New Roman"/>
                <a:ea typeface="Times New Roman"/>
                <a:cs typeface="Times New Roman"/>
                <a:sym typeface="Times New Roman"/>
              </a:rPr>
              <a:t>Data reduction;</a:t>
            </a:r>
            <a:endParaRPr sz="2100" b="1" dirty="0">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dirty="0">
                <a:solidFill>
                  <a:schemeClr val="dk1"/>
                </a:solidFill>
                <a:latin typeface="Times New Roman"/>
                <a:ea typeface="Times New Roman"/>
                <a:cs typeface="Times New Roman"/>
                <a:sym typeface="Times New Roman"/>
              </a:rPr>
              <a:t>Descriptive Analysis;</a:t>
            </a:r>
            <a:endParaRPr sz="2100" b="1" dirty="0">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dirty="0">
                <a:solidFill>
                  <a:schemeClr val="dk1"/>
                </a:solidFill>
                <a:latin typeface="Times New Roman"/>
                <a:ea typeface="Times New Roman"/>
                <a:cs typeface="Times New Roman"/>
                <a:sym typeface="Times New Roman"/>
              </a:rPr>
              <a:t>Bivariate Analysis ;</a:t>
            </a:r>
            <a:endParaRPr sz="2100" b="1" dirty="0">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dirty="0">
                <a:solidFill>
                  <a:schemeClr val="dk1"/>
                </a:solidFill>
                <a:latin typeface="Times New Roman"/>
                <a:ea typeface="Times New Roman"/>
                <a:cs typeface="Times New Roman"/>
                <a:sym typeface="Times New Roman"/>
              </a:rPr>
              <a:t>ntroduce the methods and data sources used for the analysis. If you have collected  new data, explain the data collection exercise. Discuss your choice of variables, data,  and methods and how they will help you address the problem</a:t>
            </a:r>
            <a:r>
              <a:rPr lang="fr" sz="1600" dirty="0">
                <a:solidFill>
                  <a:srgbClr val="595959"/>
                </a:solidFill>
                <a:latin typeface="Tahoma"/>
                <a:ea typeface="Tahoma"/>
                <a:cs typeface="Tahoma"/>
                <a:sym typeface="Tahoma"/>
              </a:rPr>
              <a:t>.</a:t>
            </a:r>
            <a:endParaRPr sz="1600" dirty="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fr" b="1">
                <a:solidFill>
                  <a:srgbClr val="1A1A1A"/>
                </a:solidFill>
              </a:rPr>
              <a:t>Methodology (Suite)</a:t>
            </a:r>
            <a:endParaRPr/>
          </a:p>
        </p:txBody>
      </p:sp>
      <p:sp>
        <p:nvSpPr>
          <p:cNvPr id="130" name="Google Shape;130;p24"/>
          <p:cNvSpPr txBox="1"/>
          <p:nvPr/>
        </p:nvSpPr>
        <p:spPr>
          <a:xfrm>
            <a:off x="777175" y="975000"/>
            <a:ext cx="7842300" cy="4170300"/>
          </a:xfrm>
          <a:prstGeom prst="rect">
            <a:avLst/>
          </a:prstGeom>
          <a:noFill/>
          <a:ln>
            <a:noFill/>
          </a:ln>
        </p:spPr>
        <p:txBody>
          <a:bodyPr spcFirstLastPara="1" wrap="square" lIns="91425" tIns="91425" rIns="91425" bIns="91425" anchor="t" anchorCtr="0">
            <a:spAutoFit/>
          </a:bodyPr>
          <a:lstStyle/>
          <a:p>
            <a:pPr marL="457200" marR="5080" lvl="0" indent="0" algn="l" rtl="0">
              <a:lnSpc>
                <a:spcPct val="113300"/>
              </a:lnSpc>
              <a:spcBef>
                <a:spcPts val="0"/>
              </a:spcBef>
              <a:spcAft>
                <a:spcPts val="0"/>
              </a:spcAft>
              <a:buNone/>
            </a:pPr>
            <a:r>
              <a:rPr lang="fr" sz="2100" b="1">
                <a:solidFill>
                  <a:schemeClr val="dk1"/>
                </a:solidFill>
                <a:latin typeface="Times New Roman"/>
                <a:ea typeface="Times New Roman"/>
                <a:cs typeface="Times New Roman"/>
                <a:sym typeface="Times New Roman"/>
              </a:rPr>
              <a:t>250 observations have been analysed, we have used six (6) key variable to set up analysis ;</a:t>
            </a:r>
            <a:endParaRPr sz="2100" b="1">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a:solidFill>
                  <a:schemeClr val="dk1"/>
                </a:solidFill>
                <a:latin typeface="Times New Roman"/>
                <a:ea typeface="Times New Roman"/>
                <a:cs typeface="Times New Roman"/>
                <a:sym typeface="Times New Roman"/>
              </a:rPr>
              <a:t>Sex : male and Female</a:t>
            </a:r>
            <a:endParaRPr sz="2100" b="1">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a:solidFill>
                  <a:schemeClr val="dk1"/>
                </a:solidFill>
                <a:latin typeface="Times New Roman"/>
                <a:ea typeface="Times New Roman"/>
                <a:cs typeface="Times New Roman"/>
                <a:sym typeface="Times New Roman"/>
              </a:rPr>
              <a:t>Education_level : Level of education</a:t>
            </a:r>
            <a:endParaRPr sz="2100" b="1">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a:solidFill>
                  <a:schemeClr val="dk1"/>
                </a:solidFill>
                <a:latin typeface="Times New Roman"/>
                <a:ea typeface="Times New Roman"/>
                <a:cs typeface="Times New Roman"/>
                <a:sym typeface="Times New Roman"/>
              </a:rPr>
              <a:t>have_computer_home : number of student who have a computer at home</a:t>
            </a:r>
            <a:endParaRPr sz="2100" b="1">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a:solidFill>
                  <a:schemeClr val="dk1"/>
                </a:solidFill>
                <a:latin typeface="Times New Roman"/>
                <a:ea typeface="Times New Roman"/>
                <a:cs typeface="Times New Roman"/>
                <a:sym typeface="Times New Roman"/>
              </a:rPr>
              <a:t>internet_at_home : number of student who have a computer at home</a:t>
            </a:r>
            <a:endParaRPr sz="2100" b="1">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a:solidFill>
                  <a:schemeClr val="dk1"/>
                </a:solidFill>
                <a:latin typeface="Times New Roman"/>
                <a:ea typeface="Times New Roman"/>
                <a:cs typeface="Times New Roman"/>
                <a:sym typeface="Times New Roman"/>
              </a:rPr>
              <a:t>Channel : communication channel by which they have heard about the Ayiti Analytics Bootcamp</a:t>
            </a:r>
            <a:endParaRPr sz="2100" b="1">
              <a:solidFill>
                <a:schemeClr val="dk1"/>
              </a:solidFill>
              <a:latin typeface="Times New Roman"/>
              <a:ea typeface="Times New Roman"/>
              <a:cs typeface="Times New Roman"/>
              <a:sym typeface="Times New Roman"/>
            </a:endParaRPr>
          </a:p>
          <a:p>
            <a:pPr marL="457200" marR="5080" lvl="0" indent="-361950" algn="l" rtl="0">
              <a:lnSpc>
                <a:spcPct val="113300"/>
              </a:lnSpc>
              <a:spcBef>
                <a:spcPts val="0"/>
              </a:spcBef>
              <a:spcAft>
                <a:spcPts val="0"/>
              </a:spcAft>
              <a:buClr>
                <a:schemeClr val="dk1"/>
              </a:buClr>
              <a:buSzPts val="2100"/>
              <a:buFont typeface="Times New Roman"/>
              <a:buChar char="●"/>
            </a:pPr>
            <a:r>
              <a:rPr lang="fr" sz="2100" b="1">
                <a:solidFill>
                  <a:schemeClr val="dk1"/>
                </a:solidFill>
                <a:latin typeface="Times New Roman"/>
                <a:ea typeface="Times New Roman"/>
                <a:cs typeface="Times New Roman"/>
                <a:sym typeface="Times New Roman"/>
              </a:rPr>
              <a:t>Commune_FR : communes of Haiti</a:t>
            </a:r>
            <a:endParaRPr>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p:nvPr/>
        </p:nvSpPr>
        <p:spPr>
          <a:xfrm>
            <a:off x="821750" y="303367"/>
            <a:ext cx="119761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fr" sz="2600" b="1">
                <a:solidFill>
                  <a:srgbClr val="1A1A1A"/>
                </a:solidFill>
                <a:latin typeface="Trebuchet MS"/>
                <a:ea typeface="Trebuchet MS"/>
                <a:cs typeface="Trebuchet MS"/>
                <a:sym typeface="Trebuchet MS"/>
              </a:rPr>
              <a:t>Results</a:t>
            </a:r>
            <a:endParaRPr sz="2600">
              <a:solidFill>
                <a:schemeClr val="dk1"/>
              </a:solidFill>
              <a:latin typeface="Trebuchet MS"/>
              <a:ea typeface="Trebuchet MS"/>
              <a:cs typeface="Trebuchet MS"/>
              <a:sym typeface="Trebuchet MS"/>
            </a:endParaRPr>
          </a:p>
        </p:txBody>
      </p:sp>
      <p:sp>
        <p:nvSpPr>
          <p:cNvPr id="136" name="Google Shape;136;p25"/>
          <p:cNvSpPr txBox="1"/>
          <p:nvPr/>
        </p:nvSpPr>
        <p:spPr>
          <a:xfrm>
            <a:off x="1116300" y="1667400"/>
            <a:ext cx="741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ahoma"/>
              <a:ea typeface="Tahoma"/>
              <a:cs typeface="Tahoma"/>
              <a:sym typeface="Tahoma"/>
            </a:endParaRPr>
          </a:p>
        </p:txBody>
      </p:sp>
      <p:pic>
        <p:nvPicPr>
          <p:cNvPr id="137" name="Google Shape;137;p25"/>
          <p:cNvPicPr preferRelativeResize="0"/>
          <p:nvPr/>
        </p:nvPicPr>
        <p:blipFill>
          <a:blip r:embed="rId3">
            <a:alphaModFix/>
          </a:blip>
          <a:stretch>
            <a:fillRect/>
          </a:stretch>
        </p:blipFill>
        <p:spPr>
          <a:xfrm>
            <a:off x="570575" y="975000"/>
            <a:ext cx="4001425" cy="4055451"/>
          </a:xfrm>
          <a:prstGeom prst="rect">
            <a:avLst/>
          </a:prstGeom>
          <a:noFill/>
          <a:ln>
            <a:noFill/>
          </a:ln>
        </p:spPr>
      </p:pic>
      <p:sp>
        <p:nvSpPr>
          <p:cNvPr id="138" name="Google Shape;138;p25"/>
          <p:cNvSpPr txBox="1"/>
          <p:nvPr/>
        </p:nvSpPr>
        <p:spPr>
          <a:xfrm>
            <a:off x="4719575" y="1172825"/>
            <a:ext cx="4069500" cy="3724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dk1"/>
              </a:buClr>
              <a:buSzPts val="2300"/>
              <a:buFont typeface="Times New Roman"/>
              <a:buChar char="●"/>
            </a:pPr>
            <a:r>
              <a:rPr lang="fr" sz="2300" b="1">
                <a:solidFill>
                  <a:schemeClr val="dk1"/>
                </a:solidFill>
                <a:latin typeface="Times New Roman"/>
                <a:ea typeface="Times New Roman"/>
                <a:cs typeface="Times New Roman"/>
                <a:sym typeface="Times New Roman"/>
              </a:rPr>
              <a:t>28,62% Delmas</a:t>
            </a:r>
            <a:endParaRPr sz="23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fr" sz="2300" b="1">
                <a:solidFill>
                  <a:schemeClr val="dk1"/>
                </a:solidFill>
                <a:latin typeface="Times New Roman"/>
                <a:ea typeface="Times New Roman"/>
                <a:cs typeface="Times New Roman"/>
                <a:sym typeface="Times New Roman"/>
              </a:rPr>
              <a:t>22,98% Port-au-Prince</a:t>
            </a:r>
            <a:endParaRPr sz="23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fr" sz="2300" b="1">
                <a:solidFill>
                  <a:schemeClr val="dk1"/>
                </a:solidFill>
                <a:latin typeface="Times New Roman"/>
                <a:ea typeface="Times New Roman"/>
                <a:cs typeface="Times New Roman"/>
                <a:sym typeface="Times New Roman"/>
              </a:rPr>
              <a:t>11,69% Pétion-Ville</a:t>
            </a:r>
            <a:endParaRPr sz="23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fr" sz="2300" b="1">
                <a:solidFill>
                  <a:schemeClr val="dk1"/>
                </a:solidFill>
                <a:latin typeface="Times New Roman"/>
                <a:ea typeface="Times New Roman"/>
                <a:cs typeface="Times New Roman"/>
                <a:sym typeface="Times New Roman"/>
              </a:rPr>
              <a:t>9,27% Carrefour</a:t>
            </a:r>
            <a:endParaRPr sz="23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fr" sz="2300" b="1">
                <a:solidFill>
                  <a:schemeClr val="dk1"/>
                </a:solidFill>
                <a:latin typeface="Times New Roman"/>
                <a:ea typeface="Times New Roman"/>
                <a:cs typeface="Times New Roman"/>
                <a:sym typeface="Times New Roman"/>
              </a:rPr>
              <a:t>4,44% Tabarre</a:t>
            </a:r>
            <a:endParaRPr sz="23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p:nvPr/>
        </p:nvSpPr>
        <p:spPr>
          <a:xfrm>
            <a:off x="821750" y="303375"/>
            <a:ext cx="78261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fr" sz="2600" b="1">
                <a:solidFill>
                  <a:srgbClr val="1A1A1A"/>
                </a:solidFill>
                <a:latin typeface="Trebuchet MS"/>
                <a:ea typeface="Trebuchet MS"/>
                <a:cs typeface="Trebuchet MS"/>
                <a:sym typeface="Trebuchet MS"/>
              </a:rPr>
              <a:t>Results : Distribution by sex</a:t>
            </a:r>
            <a:endParaRPr sz="2600">
              <a:solidFill>
                <a:schemeClr val="dk1"/>
              </a:solidFill>
              <a:latin typeface="Trebuchet MS"/>
              <a:ea typeface="Trebuchet MS"/>
              <a:cs typeface="Trebuchet MS"/>
              <a:sym typeface="Trebuchet MS"/>
            </a:endParaRPr>
          </a:p>
        </p:txBody>
      </p:sp>
      <p:sp>
        <p:nvSpPr>
          <p:cNvPr id="144" name="Google Shape;144;p26"/>
          <p:cNvSpPr txBox="1"/>
          <p:nvPr/>
        </p:nvSpPr>
        <p:spPr>
          <a:xfrm>
            <a:off x="1116300" y="1667400"/>
            <a:ext cx="741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ahoma"/>
              <a:ea typeface="Tahoma"/>
              <a:cs typeface="Tahoma"/>
              <a:sym typeface="Tahoma"/>
            </a:endParaRPr>
          </a:p>
        </p:txBody>
      </p:sp>
      <p:sp>
        <p:nvSpPr>
          <p:cNvPr id="145" name="Google Shape;145;p26"/>
          <p:cNvSpPr txBox="1"/>
          <p:nvPr/>
        </p:nvSpPr>
        <p:spPr>
          <a:xfrm>
            <a:off x="4719575" y="1172825"/>
            <a:ext cx="4069500" cy="3370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dk1"/>
              </a:buClr>
              <a:buSzPts val="2300"/>
              <a:buFont typeface="Times New Roman"/>
              <a:buChar char="●"/>
            </a:pPr>
            <a:r>
              <a:rPr lang="fr" sz="2300" b="1">
                <a:solidFill>
                  <a:schemeClr val="dk1"/>
                </a:solidFill>
                <a:latin typeface="Times New Roman"/>
                <a:ea typeface="Times New Roman"/>
                <a:cs typeface="Times New Roman"/>
                <a:sym typeface="Times New Roman"/>
              </a:rPr>
              <a:t>75% between 24 and 30 years old</a:t>
            </a:r>
            <a:endParaRPr sz="23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fr" sz="2300" b="1">
                <a:solidFill>
                  <a:schemeClr val="dk1"/>
                </a:solidFill>
                <a:latin typeface="Times New Roman"/>
                <a:ea typeface="Times New Roman"/>
                <a:cs typeface="Times New Roman"/>
                <a:sym typeface="Times New Roman"/>
              </a:rPr>
              <a:t>81% woman</a:t>
            </a:r>
            <a:endParaRPr sz="23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fr" sz="2300" b="1">
                <a:solidFill>
                  <a:schemeClr val="dk1"/>
                </a:solidFill>
                <a:latin typeface="Times New Roman"/>
                <a:ea typeface="Times New Roman"/>
                <a:cs typeface="Times New Roman"/>
                <a:sym typeface="Times New Roman"/>
              </a:rPr>
              <a:t>26 % Have paid </a:t>
            </a:r>
            <a:endParaRPr sz="23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fr" sz="2300" b="1">
                <a:solidFill>
                  <a:schemeClr val="dk1"/>
                </a:solidFill>
                <a:latin typeface="Times New Roman"/>
                <a:ea typeface="Times New Roman"/>
                <a:cs typeface="Times New Roman"/>
                <a:sym typeface="Times New Roman"/>
              </a:rPr>
              <a:t>65 % are from west</a:t>
            </a:r>
            <a:endParaRPr sz="23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b="1">
              <a:solidFill>
                <a:schemeClr val="dk1"/>
              </a:solidFill>
              <a:latin typeface="Times New Roman"/>
              <a:ea typeface="Times New Roman"/>
              <a:cs typeface="Times New Roman"/>
              <a:sym typeface="Times New Roman"/>
            </a:endParaRPr>
          </a:p>
        </p:txBody>
      </p:sp>
      <p:pic>
        <p:nvPicPr>
          <p:cNvPr id="146" name="Google Shape;146;p26"/>
          <p:cNvPicPr preferRelativeResize="0"/>
          <p:nvPr/>
        </p:nvPicPr>
        <p:blipFill>
          <a:blip r:embed="rId3">
            <a:alphaModFix/>
          </a:blip>
          <a:stretch>
            <a:fillRect/>
          </a:stretch>
        </p:blipFill>
        <p:spPr>
          <a:xfrm>
            <a:off x="821750" y="1315650"/>
            <a:ext cx="3450344" cy="277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ctrTitle"/>
          </p:nvPr>
        </p:nvSpPr>
        <p:spPr>
          <a:xfrm>
            <a:off x="821750" y="303373"/>
            <a:ext cx="7500600" cy="800400"/>
          </a:xfrm>
          <a:prstGeom prst="rect">
            <a:avLst/>
          </a:prstGeom>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fr" b="1">
                <a:solidFill>
                  <a:srgbClr val="1A1A1A"/>
                </a:solidFill>
              </a:rPr>
              <a:t>Results : Distribution by internet and Computer</a:t>
            </a:r>
            <a:br>
              <a:rPr lang="fr" b="1">
                <a:solidFill>
                  <a:srgbClr val="1A1A1A"/>
                </a:solidFill>
              </a:rPr>
            </a:br>
            <a:endParaRPr/>
          </a:p>
        </p:txBody>
      </p:sp>
      <p:sp>
        <p:nvSpPr>
          <p:cNvPr id="152" name="Google Shape;152;p27"/>
          <p:cNvSpPr txBox="1"/>
          <p:nvPr/>
        </p:nvSpPr>
        <p:spPr>
          <a:xfrm>
            <a:off x="5270675" y="1116300"/>
            <a:ext cx="3575100" cy="287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5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fr" sz="2500" b="1">
                <a:solidFill>
                  <a:schemeClr val="dk1"/>
                </a:solidFill>
                <a:latin typeface="Times New Roman"/>
                <a:ea typeface="Times New Roman"/>
                <a:cs typeface="Times New Roman"/>
                <a:sym typeface="Times New Roman"/>
              </a:rPr>
              <a:t>     84%  have Internet</a:t>
            </a:r>
            <a:endParaRPr sz="25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5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5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5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5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fr" sz="2500" b="1">
                <a:solidFill>
                  <a:schemeClr val="dk1"/>
                </a:solidFill>
                <a:latin typeface="Times New Roman"/>
                <a:ea typeface="Times New Roman"/>
                <a:cs typeface="Times New Roman"/>
                <a:sym typeface="Times New Roman"/>
              </a:rPr>
              <a:t>93% have compputer</a:t>
            </a:r>
            <a:endParaRPr sz="2500" b="1">
              <a:solidFill>
                <a:schemeClr val="dk1"/>
              </a:solidFill>
              <a:latin typeface="Times New Roman"/>
              <a:ea typeface="Times New Roman"/>
              <a:cs typeface="Times New Roman"/>
              <a:sym typeface="Times New Roman"/>
            </a:endParaRPr>
          </a:p>
        </p:txBody>
      </p:sp>
      <p:pic>
        <p:nvPicPr>
          <p:cNvPr id="153" name="Google Shape;153;p27"/>
          <p:cNvPicPr preferRelativeResize="0"/>
          <p:nvPr/>
        </p:nvPicPr>
        <p:blipFill>
          <a:blip r:embed="rId3">
            <a:alphaModFix/>
          </a:blip>
          <a:stretch>
            <a:fillRect/>
          </a:stretch>
        </p:blipFill>
        <p:spPr>
          <a:xfrm>
            <a:off x="821745" y="1346776"/>
            <a:ext cx="4463434" cy="28782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452</Words>
  <Application>Microsoft Office PowerPoint</Application>
  <PresentationFormat>On-screen Show (16:9)</PresentationFormat>
  <Paragraphs>97</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Times New Roman</vt:lpstr>
      <vt:lpstr>Trebuchet MS</vt:lpstr>
      <vt:lpstr>Calibri</vt:lpstr>
      <vt:lpstr>Tahoma</vt:lpstr>
      <vt:lpstr>Simple Light</vt:lpstr>
      <vt:lpstr>Office Theme</vt:lpstr>
      <vt:lpstr>PowerPoint Presentation</vt:lpstr>
      <vt:lpstr>Objectives</vt:lpstr>
      <vt:lpstr>Problem</vt:lpstr>
      <vt:lpstr>What Ayiti Analytics needs ?</vt:lpstr>
      <vt:lpstr>PowerPoint Presentation</vt:lpstr>
      <vt:lpstr>Methodology (Suite)</vt:lpstr>
      <vt:lpstr>PowerPoint Presentation</vt:lpstr>
      <vt:lpstr>PowerPoint Presentation</vt:lpstr>
      <vt:lpstr>Results : Distribution by internet and Computer </vt:lpstr>
      <vt:lpstr>Result : Education Level</vt:lpstr>
      <vt:lpstr>Discussion &amp; Proposed Solution</vt:lpstr>
      <vt:lpstr>Discussion &amp; Proposed Solution</vt:lpstr>
      <vt:lpstr>PowerPoint Presentation</vt:lpstr>
      <vt:lpstr>Present 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2</cp:revision>
  <dcterms:modified xsi:type="dcterms:W3CDTF">2021-06-28T07:13:11Z</dcterms:modified>
</cp:coreProperties>
</file>