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5"/>
        <p:cNvGrpSpPr/>
        <p:nvPr/>
      </p:nvGrpSpPr>
      <p:grpSpPr>
        <a:xfrm>
          <a:off x="0" y="0"/>
          <a:ext cx="0" cy="0"/>
          <a:chOff x="0" y="0"/>
          <a:chExt cx="0" cy="0"/>
        </a:xfrm>
      </p:grpSpPr>
      <p:sp>
        <p:nvSpPr>
          <p:cNvPr id="16" name="Google Shape;16;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8" name="Google Shape;68;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6" name="Google Shape;76;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78" name="Google Shape;7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1" name="Google Shape;8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4" name="Google Shape;84;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85" name="Google Shape;8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99629" y="1275037"/>
            <a:ext cx="7544700" cy="1892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9" name="Google Shape;49;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7" name="Google Shape;5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1" name="Google Shape;61;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2" name="Google Shape;6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blip>
          <a:srcRect/>
          <a:stretch/>
        </p:blipFill>
        <p:spPr>
          <a:xfrm>
            <a:off x="854480" y="4828426"/>
            <a:ext cx="497334" cy="240017"/>
          </a:xfrm>
          <a:prstGeom prst="rect">
            <a:avLst/>
          </a:prstGeom>
          <a:noFill/>
          <a:ln>
            <a:noFill/>
          </a:ln>
        </p:spPr>
      </p:pic>
      <p:sp>
        <p:nvSpPr>
          <p:cNvPr id="7" name="Google Shape;7;p1"/>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1"/>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1"/>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 name="Google Shape;10;p1"/>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600" b="1" i="0" u="none" strike="noStrike" cap="none">
                <a:solidFill>
                  <a:srgbClr val="1A1A1A"/>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799629" y="1275037"/>
            <a:ext cx="7544700" cy="1892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rgbClr val="595959"/>
                </a:solidFill>
                <a:latin typeface="Tahoma"/>
                <a:ea typeface="Tahoma"/>
                <a:cs typeface="Tahoma"/>
                <a:sym typeface="Tahom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2CC"/>
        </a:solid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45" name="Google Shape;45;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6" name="Google Shape;4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data-preprocessing-concepts-fa946d11c82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courses.ayitianalytics.org/" TargetMode="External"/><Relationship Id="rId5" Type="http://schemas.openxmlformats.org/officeDocument/2006/relationships/hyperlink" Target="https://www.brh.ht/" TargetMode="External"/><Relationship Id="rId4" Type="http://schemas.openxmlformats.org/officeDocument/2006/relationships/hyperlink" Target="https://matplotlib.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2CC"/>
        </a:solidFill>
        <a:effectLst/>
      </p:bgPr>
    </p:bg>
    <p:spTree>
      <p:nvGrpSpPr>
        <p:cNvPr id="1" name="Shape 91"/>
        <p:cNvGrpSpPr/>
        <p:nvPr/>
      </p:nvGrpSpPr>
      <p:grpSpPr>
        <a:xfrm>
          <a:off x="0" y="0"/>
          <a:ext cx="0" cy="0"/>
          <a:chOff x="0" y="0"/>
          <a:chExt cx="0" cy="0"/>
        </a:xfrm>
      </p:grpSpPr>
      <p:sp>
        <p:nvSpPr>
          <p:cNvPr id="92" name="Google Shape;92;p19"/>
          <p:cNvSpPr txBox="1"/>
          <p:nvPr/>
        </p:nvSpPr>
        <p:spPr>
          <a:xfrm>
            <a:off x="5145300" y="220875"/>
            <a:ext cx="2539552" cy="755000"/>
          </a:xfrm>
          <a:prstGeom prst="rect">
            <a:avLst/>
          </a:prstGeom>
          <a:noFill/>
          <a:ln>
            <a:noFill/>
          </a:ln>
        </p:spPr>
        <p:txBody>
          <a:bodyPr spcFirstLastPara="1" wrap="square" lIns="0" tIns="8875" rIns="0" bIns="0" anchor="t" anchorCtr="0">
            <a:spAutoFit/>
          </a:bodyPr>
          <a:lstStyle/>
          <a:p>
            <a:pPr marL="12700" marR="5080" lvl="0" indent="0" algn="ctr" rtl="0">
              <a:lnSpc>
                <a:spcPct val="100699"/>
              </a:lnSpc>
              <a:spcBef>
                <a:spcPts val="0"/>
              </a:spcBef>
              <a:spcAft>
                <a:spcPts val="0"/>
              </a:spcAft>
              <a:buClr>
                <a:srgbClr val="000000"/>
              </a:buClr>
              <a:buSzPts val="5200"/>
              <a:buFont typeface="Arial"/>
              <a:buNone/>
            </a:pPr>
            <a:r>
              <a:rPr lang="fr" sz="2000" b="1" dirty="0" smtClean="0">
                <a:solidFill>
                  <a:srgbClr val="675E47"/>
                </a:solidFill>
                <a:ea typeface="Trebuchet MS"/>
              </a:rPr>
              <a:t>TABLEAU PROJECT</a:t>
            </a:r>
            <a:r>
              <a:rPr lang="fr" sz="2800" b="1" i="0" u="none" strike="noStrike" cap="none" dirty="0">
                <a:solidFill>
                  <a:srgbClr val="1A1A1A"/>
                </a:solidFill>
                <a:latin typeface="Trebuchet MS"/>
                <a:ea typeface="Trebuchet MS"/>
                <a:cs typeface="Trebuchet MS"/>
                <a:sym typeface="Trebuchet MS"/>
              </a:rPr>
              <a:t/>
            </a:r>
            <a:br>
              <a:rPr lang="fr" sz="2800" b="1" i="0" u="none" strike="noStrike" cap="none" dirty="0">
                <a:solidFill>
                  <a:srgbClr val="1A1A1A"/>
                </a:solidFill>
                <a:latin typeface="Trebuchet MS"/>
                <a:ea typeface="Trebuchet MS"/>
                <a:cs typeface="Trebuchet MS"/>
                <a:sym typeface="Trebuchet MS"/>
              </a:rPr>
            </a:br>
            <a:endParaRPr sz="2800" b="0" i="0" u="none" strike="noStrike" cap="none" dirty="0">
              <a:solidFill>
                <a:schemeClr val="dk1"/>
              </a:solidFill>
              <a:latin typeface="Trebuchet MS"/>
              <a:ea typeface="Trebuchet MS"/>
              <a:cs typeface="Trebuchet MS"/>
              <a:sym typeface="Trebuchet MS"/>
            </a:endParaRPr>
          </a:p>
        </p:txBody>
      </p:sp>
      <p:sp>
        <p:nvSpPr>
          <p:cNvPr id="93" name="Google Shape;93;p19"/>
          <p:cNvSpPr txBox="1"/>
          <p:nvPr/>
        </p:nvSpPr>
        <p:spPr>
          <a:xfrm>
            <a:off x="760275" y="4154375"/>
            <a:ext cx="32244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fr" sz="1600" b="1" i="0" u="none" strike="noStrike" cap="none">
                <a:solidFill>
                  <a:schemeClr val="dk1"/>
                </a:solidFill>
                <a:latin typeface="Tahoma"/>
                <a:ea typeface="Tahoma"/>
                <a:cs typeface="Tahoma"/>
                <a:sym typeface="Tahoma"/>
              </a:rPr>
              <a:t>Due Sunday, June </a:t>
            </a:r>
            <a:endParaRPr sz="1600" b="1" i="0" u="none" strike="noStrike" cap="none">
              <a:solidFill>
                <a:schemeClr val="dk1"/>
              </a:solidFill>
              <a:latin typeface="Tahoma"/>
              <a:ea typeface="Tahoma"/>
              <a:cs typeface="Tahoma"/>
              <a:sym typeface="Tahoma"/>
            </a:endParaRPr>
          </a:p>
        </p:txBody>
      </p:sp>
      <p:grpSp>
        <p:nvGrpSpPr>
          <p:cNvPr id="94" name="Google Shape;94;p19"/>
          <p:cNvGrpSpPr/>
          <p:nvPr/>
        </p:nvGrpSpPr>
        <p:grpSpPr>
          <a:xfrm>
            <a:off x="0" y="2"/>
            <a:ext cx="5017136" cy="5143345"/>
            <a:chOff x="1649" y="-56525"/>
            <a:chExt cx="5017136" cy="5200025"/>
          </a:xfrm>
        </p:grpSpPr>
        <p:sp>
          <p:nvSpPr>
            <p:cNvPr id="95" name="Google Shape;95;p19"/>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19"/>
            <p:cNvSpPr/>
            <p:nvPr/>
          </p:nvSpPr>
          <p:spPr>
            <a:xfrm>
              <a:off x="1650" y="-56525"/>
              <a:ext cx="5017135" cy="5194935"/>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7" name="Google Shape;97;p19"/>
          <p:cNvSpPr txBox="1"/>
          <p:nvPr/>
        </p:nvSpPr>
        <p:spPr>
          <a:xfrm>
            <a:off x="5275200" y="2571750"/>
            <a:ext cx="3462000" cy="93714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endParaRPr sz="3600" b="1" dirty="0">
              <a:solidFill>
                <a:srgbClr val="8E8D8C"/>
              </a:solidFill>
              <a:latin typeface="Calibri"/>
              <a:ea typeface="Calibri"/>
              <a:cs typeface="Calibri"/>
              <a:sym typeface="Calibri"/>
            </a:endParaRPr>
          </a:p>
        </p:txBody>
      </p:sp>
      <p:pic>
        <p:nvPicPr>
          <p:cNvPr id="98" name="Google Shape;98;p19"/>
          <p:cNvPicPr preferRelativeResize="0"/>
          <p:nvPr/>
        </p:nvPicPr>
        <p:blipFill>
          <a:blip r:embed="rId3">
            <a:alphaModFix/>
          </a:blip>
          <a:stretch>
            <a:fillRect/>
          </a:stretch>
        </p:blipFill>
        <p:spPr>
          <a:xfrm>
            <a:off x="0" y="0"/>
            <a:ext cx="5017125" cy="3045075"/>
          </a:xfrm>
          <a:prstGeom prst="rect">
            <a:avLst/>
          </a:prstGeom>
          <a:noFill/>
          <a:ln>
            <a:noFill/>
          </a:ln>
        </p:spPr>
      </p:pic>
      <p:sp>
        <p:nvSpPr>
          <p:cNvPr id="99" name="Google Shape;99;p19"/>
          <p:cNvSpPr/>
          <p:nvPr/>
        </p:nvSpPr>
        <p:spPr>
          <a:xfrm>
            <a:off x="725775" y="3723525"/>
            <a:ext cx="3723600" cy="690000"/>
          </a:xfrm>
          <a:prstGeom prst="roundRect">
            <a:avLst>
              <a:gd name="adj" fmla="val 914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a:t>TABLEAU PROJECT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fr" b="1">
                <a:latin typeface="Times New Roman"/>
                <a:ea typeface="Times New Roman"/>
                <a:cs typeface="Times New Roman"/>
                <a:sym typeface="Times New Roman"/>
              </a:rPr>
              <a:t>Result : Education Level</a:t>
            </a:r>
            <a:endParaRPr b="1">
              <a:latin typeface="Times New Roman"/>
              <a:ea typeface="Times New Roman"/>
              <a:cs typeface="Times New Roman"/>
              <a:sym typeface="Times New Roman"/>
            </a:endParaRPr>
          </a:p>
        </p:txBody>
      </p:sp>
      <p:pic>
        <p:nvPicPr>
          <p:cNvPr id="160" name="Google Shape;160;p28"/>
          <p:cNvPicPr preferRelativeResize="0"/>
          <p:nvPr/>
        </p:nvPicPr>
        <p:blipFill rotWithShape="1">
          <a:blip r:embed="rId3">
            <a:alphaModFix/>
          </a:blip>
          <a:srcRect/>
          <a:stretch/>
        </p:blipFill>
        <p:spPr>
          <a:xfrm>
            <a:off x="692400" y="975000"/>
            <a:ext cx="4236800" cy="3984800"/>
          </a:xfrm>
          <a:prstGeom prst="rect">
            <a:avLst/>
          </a:prstGeom>
          <a:noFill/>
          <a:ln>
            <a:noFill/>
          </a:ln>
        </p:spPr>
      </p:pic>
      <p:sp>
        <p:nvSpPr>
          <p:cNvPr id="161" name="Google Shape;161;p28"/>
          <p:cNvSpPr txBox="1"/>
          <p:nvPr/>
        </p:nvSpPr>
        <p:spPr>
          <a:xfrm>
            <a:off x="5256550" y="1186950"/>
            <a:ext cx="3561000" cy="363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fr" sz="2300" b="1" i="0" u="none" strike="noStrike" cap="none">
                <a:solidFill>
                  <a:schemeClr val="dk1"/>
                </a:solidFill>
                <a:latin typeface="Times New Roman"/>
                <a:ea typeface="Times New Roman"/>
                <a:cs typeface="Times New Roman"/>
                <a:sym typeface="Times New Roman"/>
              </a:rPr>
              <a:t>59,2% Bachelors(bacc+4)</a:t>
            </a: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fr" sz="2300" b="1" i="0" u="none" strike="noStrike" cap="none">
                <a:solidFill>
                  <a:schemeClr val="dk1"/>
                </a:solidFill>
                <a:latin typeface="Times New Roman"/>
                <a:ea typeface="Times New Roman"/>
                <a:cs typeface="Times New Roman"/>
                <a:sym typeface="Times New Roman"/>
              </a:rPr>
              <a:t>13,2 % High School</a:t>
            </a: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fr" sz="2300" b="1" i="0" u="none" strike="noStrike" cap="none">
                <a:solidFill>
                  <a:schemeClr val="dk1"/>
                </a:solidFill>
                <a:latin typeface="Times New Roman"/>
                <a:ea typeface="Times New Roman"/>
                <a:cs typeface="Times New Roman"/>
                <a:sym typeface="Times New Roman"/>
              </a:rPr>
              <a:t>5,6 Master</a:t>
            </a:r>
            <a:endParaRPr sz="23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821750" y="303367"/>
            <a:ext cx="5017800" cy="421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fr"/>
              <a:t>Discussion &amp; Proposed Solution</a:t>
            </a:r>
            <a:endParaRPr/>
          </a:p>
        </p:txBody>
      </p:sp>
      <p:sp>
        <p:nvSpPr>
          <p:cNvPr id="167" name="Google Shape;167;p29"/>
          <p:cNvSpPr txBox="1">
            <a:spLocks noGrp="1"/>
          </p:cNvSpPr>
          <p:nvPr>
            <p:ph type="body" idx="1"/>
          </p:nvPr>
        </p:nvSpPr>
        <p:spPr>
          <a:xfrm>
            <a:off x="799625" y="724875"/>
            <a:ext cx="7890600" cy="3575700"/>
          </a:xfrm>
          <a:prstGeom prst="rect">
            <a:avLst/>
          </a:prstGeom>
          <a:noFill/>
          <a:ln>
            <a:noFill/>
          </a:ln>
        </p:spPr>
        <p:txBody>
          <a:bodyPr spcFirstLastPara="1" wrap="square" lIns="0" tIns="12700" rIns="0" bIns="0" anchor="t" anchorCtr="0">
            <a:spAutoFit/>
          </a:bodyPr>
          <a:lstStyle/>
          <a:p>
            <a:pPr marL="0" marR="223520" lvl="0" indent="0" algn="l" rtl="0">
              <a:lnSpc>
                <a:spcPct val="113300"/>
              </a:lnSpc>
              <a:spcBef>
                <a:spcPts val="0"/>
              </a:spcBef>
              <a:spcAft>
                <a:spcPts val="0"/>
              </a:spcAft>
              <a:buSzPts val="1400"/>
              <a:buNone/>
            </a:pPr>
            <a:r>
              <a:rPr lang="fr" sz="2300" b="1" i="1">
                <a:solidFill>
                  <a:schemeClr val="dk1"/>
                </a:solidFill>
                <a:latin typeface="Times New Roman"/>
                <a:ea typeface="Times New Roman"/>
                <a:cs typeface="Times New Roman"/>
                <a:sym typeface="Times New Roman"/>
              </a:rPr>
              <a:t>we suggest two solutions :</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we choose three commune  by demographic criteria (Delmas, Pétion-Ville, Carrefour)</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Make more Marketing on internet to boost female participation</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sponsoring woman after graduation for getting job because they likely  expect that from that bootcamp.</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that could help to make positive marketing and increase student participation</a:t>
            </a:r>
            <a:endParaRPr sz="2300" b="1" i="1">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821750" y="303367"/>
            <a:ext cx="7500600" cy="4002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fr"/>
              <a:t>Discussion &amp; Proposed Solution</a:t>
            </a:r>
            <a:endParaRPr/>
          </a:p>
        </p:txBody>
      </p:sp>
      <p:sp>
        <p:nvSpPr>
          <p:cNvPr id="173" name="Google Shape;173;p30"/>
          <p:cNvSpPr txBox="1">
            <a:spLocks noGrp="1"/>
          </p:cNvSpPr>
          <p:nvPr>
            <p:ph type="body" idx="1"/>
          </p:nvPr>
        </p:nvSpPr>
        <p:spPr>
          <a:xfrm>
            <a:off x="799625" y="1274875"/>
            <a:ext cx="7544700" cy="31293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SzPts val="1400"/>
              <a:buNone/>
            </a:pPr>
            <a:r>
              <a:rPr lang="fr" sz="2500" b="1">
                <a:solidFill>
                  <a:schemeClr val="dk1"/>
                </a:solidFill>
                <a:latin typeface="Times New Roman"/>
                <a:ea typeface="Times New Roman"/>
                <a:cs typeface="Times New Roman"/>
                <a:sym typeface="Times New Roman"/>
              </a:rPr>
              <a:t>we suggest two solutions :</a:t>
            </a:r>
            <a:endParaRPr sz="2500" b="1">
              <a:solidFill>
                <a:schemeClr val="dk1"/>
              </a:solidFill>
              <a:latin typeface="Times New Roman"/>
              <a:ea typeface="Times New Roman"/>
              <a:cs typeface="Times New Roman"/>
              <a:sym typeface="Times New Roman"/>
            </a:endParaRPr>
          </a:p>
          <a:p>
            <a:pPr marL="12700" lvl="0" indent="0" algn="l" rtl="0">
              <a:lnSpc>
                <a:spcPct val="100000"/>
              </a:lnSpc>
              <a:spcBef>
                <a:spcPts val="0"/>
              </a:spcBef>
              <a:spcAft>
                <a:spcPts val="0"/>
              </a:spcAft>
              <a:buSzPts val="1400"/>
              <a:buNone/>
            </a:pPr>
            <a:endParaRPr sz="2500" b="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a:solidFill>
                  <a:schemeClr val="dk1"/>
                </a:solidFill>
                <a:latin typeface="Times New Roman"/>
                <a:ea typeface="Times New Roman"/>
                <a:cs typeface="Times New Roman"/>
                <a:sym typeface="Times New Roman"/>
              </a:rPr>
              <a:t>Choose three commune demographic (Delmas, Pétion-Ville, Carrefour)</a:t>
            </a:r>
            <a:endParaRPr sz="2300" b="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a:solidFill>
                  <a:schemeClr val="dk1"/>
                </a:solidFill>
                <a:latin typeface="Times New Roman"/>
                <a:ea typeface="Times New Roman"/>
                <a:cs typeface="Times New Roman"/>
                <a:sym typeface="Times New Roman"/>
              </a:rPr>
              <a:t>Choose three commune less devafored (Cité_Soleil) </a:t>
            </a:r>
            <a:r>
              <a:rPr lang="fr" sz="2300" b="1" i="1">
                <a:solidFill>
                  <a:schemeClr val="dk1"/>
                </a:solidFill>
                <a:latin typeface="Times New Roman"/>
                <a:ea typeface="Times New Roman"/>
                <a:cs typeface="Times New Roman"/>
                <a:sym typeface="Times New Roman"/>
              </a:rPr>
              <a:t>that could help to make positive marketing and increase student participation</a:t>
            </a:r>
            <a:endParaRPr sz="2300" b="1">
              <a:solidFill>
                <a:schemeClr val="dk1"/>
              </a:solidFill>
              <a:latin typeface="Times New Roman"/>
              <a:ea typeface="Times New Roman"/>
              <a:cs typeface="Times New Roman"/>
              <a:sym typeface="Times New Roman"/>
            </a:endParaRPr>
          </a:p>
          <a:p>
            <a:pPr marL="0" marR="223520" lvl="0" indent="0" algn="l" rtl="0">
              <a:lnSpc>
                <a:spcPct val="113300"/>
              </a:lnSpc>
              <a:spcBef>
                <a:spcPts val="0"/>
              </a:spcBef>
              <a:spcAft>
                <a:spcPts val="0"/>
              </a:spcAft>
              <a:buClr>
                <a:schemeClr val="dk1"/>
              </a:buClr>
              <a:buSzPts val="1400"/>
              <a:buFont typeface="Arial"/>
              <a:buNone/>
            </a:pPr>
            <a:r>
              <a:rPr lang="fr" sz="2300" b="1">
                <a:solidFill>
                  <a:schemeClr val="dk1"/>
                </a:solidFill>
                <a:latin typeface="Times New Roman"/>
                <a:ea typeface="Times New Roman"/>
                <a:cs typeface="Times New Roman"/>
                <a:sym typeface="Times New Roman"/>
              </a:rPr>
              <a:t>Make more Marketing 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p:nvPr/>
        </p:nvSpPr>
        <p:spPr>
          <a:xfrm>
            <a:off x="821750" y="303367"/>
            <a:ext cx="408686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fr" sz="2600" b="1" i="0" u="none" strike="noStrike" cap="none">
                <a:solidFill>
                  <a:srgbClr val="1A1A1A"/>
                </a:solidFill>
                <a:latin typeface="Trebuchet MS"/>
                <a:ea typeface="Trebuchet MS"/>
                <a:cs typeface="Trebuchet MS"/>
                <a:sym typeface="Trebuchet MS"/>
              </a:rPr>
              <a:t>References &amp; Appendices</a:t>
            </a:r>
            <a:endParaRPr sz="2600" b="0" i="0" u="none" strike="noStrike" cap="none">
              <a:solidFill>
                <a:schemeClr val="dk1"/>
              </a:solidFill>
              <a:latin typeface="Trebuchet MS"/>
              <a:ea typeface="Trebuchet MS"/>
              <a:cs typeface="Trebuchet MS"/>
              <a:sym typeface="Trebuchet MS"/>
            </a:endParaRPr>
          </a:p>
        </p:txBody>
      </p:sp>
      <p:sp>
        <p:nvSpPr>
          <p:cNvPr id="179" name="Google Shape;179;p31"/>
          <p:cNvSpPr txBox="1"/>
          <p:nvPr/>
        </p:nvSpPr>
        <p:spPr>
          <a:xfrm>
            <a:off x="802475" y="1275037"/>
            <a:ext cx="7130400" cy="3111000"/>
          </a:xfrm>
          <a:prstGeom prst="rect">
            <a:avLst/>
          </a:prstGeom>
          <a:noFill/>
          <a:ln>
            <a:noFill/>
          </a:ln>
        </p:spPr>
        <p:txBody>
          <a:bodyPr spcFirstLastPara="1" wrap="square" lIns="0" tIns="12700" rIns="0" bIns="0" anchor="t" anchorCtr="0">
            <a:spAutoFit/>
          </a:bodyPr>
          <a:lstStyle/>
          <a:p>
            <a:pPr marL="12700" marR="5080" lvl="0" indent="0" algn="l" rtl="0">
              <a:lnSpc>
                <a:spcPct val="113300"/>
              </a:lnSpc>
              <a:spcBef>
                <a:spcPts val="0"/>
              </a:spcBef>
              <a:spcAft>
                <a:spcPts val="0"/>
              </a:spcAft>
              <a:buClr>
                <a:srgbClr val="000000"/>
              </a:buClr>
              <a:buSzPts val="2000"/>
              <a:buFont typeface="Arial"/>
              <a:buNone/>
            </a:pPr>
            <a:r>
              <a:rPr lang="fr" sz="2000" b="1" i="0" u="sng" strike="noStrike" cap="none">
                <a:solidFill>
                  <a:schemeClr val="hlink"/>
                </a:solidFill>
                <a:latin typeface="Times New Roman"/>
                <a:ea typeface="Times New Roman"/>
                <a:cs typeface="Times New Roman"/>
                <a:sym typeface="Times New Roman"/>
                <a:hlinkClick r:id="rId3"/>
              </a:rPr>
              <a:t>https://towardsdatascience.com/data-preprocessing-concepts-fa946d11c825</a:t>
            </a:r>
            <a:endParaRPr sz="2000" b="1" i="0" u="none" strike="noStrike" cap="none">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Clr>
                <a:srgbClr val="000000"/>
              </a:buClr>
              <a:buSzPts val="2000"/>
              <a:buFont typeface="Arial"/>
              <a:buNone/>
            </a:pPr>
            <a:r>
              <a:rPr lang="fr" sz="2000" b="1" i="0" u="sng" strike="noStrike" cap="none">
                <a:solidFill>
                  <a:schemeClr val="hlink"/>
                </a:solidFill>
                <a:latin typeface="Times New Roman"/>
                <a:ea typeface="Times New Roman"/>
                <a:cs typeface="Times New Roman"/>
                <a:sym typeface="Times New Roman"/>
                <a:hlinkClick r:id="rId4"/>
              </a:rPr>
              <a:t>https://matplotlib.org/</a:t>
            </a:r>
            <a:endParaRPr sz="2000" b="1" i="0" u="none" strike="noStrike" cap="none">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Clr>
                <a:srgbClr val="000000"/>
              </a:buClr>
              <a:buSzPts val="2000"/>
              <a:buFont typeface="Arial"/>
              <a:buNone/>
            </a:pPr>
            <a:r>
              <a:rPr lang="fr" sz="2000" b="1" i="0" u="sng" strike="noStrike" cap="none">
                <a:solidFill>
                  <a:schemeClr val="hlink"/>
                </a:solidFill>
                <a:latin typeface="Times New Roman"/>
                <a:ea typeface="Times New Roman"/>
                <a:cs typeface="Times New Roman"/>
                <a:sym typeface="Times New Roman"/>
                <a:hlinkClick r:id="rId5"/>
              </a:rPr>
              <a:t>https://www.brh.ht/</a:t>
            </a:r>
            <a:endParaRPr sz="2000" b="1" i="0" u="none" strike="noStrike" cap="none">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Clr>
                <a:srgbClr val="000000"/>
              </a:buClr>
              <a:buSzPts val="2000"/>
              <a:buFont typeface="Arial"/>
              <a:buNone/>
            </a:pPr>
            <a:r>
              <a:rPr lang="fr" sz="2000" b="1" i="0" u="sng" strike="noStrike" cap="none">
                <a:solidFill>
                  <a:schemeClr val="hlink"/>
                </a:solidFill>
                <a:latin typeface="Times New Roman"/>
                <a:ea typeface="Times New Roman"/>
                <a:cs typeface="Times New Roman"/>
                <a:sym typeface="Times New Roman"/>
                <a:hlinkClick r:id="rId6"/>
              </a:rPr>
              <a:t>https://courses.ayitianalytics.org/</a:t>
            </a:r>
            <a:endParaRPr sz="2000" b="1" i="0" u="none" strike="noStrike" cap="none">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821750" y="303367"/>
            <a:ext cx="3742800" cy="421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fr"/>
              <a:t>Present Team Members</a:t>
            </a:r>
            <a:endParaRPr/>
          </a:p>
        </p:txBody>
      </p:sp>
      <p:sp>
        <p:nvSpPr>
          <p:cNvPr id="185" name="Google Shape;185;p32"/>
          <p:cNvSpPr txBox="1"/>
          <p:nvPr/>
        </p:nvSpPr>
        <p:spPr>
          <a:xfrm>
            <a:off x="908375" y="1275025"/>
            <a:ext cx="4616700" cy="2359800"/>
          </a:xfrm>
          <a:prstGeom prst="rect">
            <a:avLst/>
          </a:prstGeom>
          <a:noFill/>
          <a:ln>
            <a:noFill/>
          </a:ln>
        </p:spPr>
        <p:txBody>
          <a:bodyPr spcFirstLastPara="1" wrap="square" lIns="0" tIns="45075" rIns="0" bIns="0" anchor="t" anchorCtr="0">
            <a:spAutoFit/>
          </a:bodyPr>
          <a:lstStyle/>
          <a:p>
            <a:pPr marL="363855" marR="0" lvl="0" indent="-363855" algn="l" rtl="0">
              <a:lnSpc>
                <a:spcPct val="100000"/>
              </a:lnSpc>
              <a:spcBef>
                <a:spcPts val="0"/>
              </a:spcBef>
              <a:spcAft>
                <a:spcPts val="0"/>
              </a:spcAft>
              <a:buClr>
                <a:schemeClr val="dk1"/>
              </a:buClr>
              <a:buSzPts val="2400"/>
              <a:buFont typeface="Times New Roman"/>
              <a:buChar char="●"/>
            </a:pPr>
            <a:r>
              <a:rPr lang="fr" sz="2400" b="1" i="0" u="none" strike="noStrike" cap="none">
                <a:solidFill>
                  <a:schemeClr val="dk1"/>
                </a:solidFill>
                <a:latin typeface="Times New Roman"/>
                <a:ea typeface="Times New Roman"/>
                <a:cs typeface="Times New Roman"/>
                <a:sym typeface="Times New Roman"/>
              </a:rPr>
              <a:t>Team Member 1 : Moïse Masson</a:t>
            </a:r>
            <a:endParaRPr sz="2400" b="1" i="0" u="none" strike="noStrike" cap="none">
              <a:solidFill>
                <a:schemeClr val="dk1"/>
              </a:solidFill>
              <a:latin typeface="Times New Roman"/>
              <a:ea typeface="Times New Roman"/>
              <a:cs typeface="Times New Roman"/>
              <a:sym typeface="Times New Roman"/>
            </a:endParaRPr>
          </a:p>
          <a:p>
            <a:pPr marL="363855" marR="0" lvl="0" indent="-211455" algn="l" rtl="0">
              <a:lnSpc>
                <a:spcPct val="100000"/>
              </a:lnSpc>
              <a:spcBef>
                <a:spcPts val="0"/>
              </a:spcBef>
              <a:spcAft>
                <a:spcPts val="0"/>
              </a:spcAft>
              <a:buClr>
                <a:schemeClr val="dk1"/>
              </a:buClr>
              <a:buSzPts val="2400"/>
              <a:buFont typeface="Times New Roman"/>
              <a:buNone/>
            </a:pPr>
            <a:endParaRPr sz="2400" b="1" i="0" u="none" strike="noStrike" cap="none">
              <a:solidFill>
                <a:schemeClr val="dk1"/>
              </a:solidFill>
              <a:latin typeface="Times New Roman"/>
              <a:ea typeface="Times New Roman"/>
              <a:cs typeface="Times New Roman"/>
              <a:sym typeface="Times New Roman"/>
            </a:endParaRPr>
          </a:p>
          <a:p>
            <a:pPr marL="363855" marR="0" lvl="0" indent="-363855" algn="l" rtl="0">
              <a:lnSpc>
                <a:spcPct val="100000"/>
              </a:lnSpc>
              <a:spcBef>
                <a:spcPts val="254"/>
              </a:spcBef>
              <a:spcAft>
                <a:spcPts val="0"/>
              </a:spcAft>
              <a:buClr>
                <a:schemeClr val="dk1"/>
              </a:buClr>
              <a:buSzPts val="2400"/>
              <a:buFont typeface="Times New Roman"/>
              <a:buChar char="●"/>
            </a:pPr>
            <a:r>
              <a:rPr lang="fr" sz="2400" b="1" i="0" u="none" strike="noStrike" cap="none">
                <a:solidFill>
                  <a:schemeClr val="dk1"/>
                </a:solidFill>
                <a:latin typeface="Times New Roman"/>
                <a:ea typeface="Times New Roman"/>
                <a:cs typeface="Times New Roman"/>
                <a:sym typeface="Times New Roman"/>
              </a:rPr>
              <a:t>Team Member 2 : Moise Mason</a:t>
            </a:r>
            <a:endParaRPr sz="2400" b="1" i="0" u="none" strike="noStrike" cap="none">
              <a:solidFill>
                <a:schemeClr val="dk1"/>
              </a:solidFill>
              <a:latin typeface="Times New Roman"/>
              <a:ea typeface="Times New Roman"/>
              <a:cs typeface="Times New Roman"/>
              <a:sym typeface="Times New Roman"/>
            </a:endParaRPr>
          </a:p>
          <a:p>
            <a:pPr marL="363855" marR="0" lvl="0" indent="-211455" algn="l" rtl="0">
              <a:lnSpc>
                <a:spcPct val="100000"/>
              </a:lnSpc>
              <a:spcBef>
                <a:spcPts val="254"/>
              </a:spcBef>
              <a:spcAft>
                <a:spcPts val="0"/>
              </a:spcAft>
              <a:buClr>
                <a:schemeClr val="dk1"/>
              </a:buClr>
              <a:buSzPts val="2400"/>
              <a:buFont typeface="Times New Roman"/>
              <a:buNone/>
            </a:pPr>
            <a:endParaRPr sz="2400" b="1" i="0" u="none" strike="noStrike" cap="none">
              <a:solidFill>
                <a:schemeClr val="dk1"/>
              </a:solidFill>
              <a:latin typeface="Times New Roman"/>
              <a:ea typeface="Times New Roman"/>
              <a:cs typeface="Times New Roman"/>
              <a:sym typeface="Times New Roman"/>
            </a:endParaRPr>
          </a:p>
          <a:p>
            <a:pPr marL="363855" marR="0" lvl="0" indent="-363855" algn="l" rtl="0">
              <a:lnSpc>
                <a:spcPct val="100000"/>
              </a:lnSpc>
              <a:spcBef>
                <a:spcPts val="254"/>
              </a:spcBef>
              <a:spcAft>
                <a:spcPts val="0"/>
              </a:spcAft>
              <a:buClr>
                <a:schemeClr val="dk1"/>
              </a:buClr>
              <a:buSzPts val="2400"/>
              <a:buFont typeface="Times New Roman"/>
              <a:buChar char="●"/>
            </a:pPr>
            <a:r>
              <a:rPr lang="fr" sz="2400" b="1" i="0" u="none" strike="noStrike" cap="none">
                <a:solidFill>
                  <a:schemeClr val="dk1"/>
                </a:solidFill>
                <a:latin typeface="Times New Roman"/>
                <a:ea typeface="Times New Roman"/>
                <a:cs typeface="Times New Roman"/>
                <a:sym typeface="Times New Roman"/>
              </a:rPr>
              <a:t>Team Member 3 : Moïse Masson</a:t>
            </a:r>
            <a:br>
              <a:rPr lang="fr" sz="2400" b="1" i="0" u="none" strike="noStrike" cap="none">
                <a:solidFill>
                  <a:schemeClr val="dk1"/>
                </a:solidFill>
                <a:latin typeface="Times New Roman"/>
                <a:ea typeface="Times New Roman"/>
                <a:cs typeface="Times New Roman"/>
                <a:sym typeface="Times New Roman"/>
              </a:rPr>
            </a:b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fr" b="1">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p:txBody>
      </p:sp>
      <p:sp>
        <p:nvSpPr>
          <p:cNvPr id="105" name="Google Shape;105;p20"/>
          <p:cNvSpPr txBox="1"/>
          <p:nvPr/>
        </p:nvSpPr>
        <p:spPr>
          <a:xfrm>
            <a:off x="904350" y="1116300"/>
            <a:ext cx="8026200" cy="3340200"/>
          </a:xfrm>
          <a:prstGeom prst="rect">
            <a:avLst/>
          </a:prstGeom>
          <a:noFill/>
          <a:ln>
            <a:noFill/>
          </a:ln>
        </p:spPr>
        <p:txBody>
          <a:bodyPr spcFirstLastPara="1" wrap="square" lIns="91425" tIns="91425" rIns="91425" bIns="91425" anchor="t" anchorCtr="0">
            <a:spAutoFit/>
          </a:bodyPr>
          <a:lstStyle/>
          <a:p>
            <a:pPr marL="457200" marR="0" lvl="0" indent="-438150" algn="l" rtl="0">
              <a:lnSpc>
                <a:spcPct val="100000"/>
              </a:lnSpc>
              <a:spcBef>
                <a:spcPts val="0"/>
              </a:spcBef>
              <a:spcAft>
                <a:spcPts val="0"/>
              </a:spcAft>
              <a:buClr>
                <a:schemeClr val="dk1"/>
              </a:buClr>
              <a:buSzPts val="3300"/>
              <a:buFont typeface="Times New Roman"/>
              <a:buChar char="●"/>
            </a:pPr>
            <a:r>
              <a:rPr lang="fr" sz="3300" b="1" i="0" u="none" strike="noStrike" cap="none">
                <a:solidFill>
                  <a:schemeClr val="dk1"/>
                </a:solidFill>
                <a:latin typeface="Times New Roman"/>
                <a:ea typeface="Times New Roman"/>
                <a:cs typeface="Times New Roman"/>
                <a:sym typeface="Times New Roman"/>
              </a:rPr>
              <a:t>Describe the Business Problem</a:t>
            </a:r>
            <a:endParaRPr sz="3300" b="1" i="0" u="none" strike="noStrike" cap="none">
              <a:solidFill>
                <a:schemeClr val="dk1"/>
              </a:solidFill>
              <a:latin typeface="Times New Roman"/>
              <a:ea typeface="Times New Roman"/>
              <a:cs typeface="Times New Roman"/>
              <a:sym typeface="Times New Roman"/>
            </a:endParaRPr>
          </a:p>
          <a:p>
            <a:pPr marL="457200" marR="0" lvl="0" indent="-444500" algn="l" rtl="0">
              <a:lnSpc>
                <a:spcPct val="100000"/>
              </a:lnSpc>
              <a:spcBef>
                <a:spcPts val="0"/>
              </a:spcBef>
              <a:spcAft>
                <a:spcPts val="0"/>
              </a:spcAft>
              <a:buClr>
                <a:schemeClr val="dk1"/>
              </a:buClr>
              <a:buSzPts val="3400"/>
              <a:buFont typeface="Times New Roman"/>
              <a:buChar char="●"/>
            </a:pPr>
            <a:r>
              <a:rPr lang="fr" sz="3400" b="1" i="0" u="none" strike="noStrike" cap="none">
                <a:solidFill>
                  <a:schemeClr val="dk1"/>
                </a:solidFill>
                <a:latin typeface="Times New Roman"/>
                <a:ea typeface="Times New Roman"/>
                <a:cs typeface="Times New Roman"/>
                <a:sym typeface="Times New Roman"/>
              </a:rPr>
              <a:t>Methodology</a:t>
            </a:r>
            <a:endParaRPr sz="3400" b="1" i="0" u="none" strike="noStrike" cap="none">
              <a:solidFill>
                <a:schemeClr val="dk1"/>
              </a:solidFill>
              <a:latin typeface="Times New Roman"/>
              <a:ea typeface="Times New Roman"/>
              <a:cs typeface="Times New Roman"/>
              <a:sym typeface="Times New Roman"/>
            </a:endParaRPr>
          </a:p>
          <a:p>
            <a:pPr marL="457200" marR="0" lvl="0" indent="-444500" algn="l" rtl="0">
              <a:lnSpc>
                <a:spcPct val="100000"/>
              </a:lnSpc>
              <a:spcBef>
                <a:spcPts val="0"/>
              </a:spcBef>
              <a:spcAft>
                <a:spcPts val="0"/>
              </a:spcAft>
              <a:buClr>
                <a:schemeClr val="dk1"/>
              </a:buClr>
              <a:buSzPts val="3400"/>
              <a:buFont typeface="Times New Roman"/>
              <a:buChar char="●"/>
            </a:pPr>
            <a:r>
              <a:rPr lang="fr" sz="3400" b="1" i="0" u="none" strike="noStrike" cap="none">
                <a:solidFill>
                  <a:schemeClr val="dk1"/>
                </a:solidFill>
                <a:latin typeface="Times New Roman"/>
                <a:ea typeface="Times New Roman"/>
                <a:cs typeface="Times New Roman"/>
                <a:sym typeface="Times New Roman"/>
              </a:rPr>
              <a:t>Result</a:t>
            </a:r>
            <a:endParaRPr sz="3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3600"/>
              <a:buFont typeface="Times New Roman"/>
              <a:buChar char="●"/>
            </a:pPr>
            <a:r>
              <a:rPr lang="fr" sz="3000" b="1" i="0" u="none" strike="noStrike" cap="none">
                <a:solidFill>
                  <a:schemeClr val="dk1"/>
                </a:solidFill>
                <a:latin typeface="Times New Roman"/>
                <a:ea typeface="Times New Roman"/>
                <a:cs typeface="Times New Roman"/>
                <a:sym typeface="Times New Roman"/>
              </a:rPr>
              <a:t>Discussion &amp; Proposed Solution</a:t>
            </a:r>
            <a:endParaRPr sz="3000" b="1" i="0" u="none" strike="noStrike" cap="none">
              <a:solidFill>
                <a:schemeClr val="dk1"/>
              </a:solidFill>
              <a:latin typeface="Times New Roman"/>
              <a:ea typeface="Times New Roman"/>
              <a:cs typeface="Times New Roman"/>
              <a:sym typeface="Times New Roman"/>
            </a:endParaRPr>
          </a:p>
          <a:p>
            <a:pPr marL="457200" marR="0" lvl="0" indent="-438150" algn="l" rtl="0">
              <a:lnSpc>
                <a:spcPct val="100000"/>
              </a:lnSpc>
              <a:spcBef>
                <a:spcPts val="0"/>
              </a:spcBef>
              <a:spcAft>
                <a:spcPts val="0"/>
              </a:spcAft>
              <a:buClr>
                <a:schemeClr val="dk1"/>
              </a:buClr>
              <a:buSzPts val="3300"/>
              <a:buFont typeface="Times New Roman"/>
              <a:buChar char="●"/>
            </a:pPr>
            <a:r>
              <a:rPr lang="fr" sz="2900" b="1" i="0" u="none" strike="noStrike" cap="none">
                <a:solidFill>
                  <a:schemeClr val="dk1"/>
                </a:solidFill>
                <a:latin typeface="Times New Roman"/>
                <a:ea typeface="Times New Roman"/>
                <a:cs typeface="Times New Roman"/>
                <a:sym typeface="Times New Roman"/>
              </a:rPr>
              <a:t>References &amp; Appendices</a:t>
            </a:r>
            <a:endParaRPr sz="2900" b="1" i="0" u="none" strike="noStrike" cap="none">
              <a:solidFill>
                <a:schemeClr val="dk1"/>
              </a:solidFill>
              <a:latin typeface="Times New Roman"/>
              <a:ea typeface="Times New Roman"/>
              <a:cs typeface="Times New Roman"/>
              <a:sym typeface="Times New Roman"/>
            </a:endParaRPr>
          </a:p>
          <a:p>
            <a:pPr marL="457200" marR="0" lvl="0" indent="-450850" algn="l" rtl="0">
              <a:lnSpc>
                <a:spcPct val="100000"/>
              </a:lnSpc>
              <a:spcBef>
                <a:spcPts val="0"/>
              </a:spcBef>
              <a:spcAft>
                <a:spcPts val="0"/>
              </a:spcAft>
              <a:buClr>
                <a:schemeClr val="dk1"/>
              </a:buClr>
              <a:buSzPts val="3500"/>
              <a:buFont typeface="Times New Roman"/>
              <a:buChar char="●"/>
            </a:pPr>
            <a:r>
              <a:rPr lang="fr" sz="2900" b="1" i="0" u="none" strike="noStrike" cap="none">
                <a:solidFill>
                  <a:schemeClr val="dk1"/>
                </a:solidFill>
                <a:latin typeface="Times New Roman"/>
                <a:ea typeface="Times New Roman"/>
                <a:cs typeface="Times New Roman"/>
                <a:sym typeface="Times New Roman"/>
              </a:rPr>
              <a:t>Present Team Members</a:t>
            </a:r>
            <a:endParaRPr sz="35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821750" y="303367"/>
            <a:ext cx="1376700" cy="421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fr"/>
              <a:t>Problem</a:t>
            </a:r>
            <a:endParaRPr/>
          </a:p>
        </p:txBody>
      </p:sp>
      <p:sp>
        <p:nvSpPr>
          <p:cNvPr id="111" name="Google Shape;111;p21"/>
          <p:cNvSpPr txBox="1"/>
          <p:nvPr/>
        </p:nvSpPr>
        <p:spPr>
          <a:xfrm>
            <a:off x="4818500" y="4239150"/>
            <a:ext cx="7336500" cy="85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112" name="Google Shape;112;p21"/>
          <p:cNvSpPr txBox="1"/>
          <p:nvPr/>
        </p:nvSpPr>
        <p:spPr>
          <a:xfrm>
            <a:off x="4804400" y="1073925"/>
            <a:ext cx="38886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fr" sz="3000" b="1" i="0" u="none" strike="noStrike" cap="none">
                <a:solidFill>
                  <a:schemeClr val="dk1"/>
                </a:solidFill>
                <a:latin typeface="Times New Roman"/>
                <a:ea typeface="Times New Roman"/>
                <a:cs typeface="Times New Roman"/>
                <a:sym typeface="Times New Roman"/>
              </a:rPr>
              <a:t>Ayiti Analytics does not know how to increase the number of students who should apply for the Bootcamp</a:t>
            </a:r>
            <a:endParaRPr sz="3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20650" y="877275"/>
            <a:ext cx="3669700" cy="36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fr"/>
              <a:t>What Ayiti Analytics needs ?</a:t>
            </a:r>
            <a:endParaRPr/>
          </a:p>
        </p:txBody>
      </p:sp>
      <p:sp>
        <p:nvSpPr>
          <p:cNvPr id="119" name="Google Shape;119;p22"/>
          <p:cNvSpPr txBox="1">
            <a:spLocks noGrp="1"/>
          </p:cNvSpPr>
          <p:nvPr>
            <p:ph type="body" idx="1"/>
          </p:nvPr>
        </p:nvSpPr>
        <p:spPr>
          <a:xfrm>
            <a:off x="650000" y="1144575"/>
            <a:ext cx="8379300" cy="3570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fr" sz="2900" b="1">
                <a:solidFill>
                  <a:schemeClr val="dk1"/>
                </a:solidFill>
                <a:latin typeface="Times New Roman"/>
                <a:ea typeface="Times New Roman"/>
                <a:cs typeface="Times New Roman"/>
                <a:sym typeface="Times New Roman"/>
              </a:rPr>
              <a:t>A strategic solution that allow them to expand their activities :</a:t>
            </a:r>
            <a:endParaRPr sz="29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2900" b="1">
              <a:solidFill>
                <a:schemeClr val="dk1"/>
              </a:solidFill>
              <a:latin typeface="Times New Roman"/>
              <a:ea typeface="Times New Roman"/>
              <a:cs typeface="Times New Roman"/>
              <a:sym typeface="Times New Roman"/>
            </a:endParaRPr>
          </a:p>
          <a:p>
            <a:pPr marL="457200" lvl="0" indent="-412750" algn="l" rtl="0">
              <a:lnSpc>
                <a:spcPct val="100000"/>
              </a:lnSpc>
              <a:spcBef>
                <a:spcPts val="0"/>
              </a:spcBef>
              <a:spcAft>
                <a:spcPts val="0"/>
              </a:spcAft>
              <a:buClr>
                <a:schemeClr val="dk1"/>
              </a:buClr>
              <a:buSzPts val="2900"/>
              <a:buFont typeface="Times New Roman"/>
              <a:buChar char="●"/>
            </a:pPr>
            <a:r>
              <a:rPr lang="fr" sz="2900" b="1">
                <a:solidFill>
                  <a:schemeClr val="dk1"/>
                </a:solidFill>
                <a:latin typeface="Times New Roman"/>
                <a:ea typeface="Times New Roman"/>
                <a:cs typeface="Times New Roman"/>
                <a:sym typeface="Times New Roman"/>
              </a:rPr>
              <a:t>Three municipalities to be established</a:t>
            </a:r>
            <a:endParaRPr sz="29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1400"/>
              <a:buNone/>
            </a:pPr>
            <a:endParaRPr sz="2900" b="1">
              <a:solidFill>
                <a:schemeClr val="dk1"/>
              </a:solidFill>
              <a:latin typeface="Times New Roman"/>
              <a:ea typeface="Times New Roman"/>
              <a:cs typeface="Times New Roman"/>
              <a:sym typeface="Times New Roman"/>
            </a:endParaRPr>
          </a:p>
          <a:p>
            <a:pPr marL="457200" lvl="0" indent="-412750" algn="l" rtl="0">
              <a:lnSpc>
                <a:spcPct val="100000"/>
              </a:lnSpc>
              <a:spcBef>
                <a:spcPts val="0"/>
              </a:spcBef>
              <a:spcAft>
                <a:spcPts val="0"/>
              </a:spcAft>
              <a:buClr>
                <a:schemeClr val="dk1"/>
              </a:buClr>
              <a:buSzPts val="2900"/>
              <a:buFont typeface="Times New Roman"/>
              <a:buChar char="●"/>
            </a:pPr>
            <a:r>
              <a:rPr lang="fr" sz="2900" b="1">
                <a:solidFill>
                  <a:schemeClr val="dk1"/>
                </a:solidFill>
                <a:latin typeface="Times New Roman"/>
                <a:ea typeface="Times New Roman"/>
                <a:cs typeface="Times New Roman"/>
                <a:sym typeface="Times New Roman"/>
              </a:rPr>
              <a:t>Increase the participation of woman in the Bootcamp</a:t>
            </a:r>
            <a:endParaRPr sz="29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29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fr" sz="2600" b="1" i="0" u="none" strike="noStrike" cap="none">
                <a:solidFill>
                  <a:srgbClr val="1A1A1A"/>
                </a:solidFill>
                <a:latin typeface="Trebuchet MS"/>
                <a:ea typeface="Trebuchet MS"/>
                <a:cs typeface="Trebuchet MS"/>
                <a:sym typeface="Trebuchet MS"/>
              </a:rPr>
              <a:t>Methodology</a:t>
            </a:r>
            <a:endParaRPr sz="2600" b="0" i="0" u="none" strike="noStrike" cap="none">
              <a:solidFill>
                <a:schemeClr val="dk1"/>
              </a:solidFill>
              <a:latin typeface="Trebuchet MS"/>
              <a:ea typeface="Trebuchet MS"/>
              <a:cs typeface="Trebuchet MS"/>
              <a:sym typeface="Trebuchet MS"/>
            </a:endParaRPr>
          </a:p>
        </p:txBody>
      </p:sp>
      <p:sp>
        <p:nvSpPr>
          <p:cNvPr id="125" name="Google Shape;125;p23"/>
          <p:cNvSpPr txBox="1"/>
          <p:nvPr/>
        </p:nvSpPr>
        <p:spPr>
          <a:xfrm>
            <a:off x="442552" y="725007"/>
            <a:ext cx="8010784" cy="4364700"/>
          </a:xfrm>
          <a:prstGeom prst="rect">
            <a:avLst/>
          </a:prstGeom>
          <a:noFill/>
          <a:ln>
            <a:noFill/>
          </a:ln>
        </p:spPr>
        <p:txBody>
          <a:bodyPr spcFirstLastPara="1" wrap="square" lIns="0" tIns="12700" rIns="0" bIns="0" anchor="t" anchorCtr="0">
            <a:spAutoFit/>
          </a:bodyPr>
          <a:lstStyle/>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We use dataset of Ayiti Analytics from various sources</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From Merging Dataset, We set up a common one ;</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We use Excel and Python as a statistical tools ;</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Data preprocessing ;</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Data transformation;</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Data reduction;</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Descriptive Analysis;</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Bivariate Analysis ;</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ntroduce the methods and data sources used for the analysis. If you have collected  new data, explain the data collection exercise. Discuss your choice of variables, data,  and methods and how they will help you address the problem</a:t>
            </a:r>
            <a:r>
              <a:rPr lang="fr" sz="1600" b="0" i="0" u="none" strike="noStrike" cap="none">
                <a:solidFill>
                  <a:srgbClr val="595959"/>
                </a:solidFill>
                <a:latin typeface="Tahoma"/>
                <a:ea typeface="Tahoma"/>
                <a:cs typeface="Tahoma"/>
                <a:sym typeface="Tahoma"/>
              </a:rPr>
              <a:t>.</a:t>
            </a:r>
            <a:endParaRPr sz="1600" b="0" i="0" u="none" strike="noStrike" cap="non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fr" b="1">
                <a:solidFill>
                  <a:srgbClr val="1A1A1A"/>
                </a:solidFill>
              </a:rPr>
              <a:t>Methodology (Suite)</a:t>
            </a:r>
            <a:endParaRPr/>
          </a:p>
        </p:txBody>
      </p:sp>
      <p:sp>
        <p:nvSpPr>
          <p:cNvPr id="131" name="Google Shape;131;p24"/>
          <p:cNvSpPr txBox="1"/>
          <p:nvPr/>
        </p:nvSpPr>
        <p:spPr>
          <a:xfrm>
            <a:off x="777175" y="975000"/>
            <a:ext cx="7842300" cy="4170300"/>
          </a:xfrm>
          <a:prstGeom prst="rect">
            <a:avLst/>
          </a:prstGeom>
          <a:noFill/>
          <a:ln>
            <a:noFill/>
          </a:ln>
        </p:spPr>
        <p:txBody>
          <a:bodyPr spcFirstLastPara="1" wrap="square" lIns="91425" tIns="91425" rIns="91425" bIns="91425" anchor="t" anchorCtr="0">
            <a:spAutoFit/>
          </a:bodyPr>
          <a:lstStyle/>
          <a:p>
            <a:pPr marL="457200" marR="5080" lvl="0" indent="0" algn="l" rtl="0">
              <a:lnSpc>
                <a:spcPct val="113300"/>
              </a:lnSpc>
              <a:spcBef>
                <a:spcPts val="0"/>
              </a:spcBef>
              <a:spcAft>
                <a:spcPts val="0"/>
              </a:spcAft>
              <a:buClr>
                <a:srgbClr val="000000"/>
              </a:buClr>
              <a:buSzPts val="2100"/>
              <a:buFont typeface="Arial"/>
              <a:buNone/>
            </a:pPr>
            <a:r>
              <a:rPr lang="fr" sz="2100" b="1" i="0" u="none" strike="noStrike" cap="none">
                <a:solidFill>
                  <a:schemeClr val="dk1"/>
                </a:solidFill>
                <a:latin typeface="Times New Roman"/>
                <a:ea typeface="Times New Roman"/>
                <a:cs typeface="Times New Roman"/>
                <a:sym typeface="Times New Roman"/>
              </a:rPr>
              <a:t>250 observations have been analysed, we have used six (6) key variable to set up analysis ;</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Sex : male and Female</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Education_level : Level of education</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have_computer_home : number of student who have a computer at home</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internet_at_home : number of student who have a computer at home</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Channel : communication channel by which they have heard about the Ayiti Analytics Bootcamp</a:t>
            </a:r>
            <a:endParaRPr sz="2100" b="1" i="0" u="none" strike="noStrike" cap="none">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i="0" u="none" strike="noStrike" cap="none">
                <a:solidFill>
                  <a:schemeClr val="dk1"/>
                </a:solidFill>
                <a:latin typeface="Times New Roman"/>
                <a:ea typeface="Times New Roman"/>
                <a:cs typeface="Times New Roman"/>
                <a:sym typeface="Times New Roman"/>
              </a:rPr>
              <a:t>Commune_FR : communes of Haiti</a:t>
            </a:r>
            <a:endParaRPr sz="1400" b="0" i="0" u="none" strike="noStrike" cap="none">
              <a:solidFill>
                <a:srgbClr val="000000"/>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p:nvPr/>
        </p:nvSpPr>
        <p:spPr>
          <a:xfrm>
            <a:off x="821750" y="303367"/>
            <a:ext cx="119761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fr" sz="2600" b="1" i="0" u="none" strike="noStrike" cap="none">
                <a:solidFill>
                  <a:srgbClr val="1A1A1A"/>
                </a:solidFill>
                <a:latin typeface="Trebuchet MS"/>
                <a:ea typeface="Trebuchet MS"/>
                <a:cs typeface="Trebuchet MS"/>
                <a:sym typeface="Trebuchet MS"/>
              </a:rPr>
              <a:t>Results</a:t>
            </a:r>
            <a:endParaRPr sz="2600" b="0" i="0" u="none" strike="noStrike" cap="none">
              <a:solidFill>
                <a:schemeClr val="dk1"/>
              </a:solidFill>
              <a:latin typeface="Trebuchet MS"/>
              <a:ea typeface="Trebuchet MS"/>
              <a:cs typeface="Trebuchet MS"/>
              <a:sym typeface="Trebuchet MS"/>
            </a:endParaRPr>
          </a:p>
        </p:txBody>
      </p:sp>
      <p:sp>
        <p:nvSpPr>
          <p:cNvPr id="137" name="Google Shape;137;p25"/>
          <p:cNvSpPr txBox="1"/>
          <p:nvPr/>
        </p:nvSpPr>
        <p:spPr>
          <a:xfrm>
            <a:off x="1116300" y="1667400"/>
            <a:ext cx="7418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pic>
        <p:nvPicPr>
          <p:cNvPr id="138" name="Google Shape;138;p25"/>
          <p:cNvPicPr preferRelativeResize="0"/>
          <p:nvPr/>
        </p:nvPicPr>
        <p:blipFill rotWithShape="1">
          <a:blip r:embed="rId3">
            <a:alphaModFix/>
          </a:blip>
          <a:srcRect/>
          <a:stretch/>
        </p:blipFill>
        <p:spPr>
          <a:xfrm>
            <a:off x="570575" y="975000"/>
            <a:ext cx="4001425" cy="4055451"/>
          </a:xfrm>
          <a:prstGeom prst="rect">
            <a:avLst/>
          </a:prstGeom>
          <a:noFill/>
          <a:ln>
            <a:noFill/>
          </a:ln>
        </p:spPr>
      </p:pic>
      <p:sp>
        <p:nvSpPr>
          <p:cNvPr id="139" name="Google Shape;139;p25"/>
          <p:cNvSpPr txBox="1"/>
          <p:nvPr/>
        </p:nvSpPr>
        <p:spPr>
          <a:xfrm>
            <a:off x="4719575" y="1172825"/>
            <a:ext cx="4069500" cy="3724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28,62% Delmas</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22,98% Port-au-Prince</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11,69% Pétion-Ville</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9,27% Carrefour</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4,44% Tabarre</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p:nvPr/>
        </p:nvSpPr>
        <p:spPr>
          <a:xfrm>
            <a:off x="821750" y="303375"/>
            <a:ext cx="78261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fr" sz="2600" b="1" i="0" u="none" strike="noStrike" cap="none">
                <a:solidFill>
                  <a:srgbClr val="1A1A1A"/>
                </a:solidFill>
                <a:latin typeface="Trebuchet MS"/>
                <a:ea typeface="Trebuchet MS"/>
                <a:cs typeface="Trebuchet MS"/>
                <a:sym typeface="Trebuchet MS"/>
              </a:rPr>
              <a:t>Results : Distribution by sex</a:t>
            </a:r>
            <a:endParaRPr sz="2600" b="0" i="0" u="none" strike="noStrike" cap="none">
              <a:solidFill>
                <a:schemeClr val="dk1"/>
              </a:solidFill>
              <a:latin typeface="Trebuchet MS"/>
              <a:ea typeface="Trebuchet MS"/>
              <a:cs typeface="Trebuchet MS"/>
              <a:sym typeface="Trebuchet MS"/>
            </a:endParaRPr>
          </a:p>
        </p:txBody>
      </p:sp>
      <p:sp>
        <p:nvSpPr>
          <p:cNvPr id="145" name="Google Shape;145;p26"/>
          <p:cNvSpPr txBox="1"/>
          <p:nvPr/>
        </p:nvSpPr>
        <p:spPr>
          <a:xfrm>
            <a:off x="1116300" y="1667400"/>
            <a:ext cx="7418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146" name="Google Shape;146;p26"/>
          <p:cNvSpPr txBox="1"/>
          <p:nvPr/>
        </p:nvSpPr>
        <p:spPr>
          <a:xfrm>
            <a:off x="4719575" y="1172825"/>
            <a:ext cx="4069500" cy="3370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75% between 24 and 30 years old</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81% woman</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26 % Have paid </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a:p>
            <a:pPr marL="457200" marR="0" lvl="0" indent="-374650" algn="l" rtl="0">
              <a:lnSpc>
                <a:spcPct val="100000"/>
              </a:lnSpc>
              <a:spcBef>
                <a:spcPts val="0"/>
              </a:spcBef>
              <a:spcAft>
                <a:spcPts val="0"/>
              </a:spcAft>
              <a:buClr>
                <a:schemeClr val="dk1"/>
              </a:buClr>
              <a:buSzPts val="2300"/>
              <a:buFont typeface="Times New Roman"/>
              <a:buChar char="●"/>
            </a:pPr>
            <a:r>
              <a:rPr lang="fr" sz="2300" b="1" i="0" u="none" strike="noStrike" cap="none">
                <a:solidFill>
                  <a:schemeClr val="dk1"/>
                </a:solidFill>
                <a:latin typeface="Times New Roman"/>
                <a:ea typeface="Times New Roman"/>
                <a:cs typeface="Times New Roman"/>
                <a:sym typeface="Times New Roman"/>
              </a:rPr>
              <a:t>65 % are from west</a:t>
            </a:r>
            <a:endParaRPr sz="23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a:solidFill>
                <a:schemeClr val="dk1"/>
              </a:solidFill>
              <a:latin typeface="Times New Roman"/>
              <a:ea typeface="Times New Roman"/>
              <a:cs typeface="Times New Roman"/>
              <a:sym typeface="Times New Roman"/>
            </a:endParaRPr>
          </a:p>
        </p:txBody>
      </p:sp>
      <p:pic>
        <p:nvPicPr>
          <p:cNvPr id="147" name="Google Shape;147;p26"/>
          <p:cNvPicPr preferRelativeResize="0"/>
          <p:nvPr/>
        </p:nvPicPr>
        <p:blipFill rotWithShape="1">
          <a:blip r:embed="rId3">
            <a:alphaModFix/>
          </a:blip>
          <a:srcRect/>
          <a:stretch/>
        </p:blipFill>
        <p:spPr>
          <a:xfrm>
            <a:off x="821750" y="1315650"/>
            <a:ext cx="3450344" cy="277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ctrTitle"/>
          </p:nvPr>
        </p:nvSpPr>
        <p:spPr>
          <a:xfrm>
            <a:off x="821750" y="303373"/>
            <a:ext cx="7500600" cy="8004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fr" b="1">
                <a:solidFill>
                  <a:srgbClr val="1A1A1A"/>
                </a:solidFill>
              </a:rPr>
              <a:t>Results : Distribution by internet and Computer</a:t>
            </a:r>
            <a:br>
              <a:rPr lang="fr" b="1">
                <a:solidFill>
                  <a:srgbClr val="1A1A1A"/>
                </a:solidFill>
              </a:rPr>
            </a:br>
            <a:endParaRPr/>
          </a:p>
        </p:txBody>
      </p:sp>
      <p:sp>
        <p:nvSpPr>
          <p:cNvPr id="153" name="Google Shape;153;p27"/>
          <p:cNvSpPr txBox="1"/>
          <p:nvPr/>
        </p:nvSpPr>
        <p:spPr>
          <a:xfrm>
            <a:off x="5270675" y="1116300"/>
            <a:ext cx="35751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endParaRPr sz="25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r>
              <a:rPr lang="fr" sz="2500" b="1" i="0" u="none" strike="noStrike" cap="none">
                <a:solidFill>
                  <a:schemeClr val="dk1"/>
                </a:solidFill>
                <a:latin typeface="Times New Roman"/>
                <a:ea typeface="Times New Roman"/>
                <a:cs typeface="Times New Roman"/>
                <a:sym typeface="Times New Roman"/>
              </a:rPr>
              <a:t>     84%  have Internet</a:t>
            </a:r>
            <a:endParaRPr sz="25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500"/>
              <a:buFont typeface="Arial"/>
              <a:buNone/>
            </a:pPr>
            <a:endParaRPr sz="25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500"/>
              <a:buFont typeface="Arial"/>
              <a:buNone/>
            </a:pPr>
            <a:endParaRPr sz="25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500"/>
              <a:buFont typeface="Arial"/>
              <a:buNone/>
            </a:pPr>
            <a:endParaRPr sz="25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500"/>
              <a:buFont typeface="Arial"/>
              <a:buNone/>
            </a:pPr>
            <a:endParaRPr sz="25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500"/>
              <a:buFont typeface="Arial"/>
              <a:buNone/>
            </a:pPr>
            <a:r>
              <a:rPr lang="fr" sz="2500" b="1" i="0" u="none" strike="noStrike" cap="none">
                <a:solidFill>
                  <a:schemeClr val="dk1"/>
                </a:solidFill>
                <a:latin typeface="Times New Roman"/>
                <a:ea typeface="Times New Roman"/>
                <a:cs typeface="Times New Roman"/>
                <a:sym typeface="Times New Roman"/>
              </a:rPr>
              <a:t>93% have compputer</a:t>
            </a:r>
            <a:endParaRPr sz="2500" b="1" i="0" u="none" strike="noStrike" cap="none">
              <a:solidFill>
                <a:schemeClr val="dk1"/>
              </a:solidFill>
              <a:latin typeface="Times New Roman"/>
              <a:ea typeface="Times New Roman"/>
              <a:cs typeface="Times New Roman"/>
              <a:sym typeface="Times New Roman"/>
            </a:endParaRPr>
          </a:p>
        </p:txBody>
      </p:sp>
      <p:pic>
        <p:nvPicPr>
          <p:cNvPr id="154" name="Google Shape;154;p27"/>
          <p:cNvPicPr preferRelativeResize="0"/>
          <p:nvPr/>
        </p:nvPicPr>
        <p:blipFill rotWithShape="1">
          <a:blip r:embed="rId3">
            <a:alphaModFix/>
          </a:blip>
          <a:srcRect/>
          <a:stretch/>
        </p:blipFill>
        <p:spPr>
          <a:xfrm>
            <a:off x="821745" y="1346776"/>
            <a:ext cx="4463434" cy="2878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450</Words>
  <Application>Microsoft Office PowerPoint</Application>
  <PresentationFormat>On-screen Show (16:9)</PresentationFormat>
  <Paragraphs>97</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Tahoma</vt:lpstr>
      <vt:lpstr>Times New Roman</vt:lpstr>
      <vt:lpstr>Trebuchet MS</vt:lpstr>
      <vt:lpstr>Office Theme</vt:lpstr>
      <vt:lpstr>Simple Light</vt:lpstr>
      <vt:lpstr>PowerPoint Presentation</vt:lpstr>
      <vt:lpstr>Objectives</vt:lpstr>
      <vt:lpstr>Problem</vt:lpstr>
      <vt:lpstr>What Ayiti Analytics needs ?</vt:lpstr>
      <vt:lpstr>PowerPoint Presentation</vt:lpstr>
      <vt:lpstr>Methodology (Suite)</vt:lpstr>
      <vt:lpstr>PowerPoint Presentation</vt:lpstr>
      <vt:lpstr>PowerPoint Presentation</vt:lpstr>
      <vt:lpstr>Results : Distribution by internet and Computer </vt:lpstr>
      <vt:lpstr>Result : Education Level</vt:lpstr>
      <vt:lpstr>Discussion &amp; Proposed Solution</vt:lpstr>
      <vt:lpstr>Discussion &amp; Proposed Solution</vt:lpstr>
      <vt:lpstr>PowerPoint Presentation</vt:lpstr>
      <vt:lpstr>Present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bootcamp</cp:lastModifiedBy>
  <cp:revision>2</cp:revision>
  <dcterms:modified xsi:type="dcterms:W3CDTF">2021-07-31T18:06:09Z</dcterms:modified>
</cp:coreProperties>
</file>