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70" r:id="rId7"/>
    <p:sldId id="26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99629" y="1275037"/>
            <a:ext cx="75447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4480" y="4828426"/>
            <a:ext cx="497334" cy="24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49"/>
            <a:ext cx="500380" cy="5143500"/>
          </a:xfrm>
          <a:custGeom>
            <a:avLst/>
            <a:gdLst/>
            <a:ahLst/>
            <a:cxnLst/>
            <a:rect l="l" t="t" r="r" b="b"/>
            <a:pathLst>
              <a:path w="500380" h="5143500" extrusionOk="0">
                <a:moveTo>
                  <a:pt x="499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99799" y="0"/>
                </a:lnTo>
                <a:lnTo>
                  <a:pt x="499799" y="5143499"/>
                </a:lnTo>
                <a:close/>
              </a:path>
            </a:pathLst>
          </a:custGeom>
          <a:solidFill>
            <a:srgbClr val="1A99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863699" y="817225"/>
            <a:ext cx="295275" cy="44450"/>
          </a:xfrm>
          <a:custGeom>
            <a:avLst/>
            <a:gdLst/>
            <a:ahLst/>
            <a:cxnLst/>
            <a:rect l="l" t="t" r="r" b="b"/>
            <a:pathLst>
              <a:path w="295275" h="44450" extrusionOk="0">
                <a:moveTo>
                  <a:pt x="295199" y="44099"/>
                </a:moveTo>
                <a:lnTo>
                  <a:pt x="0" y="44099"/>
                </a:lnTo>
                <a:lnTo>
                  <a:pt x="0" y="0"/>
                </a:lnTo>
                <a:lnTo>
                  <a:pt x="295199" y="0"/>
                </a:lnTo>
                <a:lnTo>
                  <a:pt x="295199" y="44099"/>
                </a:lnTo>
                <a:close/>
              </a:path>
            </a:pathLst>
          </a:custGeom>
          <a:solidFill>
            <a:srgbClr val="1A99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158899" y="817225"/>
            <a:ext cx="295275" cy="44450"/>
          </a:xfrm>
          <a:custGeom>
            <a:avLst/>
            <a:gdLst/>
            <a:ahLst/>
            <a:cxnLst/>
            <a:rect l="l" t="t" r="r" b="b"/>
            <a:pathLst>
              <a:path w="295275" h="44450" extrusionOk="0">
                <a:moveTo>
                  <a:pt x="295199" y="44099"/>
                </a:moveTo>
                <a:lnTo>
                  <a:pt x="0" y="44099"/>
                </a:lnTo>
                <a:lnTo>
                  <a:pt x="0" y="0"/>
                </a:lnTo>
                <a:lnTo>
                  <a:pt x="295199" y="0"/>
                </a:lnTo>
                <a:lnTo>
                  <a:pt x="295199" y="44099"/>
                </a:lnTo>
                <a:close/>
              </a:path>
            </a:pathLst>
          </a:custGeom>
          <a:solidFill>
            <a:srgbClr val="EB5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1" i="0" u="none" strike="noStrike" cap="none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99629" y="1275037"/>
            <a:ext cx="75447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2CC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2C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145300" y="220875"/>
            <a:ext cx="2539552" cy="1376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marR="5080" lvl="0" indent="0" algn="ctr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fr" sz="2000" b="1" dirty="0" smtClean="0">
                <a:solidFill>
                  <a:schemeClr val="tx1"/>
                </a:solidFill>
                <a:ea typeface="Trebuchet MS"/>
              </a:rPr>
              <a:t>A gender Distribution of Loan in a Texas Area</a:t>
            </a:r>
            <a:r>
              <a:rPr lang="fr" sz="2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fr" sz="2800" b="1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8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760275" y="4154375"/>
            <a:ext cx="32244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Due Sunday, June </a:t>
            </a:r>
            <a:endParaRPr sz="16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0" y="2"/>
            <a:ext cx="5017136" cy="5143345"/>
            <a:chOff x="1649" y="-56525"/>
            <a:chExt cx="5017136" cy="5200025"/>
          </a:xfrm>
        </p:grpSpPr>
        <p:sp>
          <p:nvSpPr>
            <p:cNvPr id="95" name="Google Shape;95;p19"/>
            <p:cNvSpPr/>
            <p:nvPr/>
          </p:nvSpPr>
          <p:spPr>
            <a:xfrm>
              <a:off x="1649" y="0"/>
              <a:ext cx="4996180" cy="5143500"/>
            </a:xfrm>
            <a:custGeom>
              <a:avLst/>
              <a:gdLst/>
              <a:ahLst/>
              <a:cxnLst/>
              <a:rect l="l" t="t" r="r" b="b"/>
              <a:pathLst>
                <a:path w="4996180" h="5143500" extrusionOk="0">
                  <a:moveTo>
                    <a:pt x="0" y="5143499"/>
                  </a:moveTo>
                  <a:lnTo>
                    <a:pt x="4996174" y="5143499"/>
                  </a:lnTo>
                  <a:lnTo>
                    <a:pt x="4996174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1A99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650" y="-56525"/>
              <a:ext cx="5017135" cy="5194935"/>
            </a:xfrm>
            <a:custGeom>
              <a:avLst/>
              <a:gdLst/>
              <a:ahLst/>
              <a:cxnLst/>
              <a:rect l="l" t="t" r="r" b="b"/>
              <a:pathLst>
                <a:path w="5017135" h="5143500" extrusionOk="0">
                  <a:moveTo>
                    <a:pt x="0" y="0"/>
                  </a:moveTo>
                  <a:lnTo>
                    <a:pt x="5016599" y="0"/>
                  </a:lnTo>
                  <a:lnTo>
                    <a:pt x="50165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1A1A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9"/>
          <p:cNvSpPr txBox="1"/>
          <p:nvPr/>
        </p:nvSpPr>
        <p:spPr>
          <a:xfrm>
            <a:off x="5275200" y="2571750"/>
            <a:ext cx="3462000" cy="93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>
              <a:solidFill>
                <a:srgbClr val="8E8D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17125" cy="30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725775" y="3723525"/>
            <a:ext cx="3723600" cy="690000"/>
          </a:xfrm>
          <a:prstGeom prst="roundRect">
            <a:avLst>
              <a:gd name="adj" fmla="val 9145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/>
              <a:t>TABLEAU PROJECT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564221" y="3579779"/>
            <a:ext cx="3172979" cy="1050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Moise MASSON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ctrTitle"/>
          </p:nvPr>
        </p:nvSpPr>
        <p:spPr>
          <a:xfrm>
            <a:off x="821750" y="303367"/>
            <a:ext cx="75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b="1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904350" y="1116300"/>
            <a:ext cx="8025641" cy="216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fr" sz="33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</a:t>
            </a:r>
            <a:endParaRPr lang="fr" sz="33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fr" sz="33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How Loan are distributed by Gender</a:t>
            </a:r>
            <a:endParaRPr sz="3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fr" sz="3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</a:t>
            </a:r>
            <a:r>
              <a:rPr lang="fr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Proposed </a:t>
            </a:r>
            <a:r>
              <a:rPr lang="fr" sz="3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3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4818500" y="423915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821750" y="1073925"/>
            <a:ext cx="7940413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30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area of Texas, It seems that loan are distributed differently by gender regardless of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or number of transaction </a:t>
            </a:r>
            <a:endParaRPr sz="3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600" cy="400110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821750" y="303367"/>
            <a:ext cx="7500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How Loan are distributed by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55811" y="932329"/>
            <a:ext cx="3418605" cy="409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 of the loan is given to Woman against 40% for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20-35 aged woman ,are given 64% of the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who have less than $ 200,000 annual income receive 97% of the loan where 60% are given to woman and 40% to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 receive in average $ 5,000 more than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 (52%) and married (47%) people have received more money than others (single, widowed)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 with a Secondary (62%), Primary (52%),  Bachelor degree are largely getting more loan than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 with less than 15 years old of experience are getting more loan than man in order of 60%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slide12" descr="Dashboard Socio">
            <a:extLst>
              <a:ext uri="{FF2B5EF4-FFF2-40B4-BE49-F238E27FC236}">
                <a16:creationId xmlns:a16="http://schemas.microsoft.com/office/drawing/2014/main" id="{20FBD9A5-2D4E-45DB-835B-7798415EB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17" y="953372"/>
            <a:ext cx="4961342" cy="40758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600" cy="465118"/>
          </a:xfrm>
        </p:spPr>
        <p:txBody>
          <a:bodyPr/>
          <a:lstStyle/>
          <a:p>
            <a:pPr lvl="0"/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Proposed Solution</a:t>
            </a:r>
            <a:b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28" y="1275036"/>
            <a:ext cx="7828805" cy="3046988"/>
          </a:xfrm>
          <a:solidFill>
            <a:schemeClr val="bg1"/>
          </a:solidFill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bank has to notice that not many loan are given to woman with less than a bachelor degree, in order to increase the amount loan for woman the bank have to check and track these category</a:t>
            </a:r>
          </a:p>
          <a:p>
            <a:pPr marL="228600" indent="0"/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loan are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centered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group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women aged 20 to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35, the bank could also target woman between 35 to 45</a:t>
            </a:r>
          </a:p>
          <a:p>
            <a:pPr marL="228600" indent="0"/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loan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$ 10,000 for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 aged 20 to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with less than 15 of work experience and earned less than $ 15,000 by month. By the way, the bank makes less than 1,000 monthly small loan transaction. The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could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increase the amount of credit for this category of woman</a:t>
            </a:r>
          </a:p>
        </p:txBody>
      </p:sp>
    </p:spTree>
    <p:extLst>
      <p:ext uri="{BB962C8B-B14F-4D97-AF65-F5344CB8AC3E}">
        <p14:creationId xmlns:p14="http://schemas.microsoft.com/office/powerpoint/2010/main" val="28902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1138136" y="2199153"/>
            <a:ext cx="7334655" cy="115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fr" sz="24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fr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r>
              <a:rPr lang="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312</Words>
  <Application>Microsoft Office PowerPoint</Application>
  <PresentationFormat>On-screen Show (16:9)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Trebuchet MS</vt:lpstr>
      <vt:lpstr>Office Theme</vt:lpstr>
      <vt:lpstr>Simple Light</vt:lpstr>
      <vt:lpstr>PowerPoint Presentation</vt:lpstr>
      <vt:lpstr>Objectives</vt:lpstr>
      <vt:lpstr>Intro</vt:lpstr>
      <vt:lpstr>Describe How Loan are distributed by Gender</vt:lpstr>
      <vt:lpstr>Discussion &amp; Proposed Solution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bootcamp</cp:lastModifiedBy>
  <cp:revision>11</cp:revision>
  <dcterms:modified xsi:type="dcterms:W3CDTF">2021-08-01T05:52:42Z</dcterms:modified>
</cp:coreProperties>
</file>