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5409" autoAdjust="0"/>
  </p:normalViewPr>
  <p:slideViewPr>
    <p:cSldViewPr>
      <p:cViewPr varScale="1">
        <p:scale>
          <a:sx n="99" d="100"/>
          <a:sy n="99" d="100"/>
        </p:scale>
        <p:origin x="1716" y="90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t>27-Aug-19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59D400-692A-481D-9EB0-C89E1099F35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vi-V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4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2C0CF9-4C02-403C-B8C5-4B0F11A69CA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vi-V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2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62A36-04E1-4F6F-85CA-6626F71E26F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vi-V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6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83710E-CF23-4697-BEAB-47EB2CBF391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54088" y="685800"/>
            <a:ext cx="4953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vi-V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9922-9C23-4B9B-88B7-D27E15368D16}" type="datetime1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0B6E-9389-4DF6-970A-9D715CC119CD}" type="datetime1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44FD-A651-46DC-B07D-8C17AECD922E}" type="datetime1">
              <a:rPr lang="en-US" smtClean="0"/>
              <a:t>27-Aug-19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F2BE-BA26-4E05-9F7A-486580FB2F78}" type="datetime1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E59A-C99B-4C41-8685-7BB0B04A4C5C}" type="datetime1">
              <a:rPr lang="en-US" smtClean="0"/>
              <a:t>27-Aug-19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E41D-0E04-4DD3-969F-8865B8A47CFF}" type="datetime1">
              <a:rPr lang="en-US" smtClean="0"/>
              <a:t>27-Aug-19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8DA-4099-4827-A7DD-45FB42595700}" type="datetime1">
              <a:rPr lang="en-US" smtClean="0"/>
              <a:t>27-Aug-19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D21-A11B-403B-9452-DFE266BEA6D4}" type="datetime1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B25-AB32-42CB-86C3-34DF65D0D273}" type="datetime1">
              <a:rPr lang="en-US" smtClean="0"/>
              <a:t>27-Aug-19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 Khanh Trinh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3C7BA221-70AA-4F08-81F0-098CE42FC0A2}" type="datetime1">
              <a:rPr lang="en-US" smtClean="0"/>
              <a:pPr/>
              <a:t>27-Aug-19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uet.vnu.edu.v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9575800" cy="1470025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GIỚI THIỆU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21736"/>
            <a:ext cx="4267200" cy="60960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Candara" pitchFamily="34" charset="0"/>
              </a:rPr>
              <a:t>Lập trình hướng đối tượng</a:t>
            </a:r>
            <a:endParaRPr lang="en-US" sz="18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Thông tin môn học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1"/>
            <a:ext cx="8229600" cy="4937125"/>
          </a:xfrm>
        </p:spPr>
        <p:txBody>
          <a:bodyPr/>
          <a:lstStyle/>
          <a:p>
            <a:r>
              <a:rPr lang="en-US" altLang="en-US" smtClean="0"/>
              <a:t>Số tín chỉ: 3 </a:t>
            </a:r>
          </a:p>
          <a:p>
            <a:r>
              <a:rPr lang="en-US" altLang="en-US" smtClean="0"/>
              <a:t>Lý thuyết: 15 x 2 tiết</a:t>
            </a:r>
          </a:p>
          <a:p>
            <a:r>
              <a:rPr lang="en-US" altLang="en-US" smtClean="0"/>
              <a:t>Lab: 14 buổi</a:t>
            </a:r>
          </a:p>
          <a:p>
            <a:r>
              <a:rPr lang="en-US" altLang="en-US" smtClean="0"/>
              <a:t>Giảng viên</a:t>
            </a:r>
          </a:p>
          <a:p>
            <a:pPr lvl="1"/>
            <a:r>
              <a:rPr lang="en-US" altLang="en-US" smtClean="0"/>
              <a:t>Lý thuyết: Võ Đình Hiếu (hieuvd@vnu.edu.vn)</a:t>
            </a:r>
          </a:p>
          <a:p>
            <a:pPr lvl="1"/>
            <a:r>
              <a:rPr lang="en-US" altLang="en-US" smtClean="0"/>
              <a:t>Thực hành</a:t>
            </a:r>
            <a:r>
              <a:rPr lang="en-US" altLang="en-US" smtClean="0"/>
              <a:t>: </a:t>
            </a:r>
            <a:endParaRPr lang="en-US" altLang="en-US" smtClean="0"/>
          </a:p>
          <a:p>
            <a:pPr lvl="1"/>
            <a:r>
              <a:rPr lang="en-US" altLang="en-US" sz="2800" smtClean="0"/>
              <a:t>Trang </a:t>
            </a:r>
            <a:r>
              <a:rPr lang="en-US" altLang="en-US" sz="2800"/>
              <a:t>web: </a:t>
            </a:r>
            <a:r>
              <a:rPr lang="en-US" altLang="en-US" sz="2800">
                <a:hlinkClick r:id="rId2"/>
              </a:rPr>
              <a:t>https://courses.uet.vnu.edu.vn/</a:t>
            </a:r>
            <a:r>
              <a:rPr lang="en-US" altLang="en-US" sz="2800"/>
              <a:t> (INT2204)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5FC445-DA07-499F-9009-9933A981C0CF}" type="slidenum">
              <a:rPr lang="en-US" altLang="en-US" smtClean="0">
                <a:solidFill>
                  <a:schemeClr val="tx2"/>
                </a:solidFill>
              </a:rPr>
              <a:pPr/>
              <a:t>2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1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 chính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22F5D-0D1A-4A49-A146-96EADB7C0F21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838200" y="1524000"/>
            <a:ext cx="8229600" cy="463232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altLang="en-US" smtClean="0"/>
              <a:t>Giới thiệu về lập trình hướng đối tượng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Giới thiệu về ngôn ngữ lập trình Java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Tính kế thừa (Inheritance)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Tính đa hình (Polymorphism)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Xử lý ngoại lệ (Exception handling)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Các dòng vào/ra (Input/output streams)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Thiết kế hướng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42301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Tài liệu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1CFE21-A4DC-4337-8769-CD7410493670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838200" y="1419226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200"/>
              <a:t>Bắt buộc</a:t>
            </a:r>
          </a:p>
          <a:p>
            <a:pPr lvl="1" eaLnBrk="1" hangingPunct="1"/>
            <a:r>
              <a:rPr lang="en-US" altLang="en-US" sz="2200"/>
              <a:t>Slide môn học</a:t>
            </a:r>
          </a:p>
          <a:p>
            <a:pPr lvl="1" eaLnBrk="1" hangingPunct="1"/>
            <a:r>
              <a:rPr lang="en-US" altLang="en-US" sz="2200"/>
              <a:t>Giáo trình </a:t>
            </a:r>
            <a:r>
              <a:rPr lang="en-US" altLang="en-US" sz="2200" i="1"/>
              <a:t>Lập trình hướng đối tượng, NXB ĐHQG 2013</a:t>
            </a:r>
            <a:r>
              <a:rPr lang="en-US" altLang="en-US" sz="2200"/>
              <a:t> </a:t>
            </a:r>
          </a:p>
          <a:p>
            <a:pPr eaLnBrk="1" hangingPunct="1"/>
            <a:r>
              <a:rPr lang="en-US" altLang="en-US" sz="2200" smtClean="0"/>
              <a:t>Đọc </a:t>
            </a:r>
            <a:r>
              <a:rPr lang="en-US" altLang="en-US" sz="2200"/>
              <a:t>thêm</a:t>
            </a:r>
          </a:p>
          <a:p>
            <a:pPr lvl="1" eaLnBrk="1" hangingPunct="1"/>
            <a:r>
              <a:rPr lang="en-US" altLang="en-US" sz="2200" i="1"/>
              <a:t>Effective Java</a:t>
            </a:r>
            <a:r>
              <a:rPr lang="en-US" altLang="en-US" sz="2200"/>
              <a:t>, 2nd edition</a:t>
            </a:r>
          </a:p>
          <a:p>
            <a:pPr lvl="1" eaLnBrk="1" hangingPunct="1"/>
            <a:r>
              <a:rPr lang="en-US" altLang="en-US" sz="2200"/>
              <a:t>Deitel &amp; Deitel, </a:t>
            </a:r>
            <a:r>
              <a:rPr lang="en-US" altLang="en-US" sz="2200" i="1"/>
              <a:t>Java How to Program</a:t>
            </a:r>
            <a:r>
              <a:rPr lang="en-US" altLang="en-US" sz="2200"/>
              <a:t>, 9th ed., 2013.</a:t>
            </a:r>
          </a:p>
          <a:p>
            <a:pPr lvl="1" eaLnBrk="1" hangingPunct="1"/>
            <a:r>
              <a:rPr lang="en-US" altLang="en-US" sz="2200" i="1"/>
              <a:t>Head First Object-Oriented Analysis and Design</a:t>
            </a:r>
          </a:p>
          <a:p>
            <a:pPr lvl="1" eaLnBrk="1" hangingPunct="1"/>
            <a:r>
              <a:rPr lang="en-US" altLang="en-US" sz="2200"/>
              <a:t>Erich Gamma, </a:t>
            </a:r>
            <a:r>
              <a:rPr lang="en-US" altLang="en-US" sz="2200" i="1"/>
              <a:t>Design Patterns</a:t>
            </a:r>
            <a:r>
              <a:rPr lang="en-US" altLang="en-US" sz="2200"/>
              <a:t>, Addison Wesley</a:t>
            </a:r>
          </a:p>
          <a:p>
            <a:pPr lvl="1" eaLnBrk="1" hangingPunct="1"/>
            <a:r>
              <a:rPr lang="en-US" altLang="en-US" sz="22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78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Đánh giá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0989E-67EE-4A0A-8C08-250376652652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8229600" cy="470852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/>
              <a:t>Thực hành: 20% (chấm trong các buổi thực hành)</a:t>
            </a:r>
          </a:p>
          <a:p>
            <a:pPr eaLnBrk="1" hangingPunct="1"/>
            <a:r>
              <a:rPr lang="en-US" altLang="en-US" sz="2200"/>
              <a:t>Bài </a:t>
            </a:r>
            <a:r>
              <a:rPr lang="en-US" altLang="en-US" sz="2200"/>
              <a:t>tập </a:t>
            </a:r>
            <a:r>
              <a:rPr lang="en-US" altLang="en-US" sz="2200" smtClean="0"/>
              <a:t>lớn: 30% </a:t>
            </a:r>
            <a:r>
              <a:rPr lang="en-US" altLang="en-US" sz="2200"/>
              <a:t>(2 sinh viên/nhóm)</a:t>
            </a:r>
          </a:p>
          <a:p>
            <a:pPr eaLnBrk="1" hangingPunct="1"/>
            <a:r>
              <a:rPr lang="en-US" altLang="en-US" sz="2200" smtClean="0"/>
              <a:t>Kiểm tra giữa kỳ: 10% (giấy)</a:t>
            </a:r>
          </a:p>
          <a:p>
            <a:pPr eaLnBrk="1" hangingPunct="1"/>
            <a:r>
              <a:rPr lang="en-US" altLang="en-US" sz="2200" smtClean="0"/>
              <a:t>Kiểm </a:t>
            </a:r>
            <a:r>
              <a:rPr lang="en-US" altLang="en-US" sz="2200"/>
              <a:t>tra cuối kì</a:t>
            </a:r>
            <a:r>
              <a:rPr lang="en-US" altLang="en-US" sz="2200"/>
              <a:t>: </a:t>
            </a:r>
            <a:r>
              <a:rPr lang="en-US" altLang="en-US" sz="2200" smtClean="0"/>
              <a:t>40% (giấy)</a:t>
            </a:r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algn="r" eaLnBrk="1" hangingPunct="1">
              <a:buFont typeface="Wingdings 3" panose="05040102010807070707" pitchFamily="18" charset="2"/>
              <a:buNone/>
            </a:pPr>
            <a:endParaRPr lang="en-US" altLang="en-US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/>
              <a:t>Bảng điểm tổng kết: 3 cột: TP (30%) + KTHP (70%)  = TK (100%)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/>
              <a:t>TP = </a:t>
            </a:r>
            <a:r>
              <a:rPr lang="en-US" altLang="en-US" sz="2000"/>
              <a:t>Điểm </a:t>
            </a:r>
            <a:r>
              <a:rPr lang="en-US" altLang="en-US" sz="2000" smtClean="0"/>
              <a:t>thực hành + Kiểm tra giữa kỳ</a:t>
            </a:r>
            <a:endParaRPr lang="en-US" altLang="en-US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/>
              <a:t>KTHP = Kiểm tra cuối kì </a:t>
            </a:r>
            <a:r>
              <a:rPr lang="en-US" altLang="en-US" sz="2000"/>
              <a:t>+ </a:t>
            </a:r>
            <a:r>
              <a:rPr lang="en-US" altLang="en-US" sz="2000" smtClean="0"/>
              <a:t>Bài tập lớn</a:t>
            </a:r>
            <a:endParaRPr lang="en-US" altLang="en-US" sz="20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i="1"/>
              <a:t>					     </a:t>
            </a:r>
            <a:r>
              <a:rPr lang="en-US" altLang="en-US" sz="1600" i="1">
                <a:solidFill>
                  <a:srgbClr val="FF0000"/>
                </a:solidFill>
              </a:rPr>
              <a:t>(Giáo viên có </a:t>
            </a:r>
            <a:r>
              <a:rPr lang="en-US" altLang="en-US" sz="1600" i="1">
                <a:solidFill>
                  <a:srgbClr val="FF0000"/>
                </a:solidFill>
              </a:rPr>
              <a:t>thể </a:t>
            </a:r>
            <a:r>
              <a:rPr lang="en-US" altLang="en-US" sz="1600" i="1" smtClean="0">
                <a:solidFill>
                  <a:srgbClr val="FF0000"/>
                </a:solidFill>
              </a:rPr>
              <a:t>thay </a:t>
            </a:r>
            <a:r>
              <a:rPr lang="en-US" altLang="en-US" sz="1600" i="1">
                <a:solidFill>
                  <a:srgbClr val="FF0000"/>
                </a:solidFill>
              </a:rPr>
              <a:t>đổi khi cần thiết</a:t>
            </a:r>
            <a:r>
              <a:rPr lang="en-US" altLang="en-US" sz="160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522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quy định khác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2B886E-145E-4C5F-8920-BECFF1D1DA0D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838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mtClean="0"/>
              <a:t>Sinh viên được khuyến khích thảo luận, nhưng đến khi làm bài phải làm độc lập.</a:t>
            </a:r>
          </a:p>
          <a:p>
            <a:pPr eaLnBrk="1" hangingPunct="1"/>
            <a:r>
              <a:rPr lang="en-US" altLang="en-US" smtClean="0"/>
              <a:t>Nếu sử dụng mã nguồn của người khác (không lấy của sinh viên khác) phải được phép và phải chú dẫn nguồn gốc rõ ràng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Giống bài (bài tập/bài kiểm tra)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 người chép và người bị chép đều bị cấm thi</a:t>
            </a:r>
            <a:endParaRPr lang="en-US" altLang="en-US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BB496-7C27-487D-A17F-7BC61496B393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2531" name="Picture 2" descr="C:\Documents and Settings\Duc\Local Settings\Temporary Internet Files\Content.IE5\SY3ZUB94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286001"/>
            <a:ext cx="213201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20865</TotalTime>
  <Words>327</Words>
  <Application>Microsoft Office PowerPoint</Application>
  <PresentationFormat>A4 Paper (210x297 mm)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Courier New</vt:lpstr>
      <vt:lpstr>Tahoma</vt:lpstr>
      <vt:lpstr>Wingdings</vt:lpstr>
      <vt:lpstr>Wingdings 3</vt:lpstr>
      <vt:lpstr>Trinhlk_template</vt:lpstr>
      <vt:lpstr>GIỚI THIỆU</vt:lpstr>
      <vt:lpstr>Thông tin môn học</vt:lpstr>
      <vt:lpstr>Nội dung chính</vt:lpstr>
      <vt:lpstr>Tài liệu</vt:lpstr>
      <vt:lpstr>Đánh giá</vt:lpstr>
      <vt:lpstr>Một số quy định khác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Hieu Vo</cp:lastModifiedBy>
  <cp:revision>647</cp:revision>
  <cp:lastPrinted>2016-09-21T04:17:26Z</cp:lastPrinted>
  <dcterms:created xsi:type="dcterms:W3CDTF">2016-05-31T12:51:22Z</dcterms:created>
  <dcterms:modified xsi:type="dcterms:W3CDTF">2019-08-27T15:04:29Z</dcterms:modified>
</cp:coreProperties>
</file>