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66D7A-D89F-499E-A230-FED3F609E3F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8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3FCC70-9C49-4697-A833-D226EF56C5B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5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9922-9C23-4B9B-88B7-D27E15368D16}" type="datetime1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0B6E-9389-4DF6-970A-9D715CC119CD}" type="datetime1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752600"/>
            <a:ext cx="8915400" cy="42672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OOP: Khái niệm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83051-2239-4B34-A927-6EA6D0895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4FD-A651-46DC-B07D-8C17AECD922E}" type="datetime1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F2BE-BA26-4E05-9F7A-486580FB2F78}" type="datetime1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E59A-C99B-4C41-8685-7BB0B04A4C5C}" type="datetime1">
              <a:rPr lang="en-US" smtClean="0"/>
              <a:t>28-Aug-19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41D-0E04-4DD3-969F-8865B8A47CFF}" type="datetime1">
              <a:rPr lang="en-US" smtClean="0"/>
              <a:t>28-Aug-19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8DA-4099-4827-A7DD-45FB42595700}" type="datetime1">
              <a:rPr lang="en-US" smtClean="0"/>
              <a:t>28-Aug-19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D21-A11B-403B-9452-DFE266BEA6D4}" type="datetime1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B25-AB32-42CB-86C3-34DF65D0D273}" type="datetime1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C7BA221-70AA-4F08-81F0-098CE42FC0A2}" type="datetime1">
              <a:rPr lang="en-US" smtClean="0"/>
              <a:pPr/>
              <a:t>28-Aug-19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hub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90737"/>
            <a:ext cx="95758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5400"/>
              <a:t>Giới thiệu về Lập trình h</a:t>
            </a:r>
            <a:r>
              <a:rPr lang="vi-VN" altLang="en-US" sz="5400"/>
              <a:t>ướng </a:t>
            </a:r>
            <a:r>
              <a:rPr lang="en-US" altLang="en-US" sz="5400" smtClean="0"/>
              <a:t/>
            </a:r>
            <a:br>
              <a:rPr lang="en-US" altLang="en-US" sz="5400" smtClean="0"/>
            </a:br>
            <a:r>
              <a:rPr lang="vi-VN" altLang="en-US" sz="5400" smtClean="0"/>
              <a:t>đối </a:t>
            </a:r>
            <a:r>
              <a:rPr lang="vi-VN" altLang="en-US" sz="5400"/>
              <a:t>tượng</a:t>
            </a:r>
            <a:endParaRPr lang="en-US" sz="5400" dirty="0"/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67912" y="1408655"/>
            <a:ext cx="5372100" cy="53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Lập trình hướng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Lập trình logic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C86D4-752F-477B-99EF-AAB68F94690C}" type="slidenum">
              <a:rPr lang="en-US" altLang="en-US" smtClean="0">
                <a:solidFill>
                  <a:schemeClr val="tx2"/>
                </a:solidFill>
              </a:rPr>
              <a:pPr/>
              <a:t>10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1600201"/>
            <a:ext cx="723900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parent(X,Y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):- father(X,Y).</a:t>
            </a: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parent(X,Y):- mother(X,Y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grandparent(X,Z) :- parent(X,Y), parent(Y,Z).</a:t>
            </a:r>
          </a:p>
          <a:p>
            <a:pPr>
              <a:defRPr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father(john,lily).</a:t>
            </a: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mother(kathy,lily).</a:t>
            </a: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mother(lily,bill).</a:t>
            </a:r>
          </a:p>
          <a:p>
            <a:pPr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father(ken,karen).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4365625"/>
            <a:ext cx="4572000" cy="36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?-parent(lily,bill)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762500"/>
            <a:ext cx="4572000" cy="36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?-grandparent(Q,bill)</a:t>
            </a:r>
          </a:p>
        </p:txBody>
      </p:sp>
    </p:spTree>
    <p:extLst>
      <p:ext uri="{BB962C8B-B14F-4D97-AF65-F5344CB8AC3E}">
        <p14:creationId xmlns:p14="http://schemas.microsoft.com/office/powerpoint/2010/main" val="210072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2024ED1-6ABE-4534-9D50-70944E7DCF83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Lập trình có cấu trúc/lập trình thủ tục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z="2500">
                <a:ea typeface="SimSun" panose="02010600030101010101" pitchFamily="2" charset="-122"/>
              </a:rPr>
              <a:t>(structured/procedural programming)</a:t>
            </a:r>
            <a:endParaRPr lang="en-US" alt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Sử dụng các lệnh có cấu trúc: for, do while, if then else...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Các ngôn ngữ: Pascal, C,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Chương trình là tập các hàm/thủ tục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Ưu điểm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Chương trình được cục bộ hóa, do đó dễ hiểu, dễ bảo trì hơn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Dễ dàng tạo ra các thư viện phần mềm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6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286894-0BB7-4DDA-90EB-2486B050EBCF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struct Date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int year, mon, day;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print_date(Date d)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printf(”%d / %d / %d\n”, d.day,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    d.mon, d.year);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7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C9AC760-DDC1-4898-B5F4-D4DC830DD246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L</a:t>
            </a:r>
            <a:r>
              <a:rPr lang="en-US" altLang="en-US" smtClean="0"/>
              <a:t>ậ</a:t>
            </a:r>
            <a:r>
              <a:rPr lang="en-US" altLang="zh-CN" smtClean="0">
                <a:ea typeface="SimSun" panose="02010600030101010101" pitchFamily="2" charset="-122"/>
              </a:rPr>
              <a:t>p trình có c</a:t>
            </a:r>
            <a:r>
              <a:rPr lang="en-US" altLang="en-US" smtClean="0"/>
              <a:t>ấ</a:t>
            </a:r>
            <a:r>
              <a:rPr lang="en-US" altLang="zh-CN" smtClean="0">
                <a:ea typeface="SimSun" panose="02010600030101010101" pitchFamily="2" charset="-122"/>
              </a:rPr>
              <a:t>u trúc/l</a:t>
            </a:r>
            <a:r>
              <a:rPr lang="en-US" altLang="en-US" smtClean="0"/>
              <a:t>ậ</a:t>
            </a:r>
            <a:r>
              <a:rPr lang="en-US" altLang="zh-CN" smtClean="0">
                <a:ea typeface="SimSun" panose="02010600030101010101" pitchFamily="2" charset="-122"/>
              </a:rPr>
              <a:t>p trình th</a:t>
            </a:r>
            <a:r>
              <a:rPr lang="en-US" altLang="en-US" smtClean="0"/>
              <a:t>ủ</a:t>
            </a:r>
            <a:r>
              <a:rPr lang="en-US" altLang="zh-CN" smtClean="0">
                <a:ea typeface="SimSun" panose="02010600030101010101" pitchFamily="2" charset="-122"/>
              </a:rPr>
              <a:t> t</a:t>
            </a:r>
            <a:r>
              <a:rPr lang="en-US" altLang="en-US" smtClean="0"/>
              <a:t>ụ</a:t>
            </a:r>
            <a:r>
              <a:rPr lang="en-US" altLang="zh-CN" smtClean="0">
                <a:ea typeface="SimSun" panose="02010600030101010101" pitchFamily="2" charset="-122"/>
              </a:rPr>
              <a:t>c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/>
              <a:t>Nhược điểm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dữ liệu và mã xử lý là tách rời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người lập trình phải biết cấu trúc dữ </a:t>
            </a:r>
            <a:r>
              <a:rPr lang="en-US" altLang="en-US" sz="2400" smtClean="0"/>
              <a:t>liệu</a:t>
            </a: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khi thay đổi cấu trúc dữ liệu thì mã xử lý (thuật toán) phải thay đổi theo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khó đảm bảo tính đúng đắn của dữ liệu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không tự động khởi tạo hay giải phóng dữ liệu động</a:t>
            </a:r>
          </a:p>
        </p:txBody>
      </p:sp>
    </p:spTree>
    <p:extLst>
      <p:ext uri="{BB962C8B-B14F-4D97-AF65-F5344CB8AC3E}">
        <p14:creationId xmlns:p14="http://schemas.microsoft.com/office/powerpoint/2010/main" val="1381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AEC37A1-72D4-421E-B4FB-DF197631FC8A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T</a:t>
            </a:r>
            <a:r>
              <a:rPr lang="en-US" altLang="en-US" smtClean="0"/>
              <a:t>ạ</a:t>
            </a:r>
            <a:r>
              <a:rPr lang="en-US" altLang="zh-CN" smtClean="0">
                <a:ea typeface="SimSun" panose="02010600030101010101" pitchFamily="2" charset="-122"/>
              </a:rPr>
              <a:t>i sao ph</a:t>
            </a:r>
            <a:r>
              <a:rPr lang="en-US" altLang="en-US" smtClean="0"/>
              <a:t>ả</a:t>
            </a:r>
            <a:r>
              <a:rPr lang="en-US" altLang="zh-CN" smtClean="0">
                <a:ea typeface="SimSun" panose="02010600030101010101" pitchFamily="2" charset="-122"/>
              </a:rPr>
              <a:t>i thay đ</a:t>
            </a:r>
            <a:r>
              <a:rPr lang="en-US" altLang="en-US" smtClean="0"/>
              <a:t>ổ</a:t>
            </a:r>
            <a:r>
              <a:rPr lang="en-US" altLang="zh-CN" smtClean="0">
                <a:ea typeface="SimSun" panose="02010600030101010101" pitchFamily="2" charset="-122"/>
              </a:rPr>
              <a:t>i c</a:t>
            </a:r>
            <a:r>
              <a:rPr lang="en-US" altLang="en-US" smtClean="0"/>
              <a:t>ấ</a:t>
            </a:r>
            <a:r>
              <a:rPr lang="en-US" altLang="zh-CN" smtClean="0">
                <a:ea typeface="SimSun" panose="02010600030101010101" pitchFamily="2" charset="-122"/>
              </a:rPr>
              <a:t>u trúc d</a:t>
            </a:r>
            <a:r>
              <a:rPr lang="en-US" altLang="en-US" smtClean="0"/>
              <a:t>ữ</a:t>
            </a:r>
            <a:r>
              <a:rPr lang="en-US" altLang="zh-CN" smtClean="0">
                <a:ea typeface="SimSun" panose="02010600030101010101" pitchFamily="2" charset="-122"/>
              </a:rPr>
              <a:t> li</a:t>
            </a:r>
            <a:r>
              <a:rPr lang="en-US" altLang="en-US" smtClean="0"/>
              <a:t>ệ</a:t>
            </a:r>
            <a:r>
              <a:rPr lang="en-US" altLang="zh-CN" smtClean="0">
                <a:ea typeface="SimSun" panose="02010600030101010101" pitchFamily="2" charset="-122"/>
              </a:rPr>
              <a:t>u? 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/>
              <a:t>Cấu trúc dữ liệu là mô hình của bài toán cần giải quyết</a:t>
            </a:r>
          </a:p>
          <a:p>
            <a:pPr lvl="1" eaLnBrk="1" hangingPunct="1"/>
            <a:r>
              <a:rPr lang="en-US" altLang="en-US" sz="2400"/>
              <a:t>Do thiếu kiến thức về bài toán, về miền ứng dụng..., không phải lúc nào cũng tạo được cấu trúc dữ liệu hoàn thiện ngay từ đầu. </a:t>
            </a:r>
          </a:p>
          <a:p>
            <a:pPr lvl="1" eaLnBrk="1" hangingPunct="1"/>
            <a:r>
              <a:rPr lang="en-US" altLang="en-US" sz="2400"/>
              <a:t>Tạo ra một cấu trúc dữ liệu hợp lý luôn là vấn đề đau đầu của người lập trình.</a:t>
            </a:r>
          </a:p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Bản thân bài toán cũng không bất biến</a:t>
            </a:r>
          </a:p>
          <a:p>
            <a:pPr lvl="1" eaLnBrk="1" hangingPunct="1"/>
            <a:r>
              <a:rPr lang="en-US" altLang="zh-CN" sz="2400">
                <a:ea typeface="SimSun" panose="02010600030101010101" pitchFamily="2" charset="-122"/>
              </a:rPr>
              <a:t>Cần phải thay đổi cấu trúc dữ liệu để phù hợp với các yêu cầu thay đổi.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368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4781588-8DA6-40AF-879A-0884C6B18C5C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C</a:t>
            </a:r>
            <a:r>
              <a:rPr lang="en-US" altLang="en-US" smtClean="0"/>
              <a:t>ác vấn đề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Thay đổi cấu trúc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dẫn đến việc sửa lại mã chương trình (thuật toán) tương ứng và làm chi phí phát triển tăng cao.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không tái sử dụng được các mã xử lý ứng với cấu trúc dữ liệu cũ.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Đảm bảo tính đúng đắn của dữ liệu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một trong những nguyên nhân chính gây ra lỗi phần mềm là gán các dữ liệu không hợp lệ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cần phải kiểm tra tính đúng đắn của dữ liệu mỗi khi thay đổi giá trị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78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20BBF90-BDC1-4BAD-8466-DF9260FEA7FA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</a:t>
            </a:r>
            <a:r>
              <a:rPr lang="en-US" altLang="en-US" noProof="1" smtClean="0"/>
              <a:t>í</a:t>
            </a:r>
            <a:r>
              <a:rPr lang="en-US" altLang="en-US" smtClean="0"/>
              <a:t> d</a:t>
            </a:r>
            <a:r>
              <a:rPr lang="en-US" altLang="en-US" noProof="1" smtClean="0"/>
              <a:t>ụ</a:t>
            </a:r>
            <a:r>
              <a:rPr lang="en-US" altLang="en-US" smtClean="0"/>
              <a:t>: MyDate</a:t>
            </a:r>
            <a:endParaRPr lang="en-US" altLang="en-US" noProof="1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8153400" cy="5029200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MyDate.java: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2400" noProof="1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year, month, day;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MyCalendar.java: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32;              //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invalid day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31;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d.month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2; //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check?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+ 1;       // 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endParaRPr lang="en-US" sz="2400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5415E57-BDA5-46E5-9E25-56808AAA096A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</a:t>
            </a:r>
            <a:r>
              <a:rPr lang="en-US" altLang="en-US" noProof="1" smtClean="0"/>
              <a:t>í</a:t>
            </a:r>
            <a:r>
              <a:rPr lang="en-US" altLang="en-US" smtClean="0"/>
              <a:t> d</a:t>
            </a:r>
            <a:r>
              <a:rPr lang="en-US" altLang="en-US" noProof="1" smtClean="0"/>
              <a:t>ụ</a:t>
            </a:r>
            <a:r>
              <a:rPr lang="en-US" altLang="en-US" smtClean="0"/>
              <a:t>: MyDate (2)</a:t>
            </a:r>
            <a:endParaRPr lang="en-US" altLang="en-US" noProof="1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cấu trúc dữ liệu: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MyDate.java: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2400" noProof="1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 MyDate {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year, month, day;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alt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MyDate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public short mon_n_day;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352800" y="3810000"/>
            <a:ext cx="533400" cy="5334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2882BB7-472A-4DB6-95E9-733C34844423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</a:t>
            </a:r>
            <a:r>
              <a:rPr lang="en-US" altLang="en-US" noProof="1" smtClean="0"/>
              <a:t>ải</a:t>
            </a:r>
            <a:r>
              <a:rPr lang="en-US" altLang="en-US" smtClean="0"/>
              <a:t> ph</a:t>
            </a:r>
            <a:r>
              <a:rPr lang="en-US" altLang="en-US" noProof="1" smtClean="0"/>
              <a:t>áp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(che giấu cấu trúc)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Truy c</a:t>
            </a:r>
            <a:r>
              <a:rPr lang="en-US" altLang="en-US" noProof="1" smtClean="0"/>
              <a:t>ập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qua giao di</a:t>
            </a:r>
            <a:r>
              <a:rPr lang="en-US" altLang="en-US" noProof="1" smtClean="0"/>
              <a:t>ện</a:t>
            </a:r>
            <a:r>
              <a:rPr lang="en-US" altLang="en-US" smtClean="0"/>
              <a:t> xác định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en-US" altLang="en-US" sz="2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s MyDate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int year, mon, day;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getDay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boolean </a:t>
            </a:r>
            <a:r>
              <a:rPr lang="en-US" alt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setDay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(int)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3258E95-8C83-4E1F-ACC7-1C9DF4BF9C5D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</a:t>
            </a:r>
            <a:r>
              <a:rPr lang="en-US" altLang="en-US" noProof="1" smtClean="0"/>
              <a:t>ử</a:t>
            </a:r>
            <a:r>
              <a:rPr lang="en-US" altLang="en-US" smtClean="0"/>
              <a:t> d</a:t>
            </a:r>
            <a:r>
              <a:rPr lang="en-US" altLang="en-US" noProof="1" smtClean="0"/>
              <a:t>ụng</a:t>
            </a:r>
            <a:r>
              <a:rPr lang="en-US" altLang="en-US" smtClean="0"/>
              <a:t> giao di</a:t>
            </a:r>
            <a:r>
              <a:rPr lang="en-US" altLang="en-US" noProof="1" smtClean="0"/>
              <a:t>ện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MyCalendar.java: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MyDate d = new MyDate();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d.day = 32;    // 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d.setDay(31);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d.setMonth(2); // should return 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noProof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152FB22-4098-4B50-9401-4E67043D3806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</a:t>
            </a:r>
            <a:r>
              <a:rPr lang="en-US" altLang="en-US" noProof="1" smtClean="0"/>
              <a:t>ội</a:t>
            </a:r>
            <a:r>
              <a:rPr lang="en-US" altLang="en-US" smtClean="0"/>
              <a:t> dung</a:t>
            </a:r>
            <a:endParaRPr lang="en-US" altLang="en-US" noProof="1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L</a:t>
            </a:r>
            <a:r>
              <a:rPr lang="en-US" altLang="en-US" noProof="1" smtClean="0"/>
              <a:t>ịch</a:t>
            </a:r>
            <a:r>
              <a:rPr lang="en-US" altLang="en-US" smtClean="0"/>
              <a:t> s</a:t>
            </a:r>
            <a:r>
              <a:rPr lang="en-US" altLang="en-US" noProof="1" smtClean="0"/>
              <a:t>ử</a:t>
            </a:r>
            <a:r>
              <a:rPr lang="en-US" altLang="en-US" smtClean="0"/>
              <a:t> phát triển của kỹ thuật lập trình</a:t>
            </a:r>
          </a:p>
          <a:p>
            <a:pPr eaLnBrk="1" hangingPunct="1"/>
            <a:r>
              <a:rPr lang="en-US" altLang="en-US" smtClean="0"/>
              <a:t>Hạn chế của kỹ thuật lập trình truyền thống</a:t>
            </a:r>
          </a:p>
          <a:p>
            <a:pPr eaLnBrk="1" hangingPunct="1"/>
            <a:r>
              <a:rPr lang="en-US" altLang="en-US" smtClean="0"/>
              <a:t>Khái niệm lập trình hướng đối tượng</a:t>
            </a:r>
          </a:p>
          <a:p>
            <a:pPr lvl="1" eaLnBrk="1" hangingPunct="1"/>
            <a:r>
              <a:rPr lang="en-US" altLang="en-US" smtClean="0"/>
              <a:t>Đóng gói/Che giấu thông tin</a:t>
            </a:r>
          </a:p>
        </p:txBody>
      </p:sp>
    </p:spTree>
    <p:extLst>
      <p:ext uri="{BB962C8B-B14F-4D97-AF65-F5344CB8AC3E}">
        <p14:creationId xmlns:p14="http://schemas.microsoft.com/office/powerpoint/2010/main" val="2336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DD57F7-8259-4A0D-988A-187A8A758031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796" name="Object 9"/>
          <p:cNvGraphicFramePr>
            <a:graphicFrameLocks noChangeAspect="1"/>
          </p:cNvGraphicFramePr>
          <p:nvPr/>
        </p:nvGraphicFramePr>
        <p:xfrm>
          <a:off x="5562600" y="2209800"/>
          <a:ext cx="27051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2329891" imgH="3315005" progId="Visio.Drawing.11">
                  <p:embed/>
                </p:oleObj>
              </mc:Choice>
              <mc:Fallback>
                <p:oleObj name="Visio" r:id="rId3" imgW="2329891" imgH="33150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09800"/>
                        <a:ext cx="27051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0"/>
          <p:cNvGraphicFramePr>
            <a:graphicFrameLocks noChangeAspect="1"/>
          </p:cNvGraphicFramePr>
          <p:nvPr/>
        </p:nvGraphicFramePr>
        <p:xfrm>
          <a:off x="1447800" y="2590800"/>
          <a:ext cx="25225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5" imgW="2122627" imgH="2500579" progId="Visio.Drawing.11">
                  <p:embed/>
                </p:oleObj>
              </mc:Choice>
              <mc:Fallback>
                <p:oleObj name="Visio" r:id="rId5" imgW="2122627" imgH="25005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25225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FA4CF4-091B-42D3-99D6-EC8F363344A7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1" smtClean="0"/>
              <a:t>Đóng</a:t>
            </a:r>
            <a:r>
              <a:rPr lang="en-US" altLang="en-US" smtClean="0"/>
              <a:t> g</a:t>
            </a:r>
            <a:r>
              <a:rPr lang="en-US" altLang="en-US" noProof="1" smtClean="0"/>
              <a:t>ói và </a:t>
            </a: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tin</a:t>
            </a:r>
            <a:endParaRPr lang="en-US" altLang="en-US" noProof="1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noProof="1" smtClean="0"/>
              <a:t>Đóng gói: Đóng</a:t>
            </a:r>
            <a:r>
              <a:rPr lang="en-US" altLang="en-US" smtClean="0"/>
              <a:t> g</a:t>
            </a:r>
            <a:r>
              <a:rPr lang="en-US" altLang="en-US" noProof="1" smtClean="0"/>
              <a:t>ói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v</a:t>
            </a:r>
            <a:r>
              <a:rPr lang="en-US" altLang="en-US" noProof="1" smtClean="0"/>
              <a:t>à</a:t>
            </a:r>
            <a:r>
              <a:rPr lang="en-US" altLang="en-US" smtClean="0"/>
              <a:t> c</a:t>
            </a:r>
            <a:r>
              <a:rPr lang="en-US" altLang="en-US" noProof="1" smtClean="0"/>
              <a:t>ác</a:t>
            </a:r>
            <a:r>
              <a:rPr lang="en-US" altLang="en-US" smtClean="0"/>
              <a:t> thao t</a:t>
            </a:r>
            <a:r>
              <a:rPr lang="en-US" altLang="en-US" noProof="1" smtClean="0"/>
              <a:t>ác</a:t>
            </a:r>
            <a:r>
              <a:rPr lang="en-US" altLang="en-US" smtClean="0"/>
              <a:t> t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động</a:t>
            </a:r>
            <a:r>
              <a:rPr lang="en-US" altLang="en-US" smtClean="0"/>
              <a:t> l</a:t>
            </a:r>
            <a:r>
              <a:rPr lang="en-US" altLang="en-US" noProof="1" smtClean="0"/>
              <a:t>ê</a:t>
            </a:r>
            <a:r>
              <a:rPr lang="en-US" altLang="en-US" smtClean="0"/>
              <a:t>n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</a:t>
            </a:r>
            <a:r>
              <a:rPr lang="en-US" altLang="en-US" noProof="1" smtClean="0"/>
              <a:t>ành</a:t>
            </a:r>
            <a:r>
              <a:rPr lang="en-US" altLang="en-US" smtClean="0"/>
              <a:t> m</a:t>
            </a:r>
            <a:r>
              <a:rPr lang="en-US" altLang="en-US" noProof="1" smtClean="0"/>
              <a:t>ột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th</a:t>
            </a:r>
            <a:r>
              <a:rPr lang="en-US" altLang="en-US" noProof="1" smtClean="0"/>
              <a:t>ống</a:t>
            </a:r>
            <a:r>
              <a:rPr lang="en-US" altLang="en-US" smtClean="0"/>
              <a:t> nh</a:t>
            </a:r>
            <a:r>
              <a:rPr lang="en-US" altLang="en-US" noProof="1" smtClean="0"/>
              <a:t>ất</a:t>
            </a:r>
            <a:r>
              <a:rPr lang="en-US" altLang="en-US" smtClean="0"/>
              <a:t> (lớp đối tượng) thu</a:t>
            </a:r>
            <a:r>
              <a:rPr lang="en-US" altLang="en-US" noProof="1" smtClean="0"/>
              <a:t>ận</a:t>
            </a:r>
            <a:r>
              <a:rPr lang="en-US" altLang="en-US" smtClean="0"/>
              <a:t> ti</a:t>
            </a:r>
            <a:r>
              <a:rPr lang="en-US" altLang="en-US" noProof="1" smtClean="0"/>
              <a:t>ện</a:t>
            </a:r>
            <a:r>
              <a:rPr lang="en-US" altLang="en-US" smtClean="0"/>
              <a:t> cho s</a:t>
            </a:r>
            <a:r>
              <a:rPr lang="en-US" altLang="en-US" noProof="1" smtClean="0"/>
              <a:t>ử</a:t>
            </a:r>
            <a:r>
              <a:rPr lang="en-US" altLang="en-US" smtClean="0"/>
              <a:t> d</a:t>
            </a:r>
            <a:r>
              <a:rPr lang="en-US" altLang="en-US" noProof="1" smtClean="0"/>
              <a:t>ụng</a:t>
            </a:r>
            <a:r>
              <a:rPr lang="en-US" altLang="en-US" smtClean="0"/>
              <a:t> l</a:t>
            </a:r>
            <a:r>
              <a:rPr lang="en-US" altLang="en-US" noProof="1" smtClean="0"/>
              <a:t>ại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thông tin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thao t</a:t>
            </a:r>
            <a:r>
              <a:rPr lang="en-US" altLang="en-US" noProof="1" smtClean="0"/>
              <a:t>ác</a:t>
            </a:r>
            <a:r>
              <a:rPr lang="en-US" altLang="en-US" smtClean="0"/>
              <a:t> v</a:t>
            </a:r>
            <a:r>
              <a:rPr lang="en-US" altLang="en-US" noProof="1" smtClean="0"/>
              <a:t>ới</a:t>
            </a:r>
            <a:r>
              <a:rPr lang="en-US" altLang="en-US" smtClean="0"/>
              <a:t> d</a:t>
            </a:r>
            <a:r>
              <a:rPr lang="en-US" altLang="en-US" noProof="1" smtClean="0"/>
              <a:t>ữ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qua c</a:t>
            </a:r>
            <a:r>
              <a:rPr lang="en-US" altLang="en-US" noProof="1" smtClean="0"/>
              <a:t>ác</a:t>
            </a:r>
            <a:r>
              <a:rPr lang="en-US" altLang="en-US" smtClean="0"/>
              <a:t> giao di</a:t>
            </a:r>
            <a:r>
              <a:rPr lang="en-US" altLang="en-US" noProof="1" smtClean="0"/>
              <a:t>ện</a:t>
            </a:r>
            <a:r>
              <a:rPr lang="en-US" altLang="en-US" smtClean="0"/>
              <a:t> x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định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che gi</a:t>
            </a:r>
            <a:r>
              <a:rPr lang="en-US" altLang="en-US" noProof="1" smtClean="0"/>
              <a:t>ấu</a:t>
            </a:r>
            <a:r>
              <a:rPr lang="en-US" altLang="en-US" smtClean="0"/>
              <a:t> cấu trúc dữ liệu khỏi đoạn mã sử dụng</a:t>
            </a:r>
            <a:endParaRPr lang="en-US" alt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2251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ED3922-B5CC-4A28-9AF2-BE0EE09ACA35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</a:t>
            </a:r>
            <a:r>
              <a:rPr lang="en-US" altLang="en-US" noProof="1" smtClean="0"/>
              <a:t>ớp</a:t>
            </a:r>
            <a:r>
              <a:rPr lang="en-US" altLang="en-US" smtClean="0"/>
              <a:t> v</a:t>
            </a:r>
            <a:r>
              <a:rPr lang="en-US" altLang="en-US" noProof="1" smtClean="0"/>
              <a:t>à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L</a:t>
            </a:r>
            <a:r>
              <a:rPr lang="en-US" altLang="en-US" noProof="1" smtClean="0"/>
              <a:t>ớp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  <a:r>
              <a:rPr lang="en-US" altLang="en-US" smtClean="0"/>
              <a:t> (class) l</a:t>
            </a:r>
            <a:r>
              <a:rPr lang="en-US" altLang="en-US" noProof="1" smtClean="0"/>
              <a:t>à</a:t>
            </a:r>
            <a:r>
              <a:rPr lang="en-US" altLang="en-US" smtClean="0"/>
              <a:t> khuôn mẫu để sinh ra đối tượng</a:t>
            </a:r>
          </a:p>
          <a:p>
            <a:pPr eaLnBrk="1" hangingPunct="1"/>
            <a:r>
              <a:rPr lang="en-US" altLang="en-US" smtClean="0"/>
              <a:t>Đối tượng là thể hiện (instance) của một lớp. Đối tượng có</a:t>
            </a:r>
          </a:p>
          <a:p>
            <a:pPr lvl="1" eaLnBrk="1" hangingPunct="1"/>
            <a:r>
              <a:rPr lang="en-US" altLang="en-US" smtClean="0"/>
              <a:t>thu</a:t>
            </a:r>
            <a:r>
              <a:rPr lang="en-US" altLang="en-US" noProof="1" smtClean="0"/>
              <a:t>ộc</a:t>
            </a:r>
            <a:r>
              <a:rPr lang="en-US" altLang="en-US" smtClean="0"/>
              <a:t> t</a:t>
            </a:r>
            <a:r>
              <a:rPr lang="en-US" altLang="en-US" noProof="1" smtClean="0"/>
              <a:t>ính</a:t>
            </a:r>
            <a:r>
              <a:rPr lang="en-US" altLang="en-US" smtClean="0"/>
              <a:t> (dữ liệu)</a:t>
            </a:r>
          </a:p>
          <a:p>
            <a:pPr lvl="1" eaLnBrk="1" hangingPunct="1"/>
            <a:r>
              <a:rPr lang="en-US" altLang="en-US" smtClean="0"/>
              <a:t>h</a:t>
            </a:r>
            <a:r>
              <a:rPr lang="en-US" altLang="en-US" noProof="1" smtClean="0"/>
              <a:t>ành</a:t>
            </a:r>
            <a:r>
              <a:rPr lang="en-US" altLang="en-US" smtClean="0"/>
              <a:t> vi (phương thức)</a:t>
            </a:r>
          </a:p>
        </p:txBody>
      </p:sp>
    </p:spTree>
    <p:extLst>
      <p:ext uri="{BB962C8B-B14F-4D97-AF65-F5344CB8AC3E}">
        <p14:creationId xmlns:p14="http://schemas.microsoft.com/office/powerpoint/2010/main" val="37336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66F7E5-5310-4A03-AAEA-D8210F65BF1A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</a:t>
            </a:r>
            <a:r>
              <a:rPr lang="en-US" altLang="en-US" noProof="1" smtClean="0"/>
              <a:t>ệ</a:t>
            </a:r>
            <a:r>
              <a:rPr lang="en-US" altLang="en-US" smtClean="0"/>
              <a:t> th</a:t>
            </a:r>
            <a:r>
              <a:rPr lang="en-US" altLang="en-US" noProof="1" smtClean="0"/>
              <a:t>ống</a:t>
            </a:r>
            <a:r>
              <a:rPr lang="en-US" altLang="en-US" smtClean="0"/>
              <a:t> h</a:t>
            </a:r>
            <a:r>
              <a:rPr lang="vi-VN" altLang="en-US" noProof="1" smtClean="0"/>
              <a:t>ướng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Bao g</a:t>
            </a:r>
            <a:r>
              <a:rPr lang="en-US" altLang="en-US" noProof="1" smtClean="0"/>
              <a:t>ồm</a:t>
            </a:r>
            <a:r>
              <a:rPr lang="en-US" altLang="en-US" smtClean="0"/>
              <a:t> m</a:t>
            </a:r>
            <a:r>
              <a:rPr lang="en-US" altLang="en-US" noProof="1" smtClean="0"/>
              <a:t>ột</a:t>
            </a:r>
            <a:r>
              <a:rPr lang="en-US" altLang="en-US" smtClean="0"/>
              <a:t> t</a:t>
            </a:r>
            <a:r>
              <a:rPr lang="en-US" altLang="en-US" noProof="1" smtClean="0"/>
              <a:t>ập</a:t>
            </a:r>
            <a:r>
              <a:rPr lang="en-US" altLang="en-US" smtClean="0"/>
              <a:t> c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mỗi đối tượng chịu trách nhiệm một công việc</a:t>
            </a:r>
          </a:p>
          <a:p>
            <a:pPr eaLnBrk="1" hangingPunct="1"/>
            <a:r>
              <a:rPr lang="en-US" altLang="en-US" smtClean="0"/>
              <a:t>C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  <a:r>
              <a:rPr lang="en-US" altLang="en-US" smtClean="0"/>
              <a:t> t</a:t>
            </a:r>
            <a:r>
              <a:rPr lang="vi-VN" altLang="en-US" noProof="1" smtClean="0"/>
              <a:t>ươ</a:t>
            </a:r>
            <a:r>
              <a:rPr lang="en-US" altLang="en-US" smtClean="0"/>
              <a:t>ng t</a:t>
            </a:r>
            <a:r>
              <a:rPr lang="en-US" altLang="en-US" noProof="1" smtClean="0"/>
              <a:t>ác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qua trao </a:t>
            </a:r>
            <a:r>
              <a:rPr lang="en-US" altLang="en-US" noProof="1" smtClean="0"/>
              <a:t>đổi</a:t>
            </a:r>
            <a:r>
              <a:rPr lang="en-US" altLang="en-US" smtClean="0"/>
              <a:t> th</a:t>
            </a:r>
            <a:r>
              <a:rPr lang="en-US" altLang="en-US" noProof="1" smtClean="0"/>
              <a:t>ô</a:t>
            </a:r>
            <a:r>
              <a:rPr lang="en-US" altLang="en-US" smtClean="0"/>
              <a:t>ng </a:t>
            </a:r>
            <a:r>
              <a:rPr lang="en-US" altLang="en-US" noProof="1" smtClean="0"/>
              <a:t>đ</a:t>
            </a:r>
            <a:r>
              <a:rPr lang="en-US" altLang="en-US" smtClean="0"/>
              <a:t>i</a:t>
            </a:r>
            <a:r>
              <a:rPr lang="en-US" altLang="en-US" noProof="1" smtClean="0"/>
              <a:t>ệp</a:t>
            </a:r>
            <a:r>
              <a:rPr lang="en-US" altLang="en-US" smtClean="0"/>
              <a:t> (</a:t>
            </a:r>
            <a:r>
              <a:rPr lang="en-US" altLang="en-US" i="1" smtClean="0"/>
              <a:t>message passing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C</a:t>
            </a:r>
            <a:r>
              <a:rPr lang="en-US" altLang="en-US" noProof="1" smtClean="0"/>
              <a:t>ác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  <a:r>
              <a:rPr lang="en-US" altLang="en-US" smtClean="0"/>
              <a:t> c</a:t>
            </a:r>
            <a:r>
              <a:rPr lang="en-US" altLang="en-US" noProof="1" smtClean="0"/>
              <a:t>ó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t</a:t>
            </a:r>
            <a:r>
              <a:rPr lang="en-US" altLang="en-US" noProof="1" smtClean="0"/>
              <a:t>ồn</a:t>
            </a:r>
            <a:r>
              <a:rPr lang="en-US" altLang="en-US" smtClean="0"/>
              <a:t> t</a:t>
            </a:r>
            <a:r>
              <a:rPr lang="en-US" altLang="en-US" noProof="1" smtClean="0"/>
              <a:t>ại</a:t>
            </a:r>
            <a:r>
              <a:rPr lang="en-US" altLang="en-US" smtClean="0"/>
              <a:t> ph</a:t>
            </a:r>
            <a:r>
              <a:rPr lang="en-US" altLang="en-US" noProof="1" smtClean="0"/>
              <a:t>â</a:t>
            </a:r>
            <a:r>
              <a:rPr lang="en-US" altLang="en-US" smtClean="0"/>
              <a:t>n t</a:t>
            </a:r>
            <a:r>
              <a:rPr lang="en-US" altLang="en-US" noProof="1" smtClean="0"/>
              <a:t>án</a:t>
            </a:r>
            <a:r>
              <a:rPr lang="en-US" altLang="en-US" smtClean="0"/>
              <a:t>/c</a:t>
            </a:r>
            <a:r>
              <a:rPr lang="en-US" altLang="en-US" noProof="1" smtClean="0"/>
              <a:t>ó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ho</a:t>
            </a:r>
            <a:r>
              <a:rPr lang="en-US" altLang="en-US" noProof="1" smtClean="0"/>
              <a:t>ạt</a:t>
            </a:r>
            <a:r>
              <a:rPr lang="en-US" altLang="en-US" smtClean="0"/>
              <a:t> </a:t>
            </a:r>
            <a:r>
              <a:rPr lang="en-US" altLang="en-US" noProof="1" smtClean="0"/>
              <a:t>động</a:t>
            </a:r>
            <a:r>
              <a:rPr lang="en-US" altLang="en-US" smtClean="0"/>
              <a:t> song song</a:t>
            </a:r>
            <a:endParaRPr lang="en-US" altLang="en-US" noProof="1" smtClean="0"/>
          </a:p>
        </p:txBody>
      </p:sp>
    </p:spTree>
    <p:extLst>
      <p:ext uri="{BB962C8B-B14F-4D97-AF65-F5344CB8AC3E}">
        <p14:creationId xmlns:p14="http://schemas.microsoft.com/office/powerpoint/2010/main" val="23342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M</a:t>
            </a:r>
            <a:r>
              <a:rPr lang="en-US" altLang="en-US" noProof="1" smtClean="0"/>
              <a:t>ô</a:t>
            </a:r>
            <a:r>
              <a:rPr lang="en-US" altLang="en-US" smtClean="0"/>
              <a:t> h</a:t>
            </a:r>
            <a:r>
              <a:rPr lang="en-US" altLang="en-US" noProof="1" smtClean="0"/>
              <a:t>ình</a:t>
            </a:r>
            <a:r>
              <a:rPr lang="en-US" altLang="en-US" smtClean="0"/>
              <a:t> h</a:t>
            </a:r>
            <a:r>
              <a:rPr lang="en-US" altLang="en-US" noProof="1" smtClean="0"/>
              <a:t>óa</a:t>
            </a:r>
            <a:r>
              <a:rPr lang="en-US" altLang="en-US" smtClean="0"/>
              <a:t> </a:t>
            </a:r>
            <a:r>
              <a:rPr lang="en-US" altLang="en-US" noProof="1" smtClean="0"/>
              <a:t>đối</a:t>
            </a:r>
            <a:r>
              <a:rPr lang="en-US" altLang="en-US" smtClean="0"/>
              <a:t> t</a:t>
            </a:r>
            <a:r>
              <a:rPr lang="vi-VN" altLang="en-US" noProof="1" smtClean="0"/>
              <a:t>ượng</a:t>
            </a:r>
          </a:p>
        </p:txBody>
      </p:sp>
      <p:graphicFrame>
        <p:nvGraphicFramePr>
          <p:cNvPr id="80924" name="Group 28"/>
          <p:cNvGraphicFramePr>
            <a:graphicFrameLocks noGrp="1"/>
          </p:cNvGraphicFramePr>
          <p:nvPr>
            <p:ph idx="1"/>
          </p:nvPr>
        </p:nvGraphicFramePr>
        <p:xfrm>
          <a:off x="2895600" y="1828800"/>
          <a:ext cx="4267200" cy="4267200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MyDate</a:t>
                      </a:r>
                      <a:endParaRPr kumimoji="0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month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day</a:t>
                      </a: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getDay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setDay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getMonth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setMonth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getYear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setYear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validDate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E95DDB-8F9A-43F6-BDCE-B23D6B374A9C}" type="slidenum">
              <a:rPr lang="en-GB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17DAAF1-095A-4877-A8B3-6079D9A8318F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Lợi ích của l</a:t>
            </a:r>
            <a:r>
              <a:rPr lang="en-US" altLang="en-US" smtClean="0"/>
              <a:t>ậ</a:t>
            </a:r>
            <a:r>
              <a:rPr lang="en-US" altLang="zh-CN" smtClean="0">
                <a:ea typeface="SimSun" panose="02010600030101010101" pitchFamily="2" charset="-122"/>
              </a:rPr>
              <a:t>p trình h</a:t>
            </a:r>
            <a:r>
              <a:rPr lang="en-US" altLang="en-US" smtClean="0"/>
              <a:t>ướ</a:t>
            </a:r>
            <a:r>
              <a:rPr lang="en-US" altLang="zh-CN" smtClean="0">
                <a:ea typeface="SimSun" panose="02010600030101010101" pitchFamily="2" charset="-122"/>
              </a:rPr>
              <a:t>ng đ</a:t>
            </a:r>
            <a:r>
              <a:rPr lang="en-US" altLang="en-US" smtClean="0"/>
              <a:t>ố</a:t>
            </a:r>
            <a:r>
              <a:rPr lang="en-US" altLang="zh-CN" smtClean="0">
                <a:ea typeface="SimSun" panose="02010600030101010101" pitchFamily="2" charset="-122"/>
              </a:rPr>
              <a:t>i tư</a:t>
            </a:r>
            <a:r>
              <a:rPr lang="en-US" altLang="en-US" smtClean="0"/>
              <a:t>ợ</a:t>
            </a:r>
            <a:r>
              <a:rPr lang="en-US" altLang="zh-CN" smtClean="0">
                <a:ea typeface="SimSun" panose="02010600030101010101" pitchFamily="2" charset="-122"/>
              </a:rPr>
              <a:t>ng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năng suất lập trình (năng suất phát triển)</a:t>
            </a:r>
          </a:p>
          <a:p>
            <a:pPr eaLnBrk="1" hangingPunct="1"/>
            <a:r>
              <a:rPr lang="en-US" altLang="en-US" smtClean="0"/>
              <a:t>chất lượng phần mềm</a:t>
            </a:r>
          </a:p>
          <a:p>
            <a:pPr eaLnBrk="1" hangingPunct="1"/>
            <a:r>
              <a:rPr lang="en-US" altLang="en-US" smtClean="0"/>
              <a:t>tính hiểu được của phần mềm</a:t>
            </a: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vòng đ</a:t>
            </a:r>
            <a:r>
              <a:rPr lang="en-US" altLang="en-US" smtClean="0"/>
              <a:t>ờ</a:t>
            </a:r>
            <a:r>
              <a:rPr lang="en-US" altLang="zh-CN" smtClean="0">
                <a:ea typeface="SimSun" panose="02010600030101010101" pitchFamily="2" charset="-122"/>
              </a:rPr>
              <a:t>i c</a:t>
            </a:r>
            <a:r>
              <a:rPr lang="en-US" altLang="en-US" smtClean="0"/>
              <a:t>ủa</a:t>
            </a:r>
            <a:r>
              <a:rPr lang="en-US" altLang="zh-CN" smtClean="0">
                <a:ea typeface="SimSun" panose="02010600030101010101" pitchFamily="2" charset="-122"/>
              </a:rPr>
              <a:t> ph</a:t>
            </a:r>
            <a:r>
              <a:rPr lang="en-US" altLang="en-US" smtClean="0"/>
              <a:t>ầ</a:t>
            </a:r>
            <a:r>
              <a:rPr lang="en-US" altLang="zh-CN" smtClean="0">
                <a:ea typeface="SimSun" panose="02010600030101010101" pitchFamily="2" charset="-122"/>
              </a:rPr>
              <a:t>n m</a:t>
            </a:r>
            <a:r>
              <a:rPr lang="en-US" altLang="en-US" smtClean="0"/>
              <a:t>ề</a:t>
            </a:r>
            <a:r>
              <a:rPr lang="en-US" altLang="zh-CN" smtClean="0">
                <a:ea typeface="SimSun" panose="02010600030101010101" pitchFamily="2" charset="-122"/>
              </a:rPr>
              <a:t>m </a:t>
            </a:r>
            <a:endParaRPr lang="en-US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78D3602-D817-4DCA-A191-2141EA6E4247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1" smtClean="0"/>
              <a:t>OO</a:t>
            </a:r>
            <a:r>
              <a:rPr lang="en-US" altLang="en-US" smtClean="0"/>
              <a:t>P v</a:t>
            </a:r>
            <a:r>
              <a:rPr lang="en-US" altLang="en-US" noProof="1" smtClean="0"/>
              <a:t>à</a:t>
            </a:r>
            <a:r>
              <a:rPr lang="en-US" altLang="en-US" smtClean="0"/>
              <a:t> </a:t>
            </a:r>
            <a:r>
              <a:rPr lang="en-US" altLang="en-US" noProof="1" smtClean="0"/>
              <a:t>OO</a:t>
            </a:r>
            <a:r>
              <a:rPr lang="en-US" altLang="en-US" smtClean="0"/>
              <a:t>L</a:t>
            </a:r>
            <a:endParaRPr lang="en-US" altLang="en-US" noProof="1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C</a:t>
            </a:r>
            <a:r>
              <a:rPr lang="en-US" altLang="en-US" noProof="1" smtClean="0"/>
              <a:t>ó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th</a:t>
            </a:r>
            <a:r>
              <a:rPr lang="en-US" altLang="en-US" noProof="1" smtClean="0"/>
              <a:t>ể</a:t>
            </a:r>
            <a:r>
              <a:rPr lang="en-US" altLang="en-US" smtClean="0"/>
              <a:t> hi</a:t>
            </a:r>
            <a:r>
              <a:rPr lang="en-US" altLang="en-US" noProof="1" smtClean="0"/>
              <a:t>ện</a:t>
            </a:r>
            <a:r>
              <a:rPr lang="en-US" altLang="en-US" smtClean="0"/>
              <a:t> ph</a:t>
            </a:r>
            <a:r>
              <a:rPr lang="en-US" altLang="en-US" noProof="1" smtClean="0"/>
              <a:t>ần</a:t>
            </a:r>
            <a:r>
              <a:rPr lang="en-US" altLang="en-US" smtClean="0"/>
              <a:t> n</a:t>
            </a:r>
            <a:r>
              <a:rPr lang="en-US" altLang="en-US" noProof="1" smtClean="0"/>
              <a:t>ào</a:t>
            </a:r>
            <a:r>
              <a:rPr lang="en-US" altLang="en-US" smtClean="0"/>
              <a:t> t</a:t>
            </a:r>
            <a:r>
              <a:rPr lang="vi-VN" altLang="en-US" noProof="1" smtClean="0"/>
              <a:t>ư</a:t>
            </a:r>
            <a:r>
              <a:rPr lang="en-US" altLang="en-US" smtClean="0"/>
              <a:t> t</a:t>
            </a:r>
            <a:r>
              <a:rPr lang="vi-VN" altLang="en-US" noProof="1" smtClean="0"/>
              <a:t>ưởng</a:t>
            </a:r>
            <a:r>
              <a:rPr lang="en-US" altLang="en-US" smtClean="0"/>
              <a:t> đóng gói/che giấu thông tin tr</a:t>
            </a:r>
            <a:r>
              <a:rPr lang="en-US" altLang="en-US" noProof="1" smtClean="0"/>
              <a:t>ê</a:t>
            </a:r>
            <a:r>
              <a:rPr lang="en-US" altLang="en-US" smtClean="0"/>
              <a:t>n ngôn ngữ thủ tục</a:t>
            </a:r>
          </a:p>
          <a:p>
            <a:pPr lvl="1" eaLnBrk="1" hangingPunct="1"/>
            <a:r>
              <a:rPr lang="en-US" altLang="en-US" smtClean="0"/>
              <a:t>không triệt để, khó kiểm soát</a:t>
            </a:r>
          </a:p>
          <a:p>
            <a:pPr eaLnBrk="1" hangingPunct="1"/>
            <a:r>
              <a:rPr lang="en-US" altLang="en-US" smtClean="0"/>
              <a:t>Ngôn ngữ hướng đối tượng cung cấp khả năng kiểm soát truy cập; ngoài ra</a:t>
            </a:r>
          </a:p>
          <a:p>
            <a:pPr lvl="1" eaLnBrk="1" hangingPunct="1"/>
            <a:r>
              <a:rPr lang="en-US" altLang="en-US" smtClean="0"/>
              <a:t>kế thừa</a:t>
            </a:r>
          </a:p>
          <a:p>
            <a:pPr lvl="1" eaLnBrk="1" hangingPunct="1"/>
            <a:r>
              <a:rPr lang="en-US" altLang="en-US" smtClean="0"/>
              <a:t>đa hình </a:t>
            </a:r>
            <a:endParaRPr lang="en-US" alt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2786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4AFEA1-DE23-41CA-8423-4FA12238E481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0963" name="Picture 2" descr="C:\Documents and Settings\Duc\Local Settings\Temporary Internet Files\Content.IE5\SY3ZUB94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1"/>
            <a:ext cx="21320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6C1B1DF-3749-4EBB-B01B-9AE987558A43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</a:t>
            </a:r>
            <a:r>
              <a:rPr lang="en-US" altLang="en-US" noProof="1" smtClean="0"/>
              <a:t>ài</a:t>
            </a:r>
            <a:r>
              <a:rPr lang="en-US" altLang="en-US" smtClean="0"/>
              <a:t> li</a:t>
            </a:r>
            <a:r>
              <a:rPr lang="en-US" altLang="en-US" noProof="1" smtClean="0"/>
              <a:t>ệu</a:t>
            </a:r>
            <a:r>
              <a:rPr lang="en-US" altLang="en-US" smtClean="0"/>
              <a:t> tham kh</a:t>
            </a:r>
            <a:r>
              <a:rPr lang="en-US" altLang="en-US" noProof="1" smtClean="0"/>
              <a:t>ảo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Giáo trình Lập trình HĐT, chương 3</a:t>
            </a:r>
          </a:p>
        </p:txBody>
      </p:sp>
    </p:spTree>
    <p:extLst>
      <p:ext uri="{BB962C8B-B14F-4D97-AF65-F5344CB8AC3E}">
        <p14:creationId xmlns:p14="http://schemas.microsoft.com/office/powerpoint/2010/main" val="159198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D6908AA-917C-48D1-9C97-BEE129A77B9B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Phần mềm ngày càng phức tạp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Kích thước ngày càng lớn*</a:t>
            </a:r>
          </a:p>
          <a:p>
            <a:pPr lvl="1" eaLnBrk="1" hangingPunct="1"/>
            <a:r>
              <a:rPr lang="en-US" altLang="en-US" smtClean="0"/>
              <a:t>LibreOffice: 9.5M dòng lệnh</a:t>
            </a:r>
          </a:p>
          <a:p>
            <a:pPr lvl="1" eaLnBrk="1" hangingPunct="1"/>
            <a:r>
              <a:rPr lang="en-US" altLang="en-US" smtClean="0"/>
              <a:t>Chromium: 25.1M dòng lệnh</a:t>
            </a:r>
          </a:p>
          <a:p>
            <a:pPr lvl="1" eaLnBrk="1" hangingPunct="1"/>
            <a:r>
              <a:rPr lang="en-US" altLang="en-US" smtClean="0"/>
              <a:t>NetBeans IDE: 101M dòng lệnh</a:t>
            </a:r>
          </a:p>
          <a:p>
            <a:pPr eaLnBrk="1" hangingPunct="1"/>
            <a:r>
              <a:rPr lang="en-US" altLang="en-US" smtClean="0"/>
              <a:t>Người dùng ngày càng đòi hỏi nhiều chức năng</a:t>
            </a:r>
            <a:endParaRPr lang="en-US" altLang="en-US" i="1" smtClean="0"/>
          </a:p>
          <a:p>
            <a:pPr eaLnBrk="1" hangingPunct="1"/>
            <a:r>
              <a:rPr lang="en-US" altLang="en-US" smtClean="0"/>
              <a:t>Phần mềm luôn cần được sửa đổi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5943600" y="5861050"/>
            <a:ext cx="38922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Nguồn: </a:t>
            </a:r>
            <a:r>
              <a:rPr lang="en-US" altLang="en-US" sz="1600" i="1"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en-US" sz="1600" i="1" smtClean="0">
                <a:latin typeface="Arial" panose="020B0604020202020204" pitchFamily="34" charset="0"/>
                <a:hlinkClick r:id="rId2"/>
              </a:rPr>
              <a:t>www.openhub.net</a:t>
            </a:r>
            <a:r>
              <a:rPr lang="en-US" altLang="en-US" sz="1600" i="1" smtClean="0">
                <a:latin typeface="Arial" panose="020B0604020202020204" pitchFamily="34" charset="0"/>
              </a:rPr>
              <a:t>, 8/2019</a:t>
            </a:r>
            <a:endParaRPr lang="en-US" altLang="en-US" sz="16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A4825C6-B9D0-4469-A27E-5D8A691E2274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Vì vậy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Cần kiểm soát chi phí</a:t>
            </a:r>
          </a:p>
          <a:p>
            <a:pPr lvl="1" eaLnBrk="1" hangingPunct="1"/>
            <a:r>
              <a:rPr lang="en-US" altLang="en-US" smtClean="0"/>
              <a:t>Chi phí phát triển</a:t>
            </a:r>
          </a:p>
          <a:p>
            <a:pPr lvl="1" eaLnBrk="1" hangingPunct="1"/>
            <a:r>
              <a:rPr lang="en-US" altLang="en-US" smtClean="0"/>
              <a:t>Chi phí bảo trì</a:t>
            </a:r>
          </a:p>
          <a:p>
            <a:pPr eaLnBrk="1" hangingPunct="1"/>
            <a:r>
              <a:rPr lang="en-US" altLang="en-US" smtClean="0"/>
              <a:t>Giải pháp chính là </a:t>
            </a:r>
            <a:r>
              <a:rPr lang="en-US" altLang="en-US" b="1" i="1" smtClean="0"/>
              <a:t>sử dụng lại</a:t>
            </a:r>
          </a:p>
          <a:p>
            <a:pPr lvl="1" eaLnBrk="1" hangingPunct="1"/>
            <a:r>
              <a:rPr lang="en-US" altLang="en-US" smtClean="0"/>
              <a:t>Giảm chi phí và thời gian phát triển</a:t>
            </a:r>
          </a:p>
          <a:p>
            <a:pPr lvl="1" eaLnBrk="1" hangingPunct="1"/>
            <a:r>
              <a:rPr lang="en-US" altLang="en-US" smtClean="0"/>
              <a:t>Nâng cao chất lượng (được sử dụng lại chứng tỏ có chất lượng tốt)</a:t>
            </a:r>
          </a:p>
        </p:txBody>
      </p:sp>
    </p:spTree>
    <p:extLst>
      <p:ext uri="{BB962C8B-B14F-4D97-AF65-F5344CB8AC3E}">
        <p14:creationId xmlns:p14="http://schemas.microsoft.com/office/powerpoint/2010/main" val="30075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DA4942C-8C74-4918-97D2-BACC9F0D9BE1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Để sử dụng lại (mã nguồn)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69913"/>
            <a:ext cx="8229600" cy="4021287"/>
          </a:xfrm>
        </p:spPr>
        <p:txBody>
          <a:bodyPr/>
          <a:lstStyle/>
          <a:p>
            <a:pPr eaLnBrk="1" hangingPunct="1"/>
            <a:r>
              <a:rPr lang="en-US" altLang="en-US" smtClean="0"/>
              <a:t>Cần dễ hiểu</a:t>
            </a:r>
          </a:p>
          <a:p>
            <a:pPr eaLnBrk="1" hangingPunct="1"/>
            <a:r>
              <a:rPr lang="en-US" altLang="en-US" smtClean="0"/>
              <a:t>Có chất lượng cao </a:t>
            </a:r>
          </a:p>
          <a:p>
            <a:pPr eaLnBrk="1" hangingPunct="1"/>
            <a:r>
              <a:rPr lang="en-US" altLang="en-US" smtClean="0"/>
              <a:t>Có </a:t>
            </a:r>
            <a:r>
              <a:rPr lang="en-US" altLang="en-US" b="1" smtClean="0"/>
              <a:t>giao diện</a:t>
            </a:r>
            <a:r>
              <a:rPr lang="en-US" altLang="en-US" smtClean="0"/>
              <a:t> rõ ràng</a:t>
            </a:r>
          </a:p>
          <a:p>
            <a:pPr eaLnBrk="1" hangingPunct="1"/>
            <a:r>
              <a:rPr lang="en-US" altLang="en-US" smtClean="0"/>
              <a:t>Không/ít yêu cầu thay đổi khi sử dụng trong phần mềm mới</a:t>
            </a:r>
          </a:p>
          <a:p>
            <a:pPr eaLnBrk="1" hangingPunct="1"/>
            <a:r>
              <a:rPr lang="en-US" altLang="en-US" smtClean="0"/>
              <a:t>Linh hoạt, có thể mở rộng nếu cần thiết</a:t>
            </a:r>
          </a:p>
        </p:txBody>
      </p:sp>
    </p:spTree>
    <p:extLst>
      <p:ext uri="{BB962C8B-B14F-4D97-AF65-F5344CB8AC3E}">
        <p14:creationId xmlns:p14="http://schemas.microsoft.com/office/powerpoint/2010/main" val="20914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E509A9D-CA31-4726-AB10-DDE77BBEBBAC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Các phương pháp l</a:t>
            </a:r>
            <a:r>
              <a:rPr lang="en-US" altLang="en-US" smtClean="0"/>
              <a:t>ậ</a:t>
            </a:r>
            <a:r>
              <a:rPr lang="en-US" altLang="zh-CN" smtClean="0">
                <a:ea typeface="SimSun" panose="02010600030101010101" pitchFamily="2" charset="-122"/>
              </a:rPr>
              <a:t>p trình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Lập trình không có cấu trúc</a:t>
            </a:r>
          </a:p>
          <a:p>
            <a:pPr eaLnBrk="1" hangingPunct="1"/>
            <a:r>
              <a:rPr lang="en-US" altLang="en-US" smtClean="0"/>
              <a:t>Lập trình có cấu trúc (lập trình thủ tục)</a:t>
            </a:r>
          </a:p>
          <a:p>
            <a:pPr eaLnBrk="1" hangingPunct="1"/>
            <a:r>
              <a:rPr lang="en-US" altLang="en-US" smtClean="0"/>
              <a:t>Lập trình logic</a:t>
            </a:r>
          </a:p>
          <a:p>
            <a:pPr eaLnBrk="1" hangingPunct="1"/>
            <a:r>
              <a:rPr lang="en-US" altLang="en-US" smtClean="0"/>
              <a:t>Lập trình hàm</a:t>
            </a:r>
          </a:p>
          <a:p>
            <a:pPr eaLnBrk="1" hangingPunct="1"/>
            <a:r>
              <a:rPr lang="en-US" altLang="en-US" smtClean="0"/>
              <a:t>Lập trình hướng đối tượng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2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C4A57EA-8FE2-43D2-A29D-16D1320E74FE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L</a:t>
            </a:r>
            <a:r>
              <a:rPr lang="en-US" altLang="en-US" smtClean="0"/>
              <a:t>ậ</a:t>
            </a:r>
            <a:r>
              <a:rPr lang="en-US" altLang="zh-CN" smtClean="0">
                <a:ea typeface="SimSun" panose="02010600030101010101" pitchFamily="2" charset="-122"/>
              </a:rPr>
              <a:t>p trình không có c</a:t>
            </a:r>
            <a:r>
              <a:rPr lang="en-US" altLang="en-US" smtClean="0"/>
              <a:t>ấ</a:t>
            </a:r>
            <a:r>
              <a:rPr lang="en-US" altLang="zh-CN" smtClean="0">
                <a:ea typeface="SimSun" panose="02010600030101010101" pitchFamily="2" charset="-122"/>
              </a:rPr>
              <a:t>u trúc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z="2500">
                <a:ea typeface="SimSun" panose="02010600030101010101" pitchFamily="2" charset="-122"/>
              </a:rPr>
              <a:t>(non-structured programming)</a:t>
            </a:r>
            <a:endParaRPr lang="en-US" altLang="en-US" sz="2500">
              <a:ea typeface="SimSun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Là phương pháp xuất hiện đầu tiên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các ngôn ngữ như Assembly, Basic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sử dụng các biến tổng thể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lạm dụng lệnh GOTO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Các nhược điểm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khó hiểu, khó bảo trì, hầu như không thể sử dụng lại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chất lượng kém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chi phí cao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không thể phát triển các ứng dụng lớn </a:t>
            </a:r>
            <a:endParaRPr lang="en-US" altLang="en-US" sz="2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279775" y="635635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120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120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C36331-3EE5-46F3-9712-4E210921EAF6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GB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Ví dụ</a:t>
            </a:r>
            <a:endParaRPr lang="en-US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7476"/>
            <a:ext cx="8229600" cy="49371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10   k =1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20  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gosub 100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30   if y &gt; 120 goto 60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40   k = k+1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50  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goto 20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60   print k, y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70   stop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100  y = 3*k*k + 7*k-3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r>
              <a:rPr lang="en-US" sz="2800">
                <a:latin typeface="Courier New" pitchFamily="49" charset="0"/>
              </a:rPr>
              <a:t>110  return</a:t>
            </a:r>
          </a:p>
          <a:p>
            <a:pPr marL="274320" indent="-274320">
              <a:lnSpc>
                <a:spcPct val="90000"/>
              </a:lnSpc>
              <a:buNone/>
              <a:defRPr/>
            </a:pPr>
            <a:endParaRPr lang="en-US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20861</TotalTime>
  <Words>1214</Words>
  <Application>Microsoft Office PowerPoint</Application>
  <PresentationFormat>A4 Paper (210x297 mm)</PresentationFormat>
  <Paragraphs>216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SimSun</vt:lpstr>
      <vt:lpstr>Arial</vt:lpstr>
      <vt:lpstr>Calibri</vt:lpstr>
      <vt:lpstr>Candara</vt:lpstr>
      <vt:lpstr>Century Gothic</vt:lpstr>
      <vt:lpstr>Courier New</vt:lpstr>
      <vt:lpstr>Tahoma</vt:lpstr>
      <vt:lpstr>Times New Roman</vt:lpstr>
      <vt:lpstr>Wingdings</vt:lpstr>
      <vt:lpstr>Trinhlk_template</vt:lpstr>
      <vt:lpstr>Visio</vt:lpstr>
      <vt:lpstr>Giới thiệu về Lập trình hướng  đối tượng</vt:lpstr>
      <vt:lpstr>Nội dung</vt:lpstr>
      <vt:lpstr>Tài liệu tham khảo</vt:lpstr>
      <vt:lpstr>Phần mềm ngày càng phức tạp</vt:lpstr>
      <vt:lpstr>Vì vậy</vt:lpstr>
      <vt:lpstr>Để sử dụng lại (mã nguồn)</vt:lpstr>
      <vt:lpstr>Các phương pháp lập trình</vt:lpstr>
      <vt:lpstr>Lập trình không có cấu trúc (non-structured programming)</vt:lpstr>
      <vt:lpstr>Ví dụ</vt:lpstr>
      <vt:lpstr>Lập trình logic</vt:lpstr>
      <vt:lpstr>Lập trình có cấu trúc/lập trình thủ tục (structured/procedural programming)</vt:lpstr>
      <vt:lpstr>Ví dụ</vt:lpstr>
      <vt:lpstr>Lập trình có cấu trúc/lập trình thủ tục</vt:lpstr>
      <vt:lpstr>Tại sao phải thay đổi cấu trúc dữ liệu? </vt:lpstr>
      <vt:lpstr>Các vấn đề</vt:lpstr>
      <vt:lpstr>Ví dụ: MyDate</vt:lpstr>
      <vt:lpstr>Ví dụ: MyDate (2)</vt:lpstr>
      <vt:lpstr>Giải pháp</vt:lpstr>
      <vt:lpstr>Sử dụng giao diện</vt:lpstr>
      <vt:lpstr>PowerPoint Presentation</vt:lpstr>
      <vt:lpstr>Đóng gói và che giấu thông tin</vt:lpstr>
      <vt:lpstr>Lớp và đối tượng</vt:lpstr>
      <vt:lpstr>Hệ thống hướng đối tượng</vt:lpstr>
      <vt:lpstr>Mô hình hóa đối tượng</vt:lpstr>
      <vt:lpstr>Lợi ích của lập trình hướng đối tượng</vt:lpstr>
      <vt:lpstr>OOP và OOL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Hieu Vo</cp:lastModifiedBy>
  <cp:revision>650</cp:revision>
  <cp:lastPrinted>2016-09-21T04:17:26Z</cp:lastPrinted>
  <dcterms:created xsi:type="dcterms:W3CDTF">2016-05-31T12:51:22Z</dcterms:created>
  <dcterms:modified xsi:type="dcterms:W3CDTF">2019-08-28T01:28:24Z</dcterms:modified>
</cp:coreProperties>
</file>