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handoutMasterIdLst>
    <p:handoutMasterId r:id="rId51"/>
  </p:handoutMasterIdLst>
  <p:sldIdLst>
    <p:sldId id="256" r:id="rId2"/>
    <p:sldId id="307" r:id="rId3"/>
    <p:sldId id="260" r:id="rId4"/>
    <p:sldId id="261" r:id="rId5"/>
    <p:sldId id="262"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Lst>
  <p:sldSz cx="9906000" cy="6858000" type="A4"/>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120">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5409" autoAdjust="0"/>
  </p:normalViewPr>
  <p:slideViewPr>
    <p:cSldViewPr>
      <p:cViewPr varScale="1">
        <p:scale>
          <a:sx n="99" d="100"/>
          <a:sy n="99" d="100"/>
        </p:scale>
        <p:origin x="1716" y="90"/>
      </p:cViewPr>
      <p:guideLst>
        <p:guide orient="horz" pos="2160"/>
        <p:guide pos="2880"/>
        <p:guide pos="3120"/>
      </p:guideLst>
    </p:cSldViewPr>
  </p:slideViewPr>
  <p:notesTextViewPr>
    <p:cViewPr>
      <p:scale>
        <a:sx n="100" d="100"/>
        <a:sy n="100" d="100"/>
      </p:scale>
      <p:origin x="0" y="0"/>
    </p:cViewPr>
  </p:notesTextViewPr>
  <p:notesViewPr>
    <p:cSldViewPr>
      <p:cViewPr varScale="1">
        <p:scale>
          <a:sx n="87" d="100"/>
          <a:sy n="87" d="100"/>
        </p:scale>
        <p:origin x="-3846" y="-96"/>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11699" cy="46180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36768" y="0"/>
            <a:ext cx="3011699" cy="461804"/>
          </a:xfrm>
          <a:prstGeom prst="rect">
            <a:avLst/>
          </a:prstGeom>
        </p:spPr>
        <p:txBody>
          <a:bodyPr vert="horz" lIns="91440" tIns="45720" rIns="91440" bIns="45720" rtlCol="0"/>
          <a:lstStyle>
            <a:lvl1pPr algn="r">
              <a:defRPr sz="1200"/>
            </a:lvl1pPr>
          </a:lstStyle>
          <a:p>
            <a:fld id="{440748AC-93B4-487F-A96C-BA994DE4E7E8}" type="datetimeFigureOut">
              <a:rPr lang="en-US" smtClean="0"/>
              <a:t>28-Nov-19</a:t>
            </a:fld>
            <a:endParaRPr lang="en-US"/>
          </a:p>
        </p:txBody>
      </p:sp>
      <p:sp>
        <p:nvSpPr>
          <p:cNvPr id="4" name="Footer Placeholder 3"/>
          <p:cNvSpPr>
            <a:spLocks noGrp="1"/>
          </p:cNvSpPr>
          <p:nvPr>
            <p:ph type="ftr" sz="quarter" idx="2"/>
          </p:nvPr>
        </p:nvSpPr>
        <p:spPr>
          <a:xfrm>
            <a:off x="1" y="8772668"/>
            <a:ext cx="3011699" cy="461804"/>
          </a:xfrm>
          <a:prstGeom prst="rect">
            <a:avLst/>
          </a:prstGeom>
        </p:spPr>
        <p:txBody>
          <a:bodyPr vert="horz" lIns="91440" tIns="45720" rIns="91440" bIns="45720" rtlCol="0" anchor="b"/>
          <a:lstStyle>
            <a:lvl1pPr algn="l">
              <a:defRPr sz="1200"/>
            </a:lvl1pPr>
          </a:lstStyle>
          <a:p>
            <a:r>
              <a:rPr lang="en-US" smtClean="0"/>
              <a:t>LE Khanh Trinh</a:t>
            </a:r>
            <a:endParaRPr lang="en-US"/>
          </a:p>
        </p:txBody>
      </p:sp>
      <p:sp>
        <p:nvSpPr>
          <p:cNvPr id="5" name="Slide Number Placeholder 4"/>
          <p:cNvSpPr>
            <a:spLocks noGrp="1"/>
          </p:cNvSpPr>
          <p:nvPr>
            <p:ph type="sldNum" sz="quarter" idx="3"/>
          </p:nvPr>
        </p:nvSpPr>
        <p:spPr>
          <a:xfrm>
            <a:off x="3936768" y="8772668"/>
            <a:ext cx="3011699" cy="461804"/>
          </a:xfrm>
          <a:prstGeom prst="rect">
            <a:avLst/>
          </a:prstGeom>
        </p:spPr>
        <p:txBody>
          <a:bodyPr vert="horz" lIns="91440" tIns="45720" rIns="91440" bIns="45720" rtlCol="0" anchor="b"/>
          <a:lstStyle>
            <a:lvl1pPr algn="r">
              <a:defRPr sz="1200"/>
            </a:lvl1pPr>
          </a:lstStyle>
          <a:p>
            <a:fld id="{E69D8547-35A4-4EEA-B872-4474869B36BE}" type="slidenum">
              <a:rPr lang="en-US" smtClean="0"/>
              <a:t>‹#›</a:t>
            </a:fld>
            <a:endParaRPr lang="en-US"/>
          </a:p>
        </p:txBody>
      </p:sp>
    </p:spTree>
    <p:extLst>
      <p:ext uri="{BB962C8B-B14F-4D97-AF65-F5344CB8AC3E}">
        <p14:creationId xmlns:p14="http://schemas.microsoft.com/office/powerpoint/2010/main" val="266554104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11699" cy="46180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1440" tIns="45720" rIns="91440" bIns="45720" rtlCol="0"/>
          <a:lstStyle>
            <a:lvl1pPr algn="r">
              <a:defRPr sz="1200"/>
            </a:lvl1pPr>
          </a:lstStyle>
          <a:p>
            <a:fld id="{0A82CEB1-7062-46D9-BB31-314D962DF5FD}" type="datetimeFigureOut">
              <a:rPr lang="en-US" smtClean="0"/>
              <a:t>28-Nov-19</a:t>
            </a:fld>
            <a:endParaRPr lang="en-US"/>
          </a:p>
        </p:txBody>
      </p:sp>
      <p:sp>
        <p:nvSpPr>
          <p:cNvPr id="4" name="Slide Image Placeholder 3"/>
          <p:cNvSpPr>
            <a:spLocks noGrp="1" noRot="1" noChangeAspect="1"/>
          </p:cNvSpPr>
          <p:nvPr>
            <p:ph type="sldImg" idx="2"/>
          </p:nvPr>
        </p:nvSpPr>
        <p:spPr>
          <a:xfrm>
            <a:off x="974725" y="692150"/>
            <a:ext cx="5000625" cy="34639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772668"/>
            <a:ext cx="3011699" cy="461804"/>
          </a:xfrm>
          <a:prstGeom prst="rect">
            <a:avLst/>
          </a:prstGeom>
        </p:spPr>
        <p:txBody>
          <a:bodyPr vert="horz" lIns="91440" tIns="45720" rIns="91440" bIns="45720" rtlCol="0" anchor="b"/>
          <a:lstStyle>
            <a:lvl1pPr algn="l">
              <a:defRPr sz="1200"/>
            </a:lvl1pPr>
          </a:lstStyle>
          <a:p>
            <a:r>
              <a:rPr lang="en-US" smtClean="0"/>
              <a:t>LE Khanh Trinh</a:t>
            </a:r>
            <a:endParaRPr lang="en-US"/>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1440" tIns="45720" rIns="91440" bIns="45720" rtlCol="0" anchor="b"/>
          <a:lstStyle>
            <a:lvl1pPr algn="r">
              <a:defRPr sz="1200"/>
            </a:lvl1pPr>
          </a:lstStyle>
          <a:p>
            <a:fld id="{8FC78E64-6641-4E4F-82C1-AAE95B32853E}" type="slidenum">
              <a:rPr lang="en-US" smtClean="0"/>
              <a:t>‹#›</a:t>
            </a:fld>
            <a:endParaRPr lang="en-US"/>
          </a:p>
        </p:txBody>
      </p:sp>
    </p:spTree>
    <p:extLst>
      <p:ext uri="{BB962C8B-B14F-4D97-AF65-F5344CB8AC3E}">
        <p14:creationId xmlns:p14="http://schemas.microsoft.com/office/powerpoint/2010/main" val="350429060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4725" y="692150"/>
            <a:ext cx="5000625"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C78E64-6641-4E4F-82C1-AAE95B32853E}" type="slidenum">
              <a:rPr lang="en-US" smtClean="0"/>
              <a:t>1</a:t>
            </a:fld>
            <a:endParaRPr lang="en-US"/>
          </a:p>
        </p:txBody>
      </p:sp>
      <p:sp>
        <p:nvSpPr>
          <p:cNvPr id="5" name="Footer Placeholder 4"/>
          <p:cNvSpPr>
            <a:spLocks noGrp="1"/>
          </p:cNvSpPr>
          <p:nvPr>
            <p:ph type="ftr" sz="quarter" idx="11"/>
          </p:nvPr>
        </p:nvSpPr>
        <p:spPr/>
        <p:txBody>
          <a:bodyPr/>
          <a:lstStyle/>
          <a:p>
            <a:r>
              <a:rPr lang="en-US" smtClean="0"/>
              <a:t>LE Khanh Trinh</a:t>
            </a:r>
            <a:endParaRPr lang="en-US"/>
          </a:p>
        </p:txBody>
      </p:sp>
    </p:spTree>
    <p:extLst>
      <p:ext uri="{BB962C8B-B14F-4D97-AF65-F5344CB8AC3E}">
        <p14:creationId xmlns:p14="http://schemas.microsoft.com/office/powerpoint/2010/main" val="2348688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Cuốn</a:t>
            </a:r>
            <a:r>
              <a:rPr lang="en-US" baseline="0" smtClean="0"/>
              <a:t> sách xuất bản năm 1995 của Gamma, Helm, Johnson và Vlissides được xem là cuốn sách kinh điển về mẫu thiết kế</a:t>
            </a:r>
            <a:endParaRPr lang="en-US"/>
          </a:p>
        </p:txBody>
      </p:sp>
      <p:sp>
        <p:nvSpPr>
          <p:cNvPr id="4" name="Footer Placeholder 3"/>
          <p:cNvSpPr>
            <a:spLocks noGrp="1"/>
          </p:cNvSpPr>
          <p:nvPr>
            <p:ph type="ftr" sz="quarter" idx="10"/>
          </p:nvPr>
        </p:nvSpPr>
        <p:spPr/>
        <p:txBody>
          <a:bodyPr/>
          <a:lstStyle/>
          <a:p>
            <a:r>
              <a:rPr lang="en-US" smtClean="0"/>
              <a:t>LE Khanh Trinh</a:t>
            </a:r>
            <a:endParaRPr lang="en-US"/>
          </a:p>
        </p:txBody>
      </p:sp>
      <p:sp>
        <p:nvSpPr>
          <p:cNvPr id="5" name="Slide Number Placeholder 4"/>
          <p:cNvSpPr>
            <a:spLocks noGrp="1"/>
          </p:cNvSpPr>
          <p:nvPr>
            <p:ph type="sldNum" sz="quarter" idx="11"/>
          </p:nvPr>
        </p:nvSpPr>
        <p:spPr/>
        <p:txBody>
          <a:bodyPr/>
          <a:lstStyle/>
          <a:p>
            <a:fld id="{8FC78E64-6641-4E4F-82C1-AAE95B32853E}" type="slidenum">
              <a:rPr lang="en-US" smtClean="0"/>
              <a:t>3</a:t>
            </a:fld>
            <a:endParaRPr lang="en-US"/>
          </a:p>
        </p:txBody>
      </p:sp>
    </p:spTree>
    <p:extLst>
      <p:ext uri="{BB962C8B-B14F-4D97-AF65-F5344CB8AC3E}">
        <p14:creationId xmlns:p14="http://schemas.microsoft.com/office/powerpoint/2010/main" val="359826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LE Khanh Trinh</a:t>
            </a:r>
            <a:endParaRPr lang="en-US"/>
          </a:p>
        </p:txBody>
      </p:sp>
      <p:sp>
        <p:nvSpPr>
          <p:cNvPr id="5" name="Slide Number Placeholder 4"/>
          <p:cNvSpPr>
            <a:spLocks noGrp="1"/>
          </p:cNvSpPr>
          <p:nvPr>
            <p:ph type="sldNum" sz="quarter" idx="11"/>
          </p:nvPr>
        </p:nvSpPr>
        <p:spPr/>
        <p:txBody>
          <a:bodyPr/>
          <a:lstStyle/>
          <a:p>
            <a:fld id="{8FC78E64-6641-4E4F-82C1-AAE95B32853E}" type="slidenum">
              <a:rPr lang="en-US" smtClean="0"/>
              <a:t>6</a:t>
            </a:fld>
            <a:endParaRPr lang="en-US"/>
          </a:p>
        </p:txBody>
      </p:sp>
    </p:spTree>
    <p:extLst>
      <p:ext uri="{BB962C8B-B14F-4D97-AF65-F5344CB8AC3E}">
        <p14:creationId xmlns:p14="http://schemas.microsoft.com/office/powerpoint/2010/main" val="1959124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Vấn</a:t>
            </a:r>
            <a:r>
              <a:rPr lang="en-US" baseline="0" smtClean="0"/>
              <a:t> đề đa luồng: if(instance==null) được thực hiện cùng lúc bởi nhiều luồng khác nhau có thể dẫn đến trường hợp nhiều đối tượng của lớp được tạo ra. Với Java, chúng ta có thể sử dụng từ khóa synchronized</a:t>
            </a:r>
            <a:endParaRPr lang="en-US"/>
          </a:p>
        </p:txBody>
      </p:sp>
      <p:sp>
        <p:nvSpPr>
          <p:cNvPr id="4" name="Footer Placeholder 3"/>
          <p:cNvSpPr>
            <a:spLocks noGrp="1"/>
          </p:cNvSpPr>
          <p:nvPr>
            <p:ph type="ftr" sz="quarter" idx="10"/>
          </p:nvPr>
        </p:nvSpPr>
        <p:spPr/>
        <p:txBody>
          <a:bodyPr/>
          <a:lstStyle/>
          <a:p>
            <a:r>
              <a:rPr lang="en-US" smtClean="0"/>
              <a:t>LE Khanh Trinh</a:t>
            </a:r>
            <a:endParaRPr lang="en-US"/>
          </a:p>
        </p:txBody>
      </p:sp>
      <p:sp>
        <p:nvSpPr>
          <p:cNvPr id="5" name="Slide Number Placeholder 4"/>
          <p:cNvSpPr>
            <a:spLocks noGrp="1"/>
          </p:cNvSpPr>
          <p:nvPr>
            <p:ph type="sldNum" sz="quarter" idx="11"/>
          </p:nvPr>
        </p:nvSpPr>
        <p:spPr/>
        <p:txBody>
          <a:bodyPr/>
          <a:lstStyle/>
          <a:p>
            <a:fld id="{8FC78E64-6641-4E4F-82C1-AAE95B32853E}" type="slidenum">
              <a:rPr lang="en-US" smtClean="0"/>
              <a:t>9</a:t>
            </a:fld>
            <a:endParaRPr lang="en-US"/>
          </a:p>
        </p:txBody>
      </p:sp>
    </p:spTree>
    <p:extLst>
      <p:ext uri="{BB962C8B-B14F-4D97-AF65-F5344CB8AC3E}">
        <p14:creationId xmlns:p14="http://schemas.microsoft.com/office/powerpoint/2010/main" val="2823530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LE Khanh Trinh</a:t>
            </a:r>
            <a:endParaRPr lang="en-US"/>
          </a:p>
        </p:txBody>
      </p:sp>
      <p:sp>
        <p:nvSpPr>
          <p:cNvPr id="5" name="Slide Number Placeholder 4"/>
          <p:cNvSpPr>
            <a:spLocks noGrp="1"/>
          </p:cNvSpPr>
          <p:nvPr>
            <p:ph type="sldNum" sz="quarter" idx="11"/>
          </p:nvPr>
        </p:nvSpPr>
        <p:spPr/>
        <p:txBody>
          <a:bodyPr/>
          <a:lstStyle/>
          <a:p>
            <a:fld id="{8FC78E64-6641-4E4F-82C1-AAE95B32853E}" type="slidenum">
              <a:rPr lang="en-US" smtClean="0"/>
              <a:t>11</a:t>
            </a:fld>
            <a:endParaRPr lang="en-US"/>
          </a:p>
        </p:txBody>
      </p:sp>
    </p:spTree>
    <p:extLst>
      <p:ext uri="{BB962C8B-B14F-4D97-AF65-F5344CB8AC3E}">
        <p14:creationId xmlns:p14="http://schemas.microsoft.com/office/powerpoint/2010/main" val="2571635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LE Khanh Trinh</a:t>
            </a:r>
            <a:endParaRPr lang="en-US"/>
          </a:p>
        </p:txBody>
      </p:sp>
      <p:sp>
        <p:nvSpPr>
          <p:cNvPr id="5" name="Slide Number Placeholder 4"/>
          <p:cNvSpPr>
            <a:spLocks noGrp="1"/>
          </p:cNvSpPr>
          <p:nvPr>
            <p:ph type="sldNum" sz="quarter" idx="11"/>
          </p:nvPr>
        </p:nvSpPr>
        <p:spPr/>
        <p:txBody>
          <a:bodyPr/>
          <a:lstStyle/>
          <a:p>
            <a:fld id="{8FC78E64-6641-4E4F-82C1-AAE95B32853E}" type="slidenum">
              <a:rPr lang="en-US" smtClean="0"/>
              <a:t>21</a:t>
            </a:fld>
            <a:endParaRPr lang="en-US"/>
          </a:p>
        </p:txBody>
      </p:sp>
    </p:spTree>
    <p:extLst>
      <p:ext uri="{BB962C8B-B14F-4D97-AF65-F5344CB8AC3E}">
        <p14:creationId xmlns:p14="http://schemas.microsoft.com/office/powerpoint/2010/main" val="1497929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64F61E-9F00-4AB3-AB9B-189081254FC4}" type="slidenum">
              <a:rPr lang="en-US" smtClean="0"/>
              <a:pPr/>
              <a:t>34</a:t>
            </a:fld>
            <a:endParaRPr lang="en-US"/>
          </a:p>
        </p:txBody>
      </p:sp>
    </p:spTree>
    <p:extLst>
      <p:ext uri="{BB962C8B-B14F-4D97-AF65-F5344CB8AC3E}">
        <p14:creationId xmlns:p14="http://schemas.microsoft.com/office/powerpoint/2010/main" val="2247597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They are open for extension. This means that the behavior of the module can be extended. As the requirements of the application change, we can extend the module with new behaviors that satisfy those changes. In other words, we are able to change what the module does.</a:t>
            </a:r>
          </a:p>
          <a:p>
            <a:r>
              <a:rPr lang="en-US" b="0" dirty="0" smtClean="0"/>
              <a:t>They are closed for modification. Extending the behavior of a module does not result in changes to the source, or binary, code of the module. The binary executable version of the </a:t>
            </a:r>
            <a:r>
              <a:rPr lang="en-US" b="0" dirty="0" err="1" smtClean="0"/>
              <a:t>modulewhether</a:t>
            </a:r>
            <a:r>
              <a:rPr lang="en-US" b="0" dirty="0" smtClean="0"/>
              <a:t> in a linkable library, a DLL, or a .EXE </a:t>
            </a:r>
            <a:r>
              <a:rPr lang="en-US" b="0" dirty="0" err="1" smtClean="0"/>
              <a:t>fileremains</a:t>
            </a:r>
            <a:r>
              <a:rPr lang="en-US" b="0" dirty="0" smtClean="0"/>
              <a:t> untouched.</a:t>
            </a:r>
          </a:p>
          <a:p>
            <a:endParaRPr lang="en-US" dirty="0"/>
          </a:p>
        </p:txBody>
      </p:sp>
      <p:sp>
        <p:nvSpPr>
          <p:cNvPr id="4" name="Slide Number Placeholder 3"/>
          <p:cNvSpPr>
            <a:spLocks noGrp="1"/>
          </p:cNvSpPr>
          <p:nvPr>
            <p:ph type="sldNum" sz="quarter" idx="10"/>
          </p:nvPr>
        </p:nvSpPr>
        <p:spPr/>
        <p:txBody>
          <a:bodyPr/>
          <a:lstStyle/>
          <a:p>
            <a:fld id="{FD64F61E-9F00-4AB3-AB9B-189081254FC4}" type="slidenum">
              <a:rPr lang="en-US" smtClean="0"/>
              <a:pPr/>
              <a:t>37</a:t>
            </a:fld>
            <a:endParaRPr lang="en-US"/>
          </a:p>
        </p:txBody>
      </p:sp>
    </p:spTree>
    <p:extLst>
      <p:ext uri="{BB962C8B-B14F-4D97-AF65-F5344CB8AC3E}">
        <p14:creationId xmlns:p14="http://schemas.microsoft.com/office/powerpoint/2010/main" val="34152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0" name="Picture 2" descr="C:\Users\Le Khanh Trinh\Desktop\2267_physics_lessons\template_internal.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990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742950" y="1676400"/>
            <a:ext cx="84201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485900" y="41148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2" descr="C:\Users\Trinh Le\Desktop\slider-blue-bar.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5300" y="3659505"/>
            <a:ext cx="8915400" cy="51435"/>
          </a:xfrm>
          <a:prstGeom prst="rect">
            <a:avLst/>
          </a:prstGeom>
          <a:noFill/>
          <a:ln>
            <a:solidFill>
              <a:schemeClr val="accent1">
                <a:lumMod val="20000"/>
                <a:lumOff val="8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91703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909922-9C23-4B9B-88B7-D27E15368D16}" type="datetime1">
              <a:rPr lang="en-US" smtClean="0"/>
              <a:t>28-Nov-19</a:t>
            </a:fld>
            <a:endParaRPr lang="en-US"/>
          </a:p>
        </p:txBody>
      </p:sp>
      <p:sp>
        <p:nvSpPr>
          <p:cNvPr id="5" name="Footer Placeholder 4"/>
          <p:cNvSpPr>
            <a:spLocks noGrp="1"/>
          </p:cNvSpPr>
          <p:nvPr>
            <p:ph type="ftr" sz="quarter" idx="11"/>
          </p:nvPr>
        </p:nvSpPr>
        <p:spPr/>
        <p:txBody>
          <a:bodyPr/>
          <a:lstStyle/>
          <a:p>
            <a:r>
              <a:rPr lang="en-US" smtClean="0"/>
              <a:t>LE Khanh Trinh</a:t>
            </a:r>
            <a:endParaRPr lang="en-US"/>
          </a:p>
        </p:txBody>
      </p:sp>
      <p:sp>
        <p:nvSpPr>
          <p:cNvPr id="6" name="Slide Number Placeholder 5"/>
          <p:cNvSpPr>
            <a:spLocks noGrp="1"/>
          </p:cNvSpPr>
          <p:nvPr>
            <p:ph type="sldNum" sz="quarter" idx="12"/>
          </p:nvPr>
        </p:nvSpPr>
        <p:spPr/>
        <p:txBody>
          <a:bodyPr/>
          <a:lstStyle/>
          <a:p>
            <a:fld id="{C102E81D-EE5C-4746-BACE-D5CEA6BB4F6B}" type="slidenum">
              <a:rPr lang="en-US" smtClean="0"/>
              <a:t>‹#›</a:t>
            </a:fld>
            <a:endParaRPr lang="en-US"/>
          </a:p>
        </p:txBody>
      </p:sp>
      <p:pic>
        <p:nvPicPr>
          <p:cNvPr id="8" name="Picture 7" descr="C:\Users\Trinh Le\Desktop\BlueFadeBackground2-255x285.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19200"/>
            <a:ext cx="9901766" cy="63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37508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020B6E-9389-4DF6-970A-9D715CC119CD}" type="datetime1">
              <a:rPr lang="en-US" smtClean="0"/>
              <a:t>28-Nov-19</a:t>
            </a:fld>
            <a:endParaRPr lang="en-US"/>
          </a:p>
        </p:txBody>
      </p:sp>
      <p:sp>
        <p:nvSpPr>
          <p:cNvPr id="5" name="Footer Placeholder 4"/>
          <p:cNvSpPr>
            <a:spLocks noGrp="1"/>
          </p:cNvSpPr>
          <p:nvPr>
            <p:ph type="ftr" sz="quarter" idx="11"/>
          </p:nvPr>
        </p:nvSpPr>
        <p:spPr/>
        <p:txBody>
          <a:bodyPr/>
          <a:lstStyle/>
          <a:p>
            <a:r>
              <a:rPr lang="en-US" smtClean="0"/>
              <a:t>LE Khanh Trinh</a:t>
            </a:r>
            <a:endParaRPr lang="en-US"/>
          </a:p>
        </p:txBody>
      </p:sp>
      <p:sp>
        <p:nvSpPr>
          <p:cNvPr id="6" name="Slide Number Placeholder 5"/>
          <p:cNvSpPr>
            <a:spLocks noGrp="1"/>
          </p:cNvSpPr>
          <p:nvPr>
            <p:ph type="sldNum" sz="quarter" idx="12"/>
          </p:nvPr>
        </p:nvSpPr>
        <p:spPr/>
        <p:txBody>
          <a:bodyPr/>
          <a:lstStyle/>
          <a:p>
            <a:fld id="{C102E81D-EE5C-4746-BACE-D5CEA6BB4F6B}" type="slidenum">
              <a:rPr lang="en-US" smtClean="0"/>
              <a:t>‹#›</a:t>
            </a:fld>
            <a:endParaRPr lang="en-US"/>
          </a:p>
        </p:txBody>
      </p:sp>
    </p:spTree>
    <p:extLst>
      <p:ext uri="{BB962C8B-B14F-4D97-AF65-F5344CB8AC3E}">
        <p14:creationId xmlns:p14="http://schemas.microsoft.com/office/powerpoint/2010/main" val="29222397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9525"/>
            <a:ext cx="89154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marL="1143000" indent="-228600">
              <a:buFont typeface="Courier New" panose="02070309020205020404" pitchFamily="49" charset="0"/>
              <a:buChar char="o"/>
              <a:defRPr sz="2400"/>
            </a:lvl3pPr>
            <a:lvl4pPr marL="1600200" indent="-228600">
              <a:buFont typeface="Wingdings" panose="05000000000000000000" pitchFamily="2" charset="2"/>
              <a:buChar char="Ø"/>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8663252-8A06-4DA2-9DA6-A853E9C8D59A}" type="datetime1">
              <a:rPr lang="en-US" smtClean="0"/>
              <a:t>28-Nov-19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02E81D-EE5C-4746-BACE-D5CEA6BB4F6B}" type="slidenum">
              <a:rPr lang="en-US" smtClean="0"/>
              <a:t>‹#›</a:t>
            </a:fld>
            <a:endParaRPr lang="en-US"/>
          </a:p>
        </p:txBody>
      </p:sp>
      <p:pic>
        <p:nvPicPr>
          <p:cNvPr id="7" name="Picture 6" descr="C:\Users\Trinh Le\Desktop\BlueFadeBackground2-255x285.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19200"/>
            <a:ext cx="9901766" cy="6351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Le Khanh Trinh\Desktop\logo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152400"/>
            <a:ext cx="838200" cy="8191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Le Khanh Trinh\Desktop\3-VNU-UET.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055100" y="136525"/>
            <a:ext cx="850900" cy="85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163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9144FD-A651-46DC-B07D-8C17AECD922E}" type="datetime1">
              <a:rPr lang="en-US" smtClean="0"/>
              <a:t>28-Nov-19</a:t>
            </a:fld>
            <a:endParaRPr lang="en-US"/>
          </a:p>
        </p:txBody>
      </p:sp>
      <p:sp>
        <p:nvSpPr>
          <p:cNvPr id="5" name="Footer Placeholder 4"/>
          <p:cNvSpPr>
            <a:spLocks noGrp="1"/>
          </p:cNvSpPr>
          <p:nvPr>
            <p:ph type="ftr" sz="quarter" idx="11"/>
          </p:nvPr>
        </p:nvSpPr>
        <p:spPr/>
        <p:txBody>
          <a:bodyPr/>
          <a:lstStyle/>
          <a:p>
            <a:r>
              <a:rPr lang="en-US" smtClean="0"/>
              <a:t>LE Khanh Trinh</a:t>
            </a:r>
            <a:endParaRPr lang="en-US"/>
          </a:p>
        </p:txBody>
      </p:sp>
      <p:sp>
        <p:nvSpPr>
          <p:cNvPr id="6" name="Slide Number Placeholder 5"/>
          <p:cNvSpPr>
            <a:spLocks noGrp="1"/>
          </p:cNvSpPr>
          <p:nvPr>
            <p:ph type="sldNum" sz="quarter" idx="12"/>
          </p:nvPr>
        </p:nvSpPr>
        <p:spPr/>
        <p:txBody>
          <a:bodyPr/>
          <a:lstStyle/>
          <a:p>
            <a:fld id="{C102E81D-EE5C-4746-BACE-D5CEA6BB4F6B}" type="slidenum">
              <a:rPr lang="en-US" smtClean="0"/>
              <a:t>‹#›</a:t>
            </a:fld>
            <a:endParaRPr lang="en-US"/>
          </a:p>
        </p:txBody>
      </p:sp>
    </p:spTree>
    <p:extLst>
      <p:ext uri="{BB962C8B-B14F-4D97-AF65-F5344CB8AC3E}">
        <p14:creationId xmlns:p14="http://schemas.microsoft.com/office/powerpoint/2010/main" val="422768600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4423" y="-9525"/>
            <a:ext cx="891540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marL="1143000" indent="-228600">
              <a:buFont typeface="Courier New" panose="02070309020205020404" pitchFamily="49" charset="0"/>
              <a:buChar char="o"/>
              <a:defRPr sz="2000"/>
            </a:lvl3pPr>
            <a:lvl4pPr marL="1600200" indent="-228600">
              <a:buFont typeface="Wingdings" panose="05000000000000000000" pitchFamily="2" charset="2"/>
              <a:buChar char="Ø"/>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marL="1143000" indent="-228600">
              <a:buFont typeface="Courier New" panose="02070309020205020404" pitchFamily="49" charset="0"/>
              <a:buChar char="o"/>
              <a:defRPr sz="2000"/>
            </a:lvl3pPr>
            <a:lvl4pPr marL="1600200" indent="-228600">
              <a:buFont typeface="Wingdings" panose="05000000000000000000" pitchFamily="2" charset="2"/>
              <a:buChar char="Ø"/>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65F2BE-BA26-4E05-9F7A-486580FB2F78}" type="datetime1">
              <a:rPr lang="en-US" smtClean="0"/>
              <a:t>28-Nov-19</a:t>
            </a:fld>
            <a:endParaRPr lang="en-US"/>
          </a:p>
        </p:txBody>
      </p:sp>
      <p:sp>
        <p:nvSpPr>
          <p:cNvPr id="6" name="Footer Placeholder 5"/>
          <p:cNvSpPr>
            <a:spLocks noGrp="1"/>
          </p:cNvSpPr>
          <p:nvPr>
            <p:ph type="ftr" sz="quarter" idx="11"/>
          </p:nvPr>
        </p:nvSpPr>
        <p:spPr/>
        <p:txBody>
          <a:bodyPr/>
          <a:lstStyle/>
          <a:p>
            <a:r>
              <a:rPr lang="en-US" smtClean="0"/>
              <a:t>LE Khanh Trinh</a:t>
            </a:r>
            <a:endParaRPr lang="en-US"/>
          </a:p>
        </p:txBody>
      </p:sp>
      <p:sp>
        <p:nvSpPr>
          <p:cNvPr id="7" name="Slide Number Placeholder 6"/>
          <p:cNvSpPr>
            <a:spLocks noGrp="1"/>
          </p:cNvSpPr>
          <p:nvPr>
            <p:ph type="sldNum" sz="quarter" idx="12"/>
          </p:nvPr>
        </p:nvSpPr>
        <p:spPr/>
        <p:txBody>
          <a:bodyPr/>
          <a:lstStyle/>
          <a:p>
            <a:fld id="{C102E81D-EE5C-4746-BACE-D5CEA6BB4F6B}" type="slidenum">
              <a:rPr lang="en-US" smtClean="0"/>
              <a:t>‹#›</a:t>
            </a:fld>
            <a:endParaRPr lang="en-US"/>
          </a:p>
        </p:txBody>
      </p:sp>
      <p:pic>
        <p:nvPicPr>
          <p:cNvPr id="9" name="Picture 8" descr="C:\Users\Trinh Le\Desktop\BlueFadeBackground2-255x285.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19200"/>
            <a:ext cx="9901766" cy="6351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Le Khanh Trinh\Desktop\logo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152400"/>
            <a:ext cx="838200" cy="8191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Le Khanh Trinh\Desktop\3-VNU-UET.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055100" y="136525"/>
            <a:ext cx="850900" cy="85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9048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ACE59A-C99B-4C41-8685-7BB0B04A4C5C}" type="datetime1">
              <a:rPr lang="en-US" smtClean="0"/>
              <a:t>28-Nov-19</a:t>
            </a:fld>
            <a:endParaRPr lang="en-US"/>
          </a:p>
        </p:txBody>
      </p:sp>
      <p:sp>
        <p:nvSpPr>
          <p:cNvPr id="8" name="Footer Placeholder 7"/>
          <p:cNvSpPr>
            <a:spLocks noGrp="1"/>
          </p:cNvSpPr>
          <p:nvPr>
            <p:ph type="ftr" sz="quarter" idx="11"/>
          </p:nvPr>
        </p:nvSpPr>
        <p:spPr/>
        <p:txBody>
          <a:bodyPr/>
          <a:lstStyle/>
          <a:p>
            <a:r>
              <a:rPr lang="en-US" smtClean="0"/>
              <a:t>LE Khanh Trinh</a:t>
            </a:r>
            <a:endParaRPr lang="en-US"/>
          </a:p>
        </p:txBody>
      </p:sp>
      <p:sp>
        <p:nvSpPr>
          <p:cNvPr id="9" name="Slide Number Placeholder 8"/>
          <p:cNvSpPr>
            <a:spLocks noGrp="1"/>
          </p:cNvSpPr>
          <p:nvPr>
            <p:ph type="sldNum" sz="quarter" idx="12"/>
          </p:nvPr>
        </p:nvSpPr>
        <p:spPr/>
        <p:txBody>
          <a:bodyPr/>
          <a:lstStyle/>
          <a:p>
            <a:fld id="{C102E81D-EE5C-4746-BACE-D5CEA6BB4F6B}" type="slidenum">
              <a:rPr lang="en-US" smtClean="0"/>
              <a:t>‹#›</a:t>
            </a:fld>
            <a:endParaRPr lang="en-US"/>
          </a:p>
        </p:txBody>
      </p:sp>
      <p:pic>
        <p:nvPicPr>
          <p:cNvPr id="11" name="Picture 10" descr="C:\Users\Trinh Le\Desktop\BlueFadeBackground2-255x285.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19200"/>
            <a:ext cx="9901766" cy="63517"/>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a:spLocks noGrp="1"/>
          </p:cNvSpPr>
          <p:nvPr>
            <p:ph type="title"/>
          </p:nvPr>
        </p:nvSpPr>
        <p:spPr>
          <a:xfrm>
            <a:off x="228600" y="-9525"/>
            <a:ext cx="8915400" cy="1143000"/>
          </a:xfrm>
        </p:spPr>
        <p:txBody>
          <a:bodyPr/>
          <a:lstStyle/>
          <a:p>
            <a:r>
              <a:rPr lang="en-US" dirty="0" smtClean="0"/>
              <a:t>Click to edit Master title style</a:t>
            </a:r>
            <a:endParaRPr lang="en-US" dirty="0"/>
          </a:p>
        </p:txBody>
      </p:sp>
      <p:pic>
        <p:nvPicPr>
          <p:cNvPr id="13" name="Picture 2" descr="C:\Users\Le Khanh Trinh\Desktop\logo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152400"/>
            <a:ext cx="838200" cy="8191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Le Khanh Trinh\Desktop\3-VNU-UET.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055100" y="136525"/>
            <a:ext cx="850900" cy="85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67336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7B4E41D-0E04-4DD3-969F-8865B8A47CFF}" type="datetime1">
              <a:rPr lang="en-US" smtClean="0"/>
              <a:t>28-Nov-19</a:t>
            </a:fld>
            <a:endParaRPr lang="en-US"/>
          </a:p>
        </p:txBody>
      </p:sp>
      <p:sp>
        <p:nvSpPr>
          <p:cNvPr id="4" name="Footer Placeholder 3"/>
          <p:cNvSpPr>
            <a:spLocks noGrp="1"/>
          </p:cNvSpPr>
          <p:nvPr>
            <p:ph type="ftr" sz="quarter" idx="11"/>
          </p:nvPr>
        </p:nvSpPr>
        <p:spPr/>
        <p:txBody>
          <a:bodyPr/>
          <a:lstStyle/>
          <a:p>
            <a:r>
              <a:rPr lang="en-US" smtClean="0"/>
              <a:t>LE Khanh Trinh</a:t>
            </a:r>
            <a:endParaRPr lang="en-US"/>
          </a:p>
        </p:txBody>
      </p:sp>
      <p:sp>
        <p:nvSpPr>
          <p:cNvPr id="5" name="Slide Number Placeholder 4"/>
          <p:cNvSpPr>
            <a:spLocks noGrp="1"/>
          </p:cNvSpPr>
          <p:nvPr>
            <p:ph type="sldNum" sz="quarter" idx="12"/>
          </p:nvPr>
        </p:nvSpPr>
        <p:spPr/>
        <p:txBody>
          <a:bodyPr/>
          <a:lstStyle/>
          <a:p>
            <a:fld id="{C102E81D-EE5C-4746-BACE-D5CEA6BB4F6B}" type="slidenum">
              <a:rPr lang="en-US" smtClean="0"/>
              <a:t>‹#›</a:t>
            </a:fld>
            <a:endParaRPr lang="en-US"/>
          </a:p>
        </p:txBody>
      </p:sp>
      <p:pic>
        <p:nvPicPr>
          <p:cNvPr id="6" name="Picture 5" descr="C:\Users\Trinh Le\Desktop\BlueFadeBackground2-255x285.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84284"/>
            <a:ext cx="9901766" cy="6351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228600" y="-9525"/>
            <a:ext cx="8915400" cy="1143000"/>
          </a:xfrm>
        </p:spPr>
        <p:txBody>
          <a:bodyPr/>
          <a:lstStyle/>
          <a:p>
            <a:r>
              <a:rPr lang="en-US" dirty="0" smtClean="0"/>
              <a:t>Click to edit Master title style</a:t>
            </a:r>
            <a:endParaRPr lang="en-US" dirty="0"/>
          </a:p>
        </p:txBody>
      </p:sp>
      <p:pic>
        <p:nvPicPr>
          <p:cNvPr id="8" name="Picture 2" descr="C:\Users\Le Khanh Trinh\Desktop\logo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152400"/>
            <a:ext cx="838200" cy="8191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Le Khanh Trinh\Desktop\3-VNU-UET.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055100" y="136525"/>
            <a:ext cx="850900" cy="85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1277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A848DA-4099-4827-A7DD-45FB42595700}" type="datetime1">
              <a:rPr lang="en-US" smtClean="0"/>
              <a:t>28-Nov-19</a:t>
            </a:fld>
            <a:endParaRPr lang="en-US"/>
          </a:p>
        </p:txBody>
      </p:sp>
      <p:sp>
        <p:nvSpPr>
          <p:cNvPr id="3" name="Footer Placeholder 2"/>
          <p:cNvSpPr>
            <a:spLocks noGrp="1"/>
          </p:cNvSpPr>
          <p:nvPr>
            <p:ph type="ftr" sz="quarter" idx="11"/>
          </p:nvPr>
        </p:nvSpPr>
        <p:spPr/>
        <p:txBody>
          <a:bodyPr/>
          <a:lstStyle/>
          <a:p>
            <a:r>
              <a:rPr lang="en-US" smtClean="0"/>
              <a:t>LE Khanh Trinh</a:t>
            </a:r>
            <a:endParaRPr lang="en-US"/>
          </a:p>
        </p:txBody>
      </p:sp>
      <p:sp>
        <p:nvSpPr>
          <p:cNvPr id="4" name="Slide Number Placeholder 3"/>
          <p:cNvSpPr>
            <a:spLocks noGrp="1"/>
          </p:cNvSpPr>
          <p:nvPr>
            <p:ph type="sldNum" sz="quarter" idx="12"/>
          </p:nvPr>
        </p:nvSpPr>
        <p:spPr/>
        <p:txBody>
          <a:bodyPr/>
          <a:lstStyle/>
          <a:p>
            <a:fld id="{C102E81D-EE5C-4746-BACE-D5CEA6BB4F6B}" type="slidenum">
              <a:rPr lang="en-US" smtClean="0"/>
              <a:t>‹#›</a:t>
            </a:fld>
            <a:endParaRPr lang="en-US"/>
          </a:p>
        </p:txBody>
      </p:sp>
    </p:spTree>
    <p:extLst>
      <p:ext uri="{BB962C8B-B14F-4D97-AF65-F5344CB8AC3E}">
        <p14:creationId xmlns:p14="http://schemas.microsoft.com/office/powerpoint/2010/main" val="32105634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C6ED21-A11B-403B-9452-DFE266BEA6D4}" type="datetime1">
              <a:rPr lang="en-US" smtClean="0"/>
              <a:t>28-Nov-19</a:t>
            </a:fld>
            <a:endParaRPr lang="en-US"/>
          </a:p>
        </p:txBody>
      </p:sp>
      <p:sp>
        <p:nvSpPr>
          <p:cNvPr id="6" name="Footer Placeholder 5"/>
          <p:cNvSpPr>
            <a:spLocks noGrp="1"/>
          </p:cNvSpPr>
          <p:nvPr>
            <p:ph type="ftr" sz="quarter" idx="11"/>
          </p:nvPr>
        </p:nvSpPr>
        <p:spPr/>
        <p:txBody>
          <a:bodyPr/>
          <a:lstStyle/>
          <a:p>
            <a:r>
              <a:rPr lang="en-US" smtClean="0"/>
              <a:t>LE Khanh Trinh</a:t>
            </a:r>
            <a:endParaRPr lang="en-US"/>
          </a:p>
        </p:txBody>
      </p:sp>
      <p:sp>
        <p:nvSpPr>
          <p:cNvPr id="7" name="Slide Number Placeholder 6"/>
          <p:cNvSpPr>
            <a:spLocks noGrp="1"/>
          </p:cNvSpPr>
          <p:nvPr>
            <p:ph type="sldNum" sz="quarter" idx="12"/>
          </p:nvPr>
        </p:nvSpPr>
        <p:spPr/>
        <p:txBody>
          <a:bodyPr/>
          <a:lstStyle/>
          <a:p>
            <a:fld id="{C102E81D-EE5C-4746-BACE-D5CEA6BB4F6B}" type="slidenum">
              <a:rPr lang="en-US" smtClean="0"/>
              <a:t>‹#›</a:t>
            </a:fld>
            <a:endParaRPr lang="en-US"/>
          </a:p>
        </p:txBody>
      </p:sp>
    </p:spTree>
    <p:extLst>
      <p:ext uri="{BB962C8B-B14F-4D97-AF65-F5344CB8AC3E}">
        <p14:creationId xmlns:p14="http://schemas.microsoft.com/office/powerpoint/2010/main" val="333741212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E5FB25-AB32-42CB-86C3-34DF65D0D273}" type="datetime1">
              <a:rPr lang="en-US" smtClean="0"/>
              <a:t>28-Nov-19</a:t>
            </a:fld>
            <a:endParaRPr lang="en-US"/>
          </a:p>
        </p:txBody>
      </p:sp>
      <p:sp>
        <p:nvSpPr>
          <p:cNvPr id="6" name="Footer Placeholder 5"/>
          <p:cNvSpPr>
            <a:spLocks noGrp="1"/>
          </p:cNvSpPr>
          <p:nvPr>
            <p:ph type="ftr" sz="quarter" idx="11"/>
          </p:nvPr>
        </p:nvSpPr>
        <p:spPr/>
        <p:txBody>
          <a:bodyPr/>
          <a:lstStyle/>
          <a:p>
            <a:r>
              <a:rPr lang="en-US" smtClean="0"/>
              <a:t>LE Khanh Trinh</a:t>
            </a:r>
            <a:endParaRPr lang="en-US"/>
          </a:p>
        </p:txBody>
      </p:sp>
      <p:sp>
        <p:nvSpPr>
          <p:cNvPr id="7" name="Slide Number Placeholder 6"/>
          <p:cNvSpPr>
            <a:spLocks noGrp="1"/>
          </p:cNvSpPr>
          <p:nvPr>
            <p:ph type="sldNum" sz="quarter" idx="12"/>
          </p:nvPr>
        </p:nvSpPr>
        <p:spPr/>
        <p:txBody>
          <a:bodyPr/>
          <a:lstStyle/>
          <a:p>
            <a:fld id="{C102E81D-EE5C-4746-BACE-D5CEA6BB4F6B}" type="slidenum">
              <a:rPr lang="en-US" smtClean="0"/>
              <a:t>‹#›</a:t>
            </a:fld>
            <a:endParaRPr lang="en-US"/>
          </a:p>
        </p:txBody>
      </p:sp>
    </p:spTree>
    <p:extLst>
      <p:ext uri="{BB962C8B-B14F-4D97-AF65-F5344CB8AC3E}">
        <p14:creationId xmlns:p14="http://schemas.microsoft.com/office/powerpoint/2010/main" val="26695516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C:\Users\Trinh Le\Desktop\slider-blue-bar.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234" y="6324600"/>
            <a:ext cx="9906000" cy="457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93183" y="0"/>
            <a:ext cx="89154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800" b="0">
                <a:solidFill>
                  <a:schemeClr val="bg1"/>
                </a:solidFill>
                <a:latin typeface="Candara" pitchFamily="34" charset="0"/>
              </a:defRPr>
            </a:lvl1pPr>
          </a:lstStyle>
          <a:p>
            <a:fld id="{3C7BA221-70AA-4F08-81F0-098CE42FC0A2}" type="datetime1">
              <a:rPr lang="en-US" smtClean="0"/>
              <a:pPr/>
              <a:t>28-Nov-19</a:t>
            </a:fld>
            <a:endParaRPr lang="en-US" dirty="0"/>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800">
                <a:solidFill>
                  <a:schemeClr val="bg1"/>
                </a:solidFill>
                <a:latin typeface="Candara" pitchFamily="34" charset="0"/>
              </a:defRPr>
            </a:lvl1pPr>
          </a:lstStyle>
          <a:p>
            <a:endParaRPr lang="en-US" dirty="0"/>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800">
                <a:solidFill>
                  <a:schemeClr val="bg1"/>
                </a:solidFill>
                <a:latin typeface="Candara" pitchFamily="34" charset="0"/>
              </a:defRPr>
            </a:lvl1pPr>
          </a:lstStyle>
          <a:p>
            <a:fld id="{C102E81D-EE5C-4746-BACE-D5CEA6BB4F6B}" type="slidenum">
              <a:rPr lang="en-US" smtClean="0"/>
              <a:pPr/>
              <a:t>‹#›</a:t>
            </a:fld>
            <a:endParaRPr lang="en-US" dirty="0"/>
          </a:p>
        </p:txBody>
      </p:sp>
      <p:sp>
        <p:nvSpPr>
          <p:cNvPr id="10" name="Text Placeholder 7"/>
          <p:cNvSpPr txBox="1">
            <a:spLocks/>
          </p:cNvSpPr>
          <p:nvPr userDrawn="1"/>
        </p:nvSpPr>
        <p:spPr>
          <a:xfrm>
            <a:off x="495300" y="1143000"/>
            <a:ext cx="5365750" cy="4572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2000" dirty="0"/>
          </a:p>
        </p:txBody>
      </p:sp>
    </p:spTree>
    <p:extLst>
      <p:ext uri="{BB962C8B-B14F-4D97-AF65-F5344CB8AC3E}">
        <p14:creationId xmlns:p14="http://schemas.microsoft.com/office/powerpoint/2010/main" val="1381314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spcBef>
          <a:spcPct val="0"/>
        </a:spcBef>
        <a:buNone/>
        <a:defRPr sz="4800" kern="1200">
          <a:solidFill>
            <a:schemeClr val="tx1"/>
          </a:solidFill>
          <a:latin typeface="Candara"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andara"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andara"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andara"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125312"/>
            <a:ext cx="9575800" cy="1470025"/>
          </a:xfrm>
        </p:spPr>
        <p:txBody>
          <a:bodyPr>
            <a:normAutofit/>
          </a:bodyPr>
          <a:lstStyle/>
          <a:p>
            <a:pPr algn="ctr"/>
            <a:r>
              <a:rPr lang="en-US" sz="5400"/>
              <a:t>Mẫu thiết kế</a:t>
            </a:r>
            <a:endParaRPr lang="en-US" sz="5400" dirty="0"/>
          </a:p>
        </p:txBody>
      </p:sp>
      <p:pic>
        <p:nvPicPr>
          <p:cNvPr id="4" name="Picture 3" descr="C:\Users\Le Khanh Trinh\Desktop\3-VNU-UE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457200"/>
            <a:ext cx="850900" cy="8509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4"/>
          <p:cNvSpPr>
            <a:spLocks noGrp="1"/>
          </p:cNvSpPr>
          <p:nvPr>
            <p:ph type="subTitle" idx="1"/>
          </p:nvPr>
        </p:nvSpPr>
        <p:spPr>
          <a:xfrm>
            <a:off x="76200" y="1524000"/>
            <a:ext cx="5067300" cy="609600"/>
          </a:xfrm>
        </p:spPr>
        <p:txBody>
          <a:bodyPr/>
          <a:lstStyle/>
          <a:p>
            <a:r>
              <a:rPr lang="en-US"/>
              <a:t>Lập trình hướng đối </a:t>
            </a:r>
            <a:r>
              <a:rPr lang="en-US" smtClean="0"/>
              <a:t>tượng</a:t>
            </a:r>
            <a:endParaRPr lang="en-US"/>
          </a:p>
        </p:txBody>
      </p:sp>
    </p:spTree>
    <p:extLst>
      <p:ext uri="{BB962C8B-B14F-4D97-AF65-F5344CB8AC3E}">
        <p14:creationId xmlns:p14="http://schemas.microsoft.com/office/powerpoint/2010/main" val="217168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Factory Method</a:t>
            </a:r>
            <a:endParaRPr lang="en-US"/>
          </a:p>
        </p:txBody>
      </p:sp>
      <p:sp>
        <p:nvSpPr>
          <p:cNvPr id="3" name="Content Placeholder 2"/>
          <p:cNvSpPr>
            <a:spLocks noGrp="1"/>
          </p:cNvSpPr>
          <p:nvPr>
            <p:ph idx="1"/>
          </p:nvPr>
        </p:nvSpPr>
        <p:spPr/>
        <p:txBody>
          <a:bodyPr>
            <a:normAutofit fontScale="85000" lnSpcReduction="20000"/>
          </a:bodyPr>
          <a:lstStyle/>
          <a:p>
            <a:r>
              <a:rPr lang="en-US" smtClean="0"/>
              <a:t>Ngữ cảnh: Một framework cho ứng dụng đa cửa sổ. Hai phần tử chính trong ứng dụng này là Application và Document (đều là trừu tượng). Người dùng framework phải kế thừa hai lớp này để viết ứng dụng. Application tạo và quản lý Document. Vì Document được kế thừa về sau nên Application không biết được lớp con của Document. Thách thức: Application tạo và quản lý lớp con (chưa biết) của Document</a:t>
            </a:r>
          </a:p>
          <a:p>
            <a:endParaRPr lang="en-US" smtClean="0"/>
          </a:p>
          <a:p>
            <a:r>
              <a:rPr lang="en-US" smtClean="0"/>
              <a:t>Phương án: định nghĩa interface để tạo đối tượng nhưng để cho lớp con xác định lớp nào sẽ được sử dụng (để tạo đối tượng)</a:t>
            </a:r>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10</a:t>
            </a:fld>
            <a:endParaRPr lang="en-US"/>
          </a:p>
        </p:txBody>
      </p:sp>
    </p:spTree>
    <p:extLst>
      <p:ext uri="{BB962C8B-B14F-4D97-AF65-F5344CB8AC3E}">
        <p14:creationId xmlns:p14="http://schemas.microsoft.com/office/powerpoint/2010/main" val="3958021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2127779" y="1530845"/>
            <a:ext cx="4810050" cy="2125933"/>
          </a:xfrm>
          <a:prstGeom prst="rect">
            <a:avLst/>
          </a:prstGeom>
        </p:spPr>
      </p:pic>
      <p:sp>
        <p:nvSpPr>
          <p:cNvPr id="2" name="Title 1"/>
          <p:cNvSpPr>
            <a:spLocks noGrp="1"/>
          </p:cNvSpPr>
          <p:nvPr>
            <p:ph type="title"/>
          </p:nvPr>
        </p:nvSpPr>
        <p:spPr/>
        <p:txBody>
          <a:bodyPr/>
          <a:lstStyle/>
          <a:p>
            <a:r>
              <a:rPr lang="en-US"/>
              <a:t>Factory Method</a:t>
            </a:r>
          </a:p>
        </p:txBody>
      </p:sp>
      <p:sp>
        <p:nvSpPr>
          <p:cNvPr id="4" name="Slide Number Placeholder 3"/>
          <p:cNvSpPr>
            <a:spLocks noGrp="1"/>
          </p:cNvSpPr>
          <p:nvPr>
            <p:ph type="sldNum" sz="quarter" idx="12"/>
          </p:nvPr>
        </p:nvSpPr>
        <p:spPr/>
        <p:txBody>
          <a:bodyPr/>
          <a:lstStyle/>
          <a:p>
            <a:fld id="{34C3FF03-423E-4E1E-A9CC-30704DA9EF30}" type="slidenum">
              <a:rPr lang="en-US" smtClean="0"/>
              <a:pPr/>
              <a:t>11</a:t>
            </a:fld>
            <a:endParaRPr lang="en-US"/>
          </a:p>
        </p:txBody>
      </p:sp>
      <p:sp>
        <p:nvSpPr>
          <p:cNvPr id="6" name="TextBox 5"/>
          <p:cNvSpPr txBox="1"/>
          <p:nvPr/>
        </p:nvSpPr>
        <p:spPr>
          <a:xfrm>
            <a:off x="4953001" y="4322803"/>
            <a:ext cx="4320413" cy="1200329"/>
          </a:xfrm>
          <a:prstGeom prst="rect">
            <a:avLst/>
          </a:prstGeom>
          <a:solidFill>
            <a:schemeClr val="accent6">
              <a:lumMod val="60000"/>
              <a:lumOff val="40000"/>
            </a:schemeClr>
          </a:solidFill>
        </p:spPr>
        <p:txBody>
          <a:bodyPr wrap="none" rtlCol="0">
            <a:spAutoFit/>
          </a:bodyPr>
          <a:lstStyle/>
          <a:p>
            <a:r>
              <a:rPr lang="en-US">
                <a:latin typeface="Courier New" panose="02070309020205020404" pitchFamily="49" charset="0"/>
                <a:cs typeface="Courier New" panose="02070309020205020404" pitchFamily="49" charset="0"/>
              </a:rPr>
              <a:t>//newDocument()</a:t>
            </a:r>
          </a:p>
          <a:p>
            <a:r>
              <a:rPr lang="en-US">
                <a:latin typeface="Courier New" panose="02070309020205020404" pitchFamily="49" charset="0"/>
                <a:cs typeface="Courier New" panose="02070309020205020404" pitchFamily="49" charset="0"/>
              </a:rPr>
              <a:t>Document doc=createDocument();</a:t>
            </a:r>
          </a:p>
          <a:p>
            <a:r>
              <a:rPr lang="en-US">
                <a:latin typeface="Courier New" panose="02070309020205020404" pitchFamily="49" charset="0"/>
                <a:cs typeface="Courier New" panose="02070309020205020404" pitchFamily="49" charset="0"/>
              </a:rPr>
              <a:t>docs.add(doc);</a:t>
            </a:r>
          </a:p>
          <a:p>
            <a:r>
              <a:rPr lang="en-US">
                <a:latin typeface="Courier New" panose="02070309020205020404" pitchFamily="49" charset="0"/>
                <a:cs typeface="Courier New" panose="02070309020205020404" pitchFamily="49" charset="0"/>
              </a:rPr>
              <a:t>doc.open();</a:t>
            </a:r>
          </a:p>
        </p:txBody>
      </p:sp>
      <p:sp>
        <p:nvSpPr>
          <p:cNvPr id="7" name="TextBox 6"/>
          <p:cNvSpPr txBox="1"/>
          <p:nvPr/>
        </p:nvSpPr>
        <p:spPr>
          <a:xfrm>
            <a:off x="1066800" y="4876801"/>
            <a:ext cx="3493264" cy="646331"/>
          </a:xfrm>
          <a:prstGeom prst="rect">
            <a:avLst/>
          </a:prstGeom>
          <a:solidFill>
            <a:schemeClr val="accent6">
              <a:lumMod val="60000"/>
              <a:lumOff val="40000"/>
            </a:schemeClr>
          </a:solidFill>
        </p:spPr>
        <p:txBody>
          <a:bodyPr wrap="none" rtlCol="0">
            <a:spAutoFit/>
          </a:bodyPr>
          <a:lstStyle/>
          <a:p>
            <a:r>
              <a:rPr lang="en-US">
                <a:latin typeface="Courier New" panose="02070309020205020404" pitchFamily="49" charset="0"/>
                <a:cs typeface="Courier New" panose="02070309020205020404" pitchFamily="49" charset="0"/>
              </a:rPr>
              <a:t>//createDocument()</a:t>
            </a:r>
          </a:p>
          <a:p>
            <a:r>
              <a:rPr lang="en-US">
                <a:latin typeface="Courier New" panose="02070309020205020404" pitchFamily="49" charset="0"/>
                <a:cs typeface="Courier New" panose="02070309020205020404" pitchFamily="49" charset="0"/>
              </a:rPr>
              <a:t>return new MyDocument();</a:t>
            </a:r>
          </a:p>
        </p:txBody>
      </p:sp>
      <p:cxnSp>
        <p:nvCxnSpPr>
          <p:cNvPr id="10" name="Elbow Connector 9"/>
          <p:cNvCxnSpPr/>
          <p:nvPr/>
        </p:nvCxnSpPr>
        <p:spPr>
          <a:xfrm rot="16200000" flipH="1">
            <a:off x="6010406" y="2600195"/>
            <a:ext cx="2057281" cy="1276490"/>
          </a:xfrm>
          <a:prstGeom prst="bentConnector3">
            <a:avLst>
              <a:gd name="adj1" fmla="val -91"/>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10800000" flipV="1">
            <a:off x="3886200" y="3505199"/>
            <a:ext cx="1600202" cy="1371601"/>
          </a:xfrm>
          <a:prstGeom prst="bentConnector3">
            <a:avLst>
              <a:gd name="adj1" fmla="val 100793"/>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187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609601" y="2294662"/>
            <a:ext cx="4561913" cy="2135467"/>
          </a:xfrm>
          <a:prstGeom prst="rect">
            <a:avLst/>
          </a:prstGeom>
        </p:spPr>
      </p:pic>
      <p:sp>
        <p:nvSpPr>
          <p:cNvPr id="2" name="Title 1"/>
          <p:cNvSpPr>
            <a:spLocks noGrp="1"/>
          </p:cNvSpPr>
          <p:nvPr>
            <p:ph type="title"/>
          </p:nvPr>
        </p:nvSpPr>
        <p:spPr/>
        <p:txBody>
          <a:bodyPr/>
          <a:lstStyle/>
          <a:p>
            <a:r>
              <a:rPr lang="en-US"/>
              <a:t>Factory Method</a:t>
            </a:r>
          </a:p>
        </p:txBody>
      </p:sp>
      <p:sp>
        <p:nvSpPr>
          <p:cNvPr id="4" name="Slide Number Placeholder 3"/>
          <p:cNvSpPr>
            <a:spLocks noGrp="1"/>
          </p:cNvSpPr>
          <p:nvPr>
            <p:ph type="sldNum" sz="quarter" idx="12"/>
          </p:nvPr>
        </p:nvSpPr>
        <p:spPr/>
        <p:txBody>
          <a:bodyPr/>
          <a:lstStyle/>
          <a:p>
            <a:fld id="{34C3FF03-423E-4E1E-A9CC-30704DA9EF30}" type="slidenum">
              <a:rPr lang="en-US" smtClean="0"/>
              <a:pPr/>
              <a:t>12</a:t>
            </a:fld>
            <a:endParaRPr lang="en-US"/>
          </a:p>
        </p:txBody>
      </p:sp>
      <p:sp>
        <p:nvSpPr>
          <p:cNvPr id="6" name="TextBox 5"/>
          <p:cNvSpPr txBox="1"/>
          <p:nvPr/>
        </p:nvSpPr>
        <p:spPr>
          <a:xfrm>
            <a:off x="5768386" y="2633246"/>
            <a:ext cx="3147015" cy="338554"/>
          </a:xfrm>
          <a:prstGeom prst="rect">
            <a:avLst/>
          </a:prstGeom>
          <a:solidFill>
            <a:schemeClr val="accent6">
              <a:lumMod val="60000"/>
              <a:lumOff val="40000"/>
            </a:schemeClr>
          </a:solidFill>
        </p:spPr>
        <p:txBody>
          <a:bodyPr wrap="none" rtlCol="0">
            <a:spAutoFit/>
          </a:bodyPr>
          <a:lstStyle/>
          <a:p>
            <a:r>
              <a:rPr lang="en-US" sz="1600">
                <a:latin typeface="Courier New" panose="02070309020205020404" pitchFamily="49" charset="0"/>
                <a:cs typeface="Courier New" panose="02070309020205020404" pitchFamily="49" charset="0"/>
              </a:rPr>
              <a:t>product=factoryMethod();</a:t>
            </a:r>
          </a:p>
        </p:txBody>
      </p:sp>
      <p:sp>
        <p:nvSpPr>
          <p:cNvPr id="7" name="TextBox 6"/>
          <p:cNvSpPr txBox="1"/>
          <p:nvPr/>
        </p:nvSpPr>
        <p:spPr>
          <a:xfrm>
            <a:off x="5715000" y="4157246"/>
            <a:ext cx="3764172" cy="338554"/>
          </a:xfrm>
          <a:prstGeom prst="rect">
            <a:avLst/>
          </a:prstGeom>
          <a:solidFill>
            <a:schemeClr val="accent6">
              <a:lumMod val="60000"/>
              <a:lumOff val="40000"/>
            </a:schemeClr>
          </a:solidFill>
        </p:spPr>
        <p:txBody>
          <a:bodyPr wrap="none" rtlCol="0">
            <a:spAutoFit/>
          </a:bodyPr>
          <a:lstStyle/>
          <a:p>
            <a:r>
              <a:rPr lang="en-US" sz="1600">
                <a:latin typeface="Courier New" panose="02070309020205020404" pitchFamily="49" charset="0"/>
                <a:cs typeface="Courier New" panose="02070309020205020404" pitchFamily="49" charset="0"/>
              </a:rPr>
              <a:t>return new ConcreteProduct();</a:t>
            </a:r>
          </a:p>
        </p:txBody>
      </p:sp>
      <p:cxnSp>
        <p:nvCxnSpPr>
          <p:cNvPr id="11" name="Straight Arrow Connector 10"/>
          <p:cNvCxnSpPr/>
          <p:nvPr/>
        </p:nvCxnSpPr>
        <p:spPr>
          <a:xfrm>
            <a:off x="4710334" y="2812666"/>
            <a:ext cx="1004667" cy="6735"/>
          </a:xfrm>
          <a:prstGeom prst="straightConnector1">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572000" y="4267200"/>
            <a:ext cx="1143000" cy="0"/>
          </a:xfrm>
          <a:prstGeom prst="straightConnector1">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1245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Prototype</a:t>
            </a:r>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13</a:t>
            </a:fld>
            <a:endParaRPr lang="en-US"/>
          </a:p>
        </p:txBody>
      </p:sp>
      <p:pic>
        <p:nvPicPr>
          <p:cNvPr id="6" name="Picture 5"/>
          <p:cNvPicPr>
            <a:picLocks noChangeAspect="1"/>
          </p:cNvPicPr>
          <p:nvPr/>
        </p:nvPicPr>
        <p:blipFill>
          <a:blip r:embed="rId2"/>
          <a:stretch>
            <a:fillRect/>
          </a:stretch>
        </p:blipFill>
        <p:spPr>
          <a:xfrm>
            <a:off x="2457309" y="2057401"/>
            <a:ext cx="4991382" cy="1868533"/>
          </a:xfrm>
          <a:prstGeom prst="rect">
            <a:avLst/>
          </a:prstGeom>
        </p:spPr>
      </p:pic>
      <p:sp>
        <p:nvSpPr>
          <p:cNvPr id="7" name="TextBox 6"/>
          <p:cNvSpPr txBox="1"/>
          <p:nvPr/>
        </p:nvSpPr>
        <p:spPr>
          <a:xfrm>
            <a:off x="621536" y="4001870"/>
            <a:ext cx="3493264" cy="646331"/>
          </a:xfrm>
          <a:prstGeom prst="rect">
            <a:avLst/>
          </a:prstGeom>
          <a:solidFill>
            <a:schemeClr val="accent6">
              <a:lumMod val="60000"/>
              <a:lumOff val="40000"/>
            </a:schemeClr>
          </a:solidFill>
        </p:spPr>
        <p:txBody>
          <a:bodyPr wrap="square" rtlCol="0">
            <a:spAutoFit/>
          </a:bodyPr>
          <a:lstStyle/>
          <a:p>
            <a:r>
              <a:rPr lang="en-US">
                <a:latin typeface="Courier New" panose="02070309020205020404" pitchFamily="49" charset="0"/>
                <a:cs typeface="Courier New" panose="02070309020205020404" pitchFamily="49" charset="0"/>
              </a:rPr>
              <a:t>//operation()</a:t>
            </a:r>
          </a:p>
          <a:p>
            <a:r>
              <a:rPr lang="en-US">
                <a:latin typeface="Courier New" panose="02070309020205020404" pitchFamily="49" charset="0"/>
                <a:cs typeface="Courier New" panose="02070309020205020404" pitchFamily="49" charset="0"/>
              </a:rPr>
              <a:t>p=prototype.clone();</a:t>
            </a:r>
          </a:p>
        </p:txBody>
      </p:sp>
      <p:cxnSp>
        <p:nvCxnSpPr>
          <p:cNvPr id="9" name="Elbow Connector 8"/>
          <p:cNvCxnSpPr/>
          <p:nvPr/>
        </p:nvCxnSpPr>
        <p:spPr>
          <a:xfrm rot="5400000">
            <a:off x="1466036" y="2801167"/>
            <a:ext cx="1335131" cy="914400"/>
          </a:xfrm>
          <a:prstGeom prst="bentConnector3">
            <a:avLst>
              <a:gd name="adj1" fmla="val -1094"/>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6235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Abstract Factory</a:t>
            </a:r>
            <a:endParaRPr lang="en-US"/>
          </a:p>
        </p:txBody>
      </p:sp>
      <p:sp>
        <p:nvSpPr>
          <p:cNvPr id="3" name="Content Placeholder 2"/>
          <p:cNvSpPr>
            <a:spLocks noGrp="1"/>
          </p:cNvSpPr>
          <p:nvPr>
            <p:ph idx="1"/>
          </p:nvPr>
        </p:nvSpPr>
        <p:spPr/>
        <p:txBody>
          <a:bodyPr/>
          <a:lstStyle/>
          <a:p>
            <a:r>
              <a:rPr lang="en-US" smtClean="0"/>
              <a:t>Vấn đề: có nhiều “dòng” đối tượng (product) trong ứng dụng; tại mỗi thời điểm, chỉ một trong các dòng đối tượng đấy được sử dụng</a:t>
            </a:r>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14</a:t>
            </a:fld>
            <a:endParaRPr lang="en-US"/>
          </a:p>
        </p:txBody>
      </p:sp>
      <p:pic>
        <p:nvPicPr>
          <p:cNvPr id="1026" name="Picture 2" descr="Káº¿t quáº£ hÃ¬nh áº£nh cho theme girl vs bo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3393703"/>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101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Abstract Factory</a:t>
            </a:r>
          </a:p>
        </p:txBody>
      </p:sp>
      <p:sp>
        <p:nvSpPr>
          <p:cNvPr id="3" name="Content Placeholder 2"/>
          <p:cNvSpPr>
            <a:spLocks noGrp="1"/>
          </p:cNvSpPr>
          <p:nvPr>
            <p:ph idx="1"/>
          </p:nvPr>
        </p:nvSpPr>
        <p:spPr/>
        <p:txBody>
          <a:bodyPr/>
          <a:lstStyle/>
          <a:p>
            <a:r>
              <a:rPr lang="en-US" smtClean="0"/>
              <a:t>Ngữ cảnh</a:t>
            </a:r>
          </a:p>
          <a:p>
            <a:pPr lvl="1"/>
            <a:r>
              <a:rPr lang="en-US" smtClean="0"/>
              <a:t>Client độc lập với cách các đối tượng (product) được tạo ra </a:t>
            </a:r>
          </a:p>
          <a:p>
            <a:pPr lvl="1"/>
            <a:r>
              <a:rPr lang="en-US" smtClean="0"/>
              <a:t>Client được cấu hình với một trong nhiều “dòng” đối tượng</a:t>
            </a:r>
          </a:p>
          <a:p>
            <a:pPr lvl="1"/>
            <a:r>
              <a:rPr lang="en-US" smtClean="0"/>
              <a:t>Các đối tượng thuộc cùng dòng sẽ được sử dụng cùng nhau</a:t>
            </a:r>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15</a:t>
            </a:fld>
            <a:endParaRPr lang="en-US"/>
          </a:p>
        </p:txBody>
      </p:sp>
    </p:spTree>
    <p:extLst>
      <p:ext uri="{BB962C8B-B14F-4D97-AF65-F5344CB8AC3E}">
        <p14:creationId xmlns:p14="http://schemas.microsoft.com/office/powerpoint/2010/main" val="4173560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Abstract Factory</a:t>
            </a:r>
          </a:p>
        </p:txBody>
      </p:sp>
      <p:sp>
        <p:nvSpPr>
          <p:cNvPr id="4" name="Slide Number Placeholder 3"/>
          <p:cNvSpPr>
            <a:spLocks noGrp="1"/>
          </p:cNvSpPr>
          <p:nvPr>
            <p:ph type="sldNum" sz="quarter" idx="12"/>
          </p:nvPr>
        </p:nvSpPr>
        <p:spPr/>
        <p:txBody>
          <a:bodyPr/>
          <a:lstStyle/>
          <a:p>
            <a:fld id="{34C3FF03-423E-4E1E-A9CC-30704DA9EF30}" type="slidenum">
              <a:rPr lang="en-US" smtClean="0"/>
              <a:pPr/>
              <a:t>16</a:t>
            </a:fld>
            <a:endParaRPr lang="en-US"/>
          </a:p>
        </p:txBody>
      </p:sp>
      <p:pic>
        <p:nvPicPr>
          <p:cNvPr id="5" name="Picture 4"/>
          <p:cNvPicPr>
            <a:picLocks noChangeAspect="1"/>
          </p:cNvPicPr>
          <p:nvPr/>
        </p:nvPicPr>
        <p:blipFill>
          <a:blip r:embed="rId2"/>
          <a:stretch>
            <a:fillRect/>
          </a:stretch>
        </p:blipFill>
        <p:spPr>
          <a:xfrm>
            <a:off x="954938" y="2168400"/>
            <a:ext cx="8121732" cy="3775200"/>
          </a:xfrm>
          <a:prstGeom prst="rect">
            <a:avLst/>
          </a:prstGeom>
        </p:spPr>
      </p:pic>
      <p:sp>
        <p:nvSpPr>
          <p:cNvPr id="6" name="TextBox 5"/>
          <p:cNvSpPr txBox="1"/>
          <p:nvPr/>
        </p:nvSpPr>
        <p:spPr>
          <a:xfrm>
            <a:off x="520005" y="1631390"/>
            <a:ext cx="1653273" cy="369332"/>
          </a:xfrm>
          <a:prstGeom prst="rect">
            <a:avLst/>
          </a:prstGeom>
          <a:solidFill>
            <a:schemeClr val="accent6">
              <a:lumMod val="60000"/>
              <a:lumOff val="40000"/>
            </a:schemeClr>
          </a:solidFill>
        </p:spPr>
        <p:txBody>
          <a:bodyPr wrap="none" rtlCol="0">
            <a:spAutoFit/>
          </a:bodyPr>
          <a:lstStyle/>
          <a:p>
            <a:r>
              <a:rPr lang="en-US"/>
              <a:t>AbstractFactory</a:t>
            </a:r>
          </a:p>
        </p:txBody>
      </p:sp>
      <p:cxnSp>
        <p:nvCxnSpPr>
          <p:cNvPr id="8" name="Straight Arrow Connector 7"/>
          <p:cNvCxnSpPr/>
          <p:nvPr/>
        </p:nvCxnSpPr>
        <p:spPr>
          <a:xfrm>
            <a:off x="1510604" y="2000722"/>
            <a:ext cx="457200" cy="455078"/>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45763" y="3160488"/>
            <a:ext cx="1773627" cy="369332"/>
          </a:xfrm>
          <a:prstGeom prst="rect">
            <a:avLst/>
          </a:prstGeom>
          <a:solidFill>
            <a:schemeClr val="accent6">
              <a:lumMod val="60000"/>
              <a:lumOff val="40000"/>
            </a:schemeClr>
          </a:solidFill>
        </p:spPr>
        <p:txBody>
          <a:bodyPr wrap="none" rtlCol="0">
            <a:spAutoFit/>
          </a:bodyPr>
          <a:lstStyle/>
          <a:p>
            <a:r>
              <a:rPr lang="en-US"/>
              <a:t>ConcreteFactory</a:t>
            </a:r>
          </a:p>
        </p:txBody>
      </p:sp>
      <p:cxnSp>
        <p:nvCxnSpPr>
          <p:cNvPr id="10" name="Straight Arrow Connector 9"/>
          <p:cNvCxnSpPr/>
          <p:nvPr/>
        </p:nvCxnSpPr>
        <p:spPr>
          <a:xfrm>
            <a:off x="1129604" y="3615566"/>
            <a:ext cx="445636" cy="440434"/>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304270" y="3586822"/>
            <a:ext cx="1654134" cy="469178"/>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05623" y="1783134"/>
            <a:ext cx="1698542" cy="369332"/>
          </a:xfrm>
          <a:prstGeom prst="rect">
            <a:avLst/>
          </a:prstGeom>
          <a:solidFill>
            <a:schemeClr val="accent6">
              <a:lumMod val="60000"/>
              <a:lumOff val="40000"/>
            </a:schemeClr>
          </a:solidFill>
        </p:spPr>
        <p:txBody>
          <a:bodyPr wrap="none" rtlCol="0">
            <a:spAutoFit/>
          </a:bodyPr>
          <a:lstStyle/>
          <a:p>
            <a:r>
              <a:rPr lang="en-US"/>
              <a:t>AbstractProduct</a:t>
            </a:r>
          </a:p>
        </p:txBody>
      </p:sp>
      <p:cxnSp>
        <p:nvCxnSpPr>
          <p:cNvPr id="15" name="Straight Arrow Connector 14"/>
          <p:cNvCxnSpPr/>
          <p:nvPr/>
        </p:nvCxnSpPr>
        <p:spPr>
          <a:xfrm>
            <a:off x="5980522" y="2200269"/>
            <a:ext cx="457200" cy="455078"/>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854004" y="2228262"/>
            <a:ext cx="583718" cy="1980139"/>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759004" y="4284600"/>
            <a:ext cx="1765996" cy="369332"/>
          </a:xfrm>
          <a:prstGeom prst="rect">
            <a:avLst/>
          </a:prstGeom>
          <a:solidFill>
            <a:schemeClr val="accent6">
              <a:lumMod val="60000"/>
              <a:lumOff val="40000"/>
            </a:schemeClr>
          </a:solidFill>
        </p:spPr>
        <p:txBody>
          <a:bodyPr wrap="none" rtlCol="0">
            <a:spAutoFit/>
          </a:bodyPr>
          <a:lstStyle/>
          <a:p>
            <a:r>
              <a:rPr lang="en-US"/>
              <a:t>ConcreteProduct</a:t>
            </a:r>
          </a:p>
        </p:txBody>
      </p:sp>
      <p:cxnSp>
        <p:nvCxnSpPr>
          <p:cNvPr id="20" name="Straight Arrow Connector 19"/>
          <p:cNvCxnSpPr/>
          <p:nvPr/>
        </p:nvCxnSpPr>
        <p:spPr>
          <a:xfrm flipH="1" flipV="1">
            <a:off x="7682804" y="3903601"/>
            <a:ext cx="304800" cy="304801"/>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7682804" y="4730132"/>
            <a:ext cx="304800" cy="315737"/>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5533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Abstract Factory</a:t>
            </a:r>
          </a:p>
        </p:txBody>
      </p:sp>
      <p:sp>
        <p:nvSpPr>
          <p:cNvPr id="3" name="Content Placeholder 2"/>
          <p:cNvSpPr>
            <a:spLocks noGrp="1"/>
          </p:cNvSpPr>
          <p:nvPr>
            <p:ph idx="1"/>
          </p:nvPr>
        </p:nvSpPr>
        <p:spPr/>
        <p:txBody>
          <a:bodyPr/>
          <a:lstStyle/>
          <a:p>
            <a:r>
              <a:rPr lang="en-US" smtClean="0"/>
              <a:t>Thảo luận</a:t>
            </a:r>
          </a:p>
          <a:p>
            <a:pPr lvl="1"/>
            <a:r>
              <a:rPr lang="en-US" smtClean="0"/>
              <a:t>Thêm một loại đối tượng (product)</a:t>
            </a:r>
          </a:p>
          <a:p>
            <a:pPr lvl="1"/>
            <a:r>
              <a:rPr lang="en-US" smtClean="0"/>
              <a:t>Sử dụng Singleton</a:t>
            </a:r>
          </a:p>
          <a:p>
            <a:pPr lvl="1"/>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17</a:t>
            </a:fld>
            <a:endParaRPr lang="en-US"/>
          </a:p>
        </p:txBody>
      </p:sp>
    </p:spTree>
    <p:extLst>
      <p:ext uri="{BB962C8B-B14F-4D97-AF65-F5344CB8AC3E}">
        <p14:creationId xmlns:p14="http://schemas.microsoft.com/office/powerpoint/2010/main" val="10039900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Adapter</a:t>
            </a:r>
          </a:p>
        </p:txBody>
      </p:sp>
      <p:sp>
        <p:nvSpPr>
          <p:cNvPr id="3" name="Content Placeholder 2"/>
          <p:cNvSpPr>
            <a:spLocks noGrp="1"/>
          </p:cNvSpPr>
          <p:nvPr>
            <p:ph idx="1"/>
          </p:nvPr>
        </p:nvSpPr>
        <p:spPr>
          <a:xfrm>
            <a:off x="495300" y="1524000"/>
            <a:ext cx="8915400" cy="4525963"/>
          </a:xfrm>
        </p:spPr>
        <p:txBody>
          <a:bodyPr/>
          <a:lstStyle/>
          <a:p>
            <a:r>
              <a:rPr lang="en-US" sz="2800"/>
              <a:t>Để sử dụng framework F, người phát triển ứng dụng phải cung cấp một lớp cài đặt giao diện IMath </a:t>
            </a:r>
          </a:p>
          <a:p>
            <a:endParaRPr lang="en-US" sz="2800"/>
          </a:p>
          <a:p>
            <a:endParaRPr lang="en-US" sz="2800"/>
          </a:p>
          <a:p>
            <a:r>
              <a:rPr lang="en-US" sz="2800"/>
              <a:t>Người phát triển ứng dụng đã download được một thư viện (.class, không chỉnh sửa được) có lớp MyMathLib với phương thức quicksort()</a:t>
            </a:r>
          </a:p>
          <a:p>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18</a:t>
            </a:fld>
            <a:endParaRPr lang="en-US"/>
          </a:p>
        </p:txBody>
      </p:sp>
      <p:sp>
        <p:nvSpPr>
          <p:cNvPr id="5" name="TextBox 4"/>
          <p:cNvSpPr txBox="1"/>
          <p:nvPr/>
        </p:nvSpPr>
        <p:spPr>
          <a:xfrm>
            <a:off x="4419601" y="2581870"/>
            <a:ext cx="4140877" cy="923330"/>
          </a:xfrm>
          <a:prstGeom prst="rect">
            <a:avLst/>
          </a:prstGeom>
          <a:solidFill>
            <a:schemeClr val="accent6">
              <a:lumMod val="60000"/>
              <a:lumOff val="40000"/>
            </a:schemeClr>
          </a:solidFill>
        </p:spPr>
        <p:txBody>
          <a:bodyPr wrap="none" rtlCol="0">
            <a:spAutoFit/>
          </a:bodyPr>
          <a:lstStyle/>
          <a:p>
            <a:r>
              <a:rPr lang="en-US">
                <a:latin typeface="Courier New" panose="02070309020205020404" pitchFamily="49" charset="0"/>
                <a:cs typeface="Courier New" panose="02070309020205020404" pitchFamily="49" charset="0"/>
              </a:rPr>
              <a:t>IMath{</a:t>
            </a:r>
          </a:p>
          <a:p>
            <a:r>
              <a:rPr lang="en-US">
                <a:latin typeface="Courier New" panose="02070309020205020404" pitchFamily="49" charset="0"/>
                <a:cs typeface="Courier New" panose="02070309020205020404" pitchFamily="49" charset="0"/>
              </a:rPr>
              <a:t>	int[]  sort(int[] arr)</a:t>
            </a:r>
          </a:p>
          <a:p>
            <a:r>
              <a:rPr lang="en-US">
                <a:latin typeface="Courier New" panose="02070309020205020404" pitchFamily="49" charset="0"/>
                <a:cs typeface="Courier New" panose="02070309020205020404" pitchFamily="49" charset="0"/>
              </a:rPr>
              <a:t>}</a:t>
            </a:r>
          </a:p>
        </p:txBody>
      </p:sp>
      <p:sp>
        <p:nvSpPr>
          <p:cNvPr id="6" name="TextBox 5"/>
          <p:cNvSpPr txBox="1"/>
          <p:nvPr/>
        </p:nvSpPr>
        <p:spPr>
          <a:xfrm>
            <a:off x="1219201" y="4800600"/>
            <a:ext cx="4968027" cy="1477328"/>
          </a:xfrm>
          <a:prstGeom prst="rect">
            <a:avLst/>
          </a:prstGeom>
          <a:solidFill>
            <a:schemeClr val="accent6">
              <a:lumMod val="60000"/>
              <a:lumOff val="40000"/>
            </a:schemeClr>
          </a:solidFill>
        </p:spPr>
        <p:txBody>
          <a:bodyPr wrap="none" rtlCol="0">
            <a:spAutoFit/>
          </a:bodyPr>
          <a:lstStyle/>
          <a:p>
            <a:r>
              <a:rPr lang="en-US">
                <a:latin typeface="Courier New" panose="02070309020205020404" pitchFamily="49" charset="0"/>
                <a:cs typeface="Courier New" panose="02070309020205020404" pitchFamily="49" charset="0"/>
              </a:rPr>
              <a:t>public class MyMathLib{</a:t>
            </a:r>
          </a:p>
          <a:p>
            <a:r>
              <a:rPr lang="en-US">
                <a:latin typeface="Courier New" panose="02070309020205020404" pitchFamily="49" charset="0"/>
                <a:cs typeface="Courier New" panose="02070309020205020404" pitchFamily="49" charset="0"/>
              </a:rPr>
              <a:t>	int[]  </a:t>
            </a:r>
            <a:r>
              <a:rPr lang="en-US" b="1">
                <a:latin typeface="Courier New" panose="02070309020205020404" pitchFamily="49" charset="0"/>
                <a:cs typeface="Courier New" panose="02070309020205020404" pitchFamily="49" charset="0"/>
              </a:rPr>
              <a:t>quickSort</a:t>
            </a:r>
            <a:r>
              <a:rPr lang="en-US">
                <a:latin typeface="Courier New" panose="02070309020205020404" pitchFamily="49" charset="0"/>
                <a:cs typeface="Courier New" panose="02070309020205020404" pitchFamily="49" charset="0"/>
              </a:rPr>
              <a:t>(int[] arr){</a:t>
            </a:r>
          </a:p>
          <a:p>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	}</a:t>
            </a:r>
          </a:p>
          <a:p>
            <a:r>
              <a:rPr lang="en-US">
                <a:latin typeface="Courier New" panose="02070309020205020404" pitchFamily="49" charset="0"/>
                <a:cs typeface="Courier New" panose="02070309020205020404" pitchFamily="49" charset="0"/>
              </a:rPr>
              <a:t>}</a:t>
            </a:r>
          </a:p>
        </p:txBody>
      </p:sp>
      <p:sp>
        <p:nvSpPr>
          <p:cNvPr id="7" name="TextBox 6"/>
          <p:cNvSpPr txBox="1"/>
          <p:nvPr/>
        </p:nvSpPr>
        <p:spPr>
          <a:xfrm>
            <a:off x="6400801" y="4711006"/>
            <a:ext cx="3048000" cy="1384995"/>
          </a:xfrm>
          <a:prstGeom prst="rect">
            <a:avLst/>
          </a:prstGeom>
          <a:noFill/>
        </p:spPr>
        <p:txBody>
          <a:bodyPr wrap="square" rtlCol="0">
            <a:spAutoFit/>
          </a:bodyPr>
          <a:lstStyle/>
          <a:p>
            <a:r>
              <a:rPr lang="en-US" sz="2800">
                <a:solidFill>
                  <a:srgbClr val="FF0000"/>
                </a:solidFill>
              </a:rPr>
              <a:t>Làm thể nào để sử dụng F với MyMathLib?</a:t>
            </a:r>
          </a:p>
        </p:txBody>
      </p:sp>
    </p:spTree>
    <p:extLst>
      <p:ext uri="{BB962C8B-B14F-4D97-AF65-F5344CB8AC3E}">
        <p14:creationId xmlns:p14="http://schemas.microsoft.com/office/powerpoint/2010/main" val="212439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Adapter</a:t>
            </a:r>
          </a:p>
        </p:txBody>
      </p:sp>
      <p:sp>
        <p:nvSpPr>
          <p:cNvPr id="4" name="Slide Number Placeholder 3"/>
          <p:cNvSpPr>
            <a:spLocks noGrp="1"/>
          </p:cNvSpPr>
          <p:nvPr>
            <p:ph type="sldNum" sz="quarter" idx="12"/>
          </p:nvPr>
        </p:nvSpPr>
        <p:spPr/>
        <p:txBody>
          <a:bodyPr/>
          <a:lstStyle/>
          <a:p>
            <a:fld id="{34C3FF03-423E-4E1E-A9CC-30704DA9EF30}" type="slidenum">
              <a:rPr lang="en-US" smtClean="0"/>
              <a:pPr/>
              <a:t>19</a:t>
            </a:fld>
            <a:endParaRPr lang="en-US"/>
          </a:p>
        </p:txBody>
      </p:sp>
      <p:pic>
        <p:nvPicPr>
          <p:cNvPr id="5" name="Picture 4"/>
          <p:cNvPicPr>
            <a:picLocks noChangeAspect="1"/>
          </p:cNvPicPr>
          <p:nvPr/>
        </p:nvPicPr>
        <p:blipFill>
          <a:blip r:embed="rId2"/>
          <a:stretch>
            <a:fillRect/>
          </a:stretch>
        </p:blipFill>
        <p:spPr>
          <a:xfrm>
            <a:off x="2323396" y="1819871"/>
            <a:ext cx="4376383" cy="2387277"/>
          </a:xfrm>
          <a:prstGeom prst="rect">
            <a:avLst/>
          </a:prstGeom>
        </p:spPr>
      </p:pic>
      <p:sp>
        <p:nvSpPr>
          <p:cNvPr id="6" name="TextBox 5"/>
          <p:cNvSpPr txBox="1"/>
          <p:nvPr/>
        </p:nvSpPr>
        <p:spPr>
          <a:xfrm>
            <a:off x="6248400" y="4334470"/>
            <a:ext cx="3092578" cy="923330"/>
          </a:xfrm>
          <a:prstGeom prst="rect">
            <a:avLst/>
          </a:prstGeom>
          <a:solidFill>
            <a:schemeClr val="accent6">
              <a:lumMod val="60000"/>
              <a:lumOff val="40000"/>
            </a:schemeClr>
          </a:solidFill>
        </p:spPr>
        <p:txBody>
          <a:bodyPr wrap="none" rtlCol="0">
            <a:spAutoFit/>
          </a:bodyPr>
          <a:lstStyle/>
          <a:p>
            <a:r>
              <a:rPr lang="en-US"/>
              <a:t>public int[] sort(int[] arr){</a:t>
            </a:r>
          </a:p>
          <a:p>
            <a:r>
              <a:rPr lang="en-US"/>
              <a:t>	return quicksort(arr);</a:t>
            </a:r>
          </a:p>
          <a:p>
            <a:r>
              <a:rPr lang="en-US"/>
              <a:t>}</a:t>
            </a:r>
          </a:p>
        </p:txBody>
      </p:sp>
      <p:cxnSp>
        <p:nvCxnSpPr>
          <p:cNvPr id="10" name="Elbow Connector 9"/>
          <p:cNvCxnSpPr>
            <a:endCxn id="6" idx="1"/>
          </p:cNvCxnSpPr>
          <p:nvPr/>
        </p:nvCxnSpPr>
        <p:spPr>
          <a:xfrm>
            <a:off x="4724400" y="4207147"/>
            <a:ext cx="1524000" cy="588988"/>
          </a:xfrm>
          <a:prstGeom prst="bentConnector3">
            <a:avLst>
              <a:gd name="adj1" fmla="val 476"/>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340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E8663252-8A06-4DA2-9DA6-A853E9C8D59A}" type="datetime1">
              <a:rPr lang="en-US" smtClean="0"/>
              <a:t>28-Nov-19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02E81D-EE5C-4746-BACE-D5CEA6BB4F6B}" type="slidenum">
              <a:rPr lang="en-US" smtClean="0"/>
              <a:t>2</a:t>
            </a:fld>
            <a:endParaRPr lang="en-US"/>
          </a:p>
        </p:txBody>
      </p:sp>
    </p:spTree>
    <p:extLst>
      <p:ext uri="{BB962C8B-B14F-4D97-AF65-F5344CB8AC3E}">
        <p14:creationId xmlns:p14="http://schemas.microsoft.com/office/powerpoint/2010/main" val="42091278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Adapter</a:t>
            </a:r>
          </a:p>
        </p:txBody>
      </p:sp>
      <p:sp>
        <p:nvSpPr>
          <p:cNvPr id="4" name="Slide Number Placeholder 3"/>
          <p:cNvSpPr>
            <a:spLocks noGrp="1"/>
          </p:cNvSpPr>
          <p:nvPr>
            <p:ph type="sldNum" sz="quarter" idx="12"/>
          </p:nvPr>
        </p:nvSpPr>
        <p:spPr/>
        <p:txBody>
          <a:bodyPr/>
          <a:lstStyle/>
          <a:p>
            <a:fld id="{34C3FF03-423E-4E1E-A9CC-30704DA9EF30}" type="slidenum">
              <a:rPr lang="en-US" smtClean="0"/>
              <a:pPr/>
              <a:t>20</a:t>
            </a:fld>
            <a:endParaRPr lang="en-US"/>
          </a:p>
        </p:txBody>
      </p:sp>
      <p:pic>
        <p:nvPicPr>
          <p:cNvPr id="5" name="Picture 4"/>
          <p:cNvPicPr>
            <a:picLocks noChangeAspect="1"/>
          </p:cNvPicPr>
          <p:nvPr/>
        </p:nvPicPr>
        <p:blipFill>
          <a:blip r:embed="rId2"/>
          <a:stretch>
            <a:fillRect/>
          </a:stretch>
        </p:blipFill>
        <p:spPr>
          <a:xfrm>
            <a:off x="2259640" y="1371600"/>
            <a:ext cx="4674560" cy="2876538"/>
          </a:xfrm>
          <a:prstGeom prst="rect">
            <a:avLst/>
          </a:prstGeom>
        </p:spPr>
      </p:pic>
      <p:sp>
        <p:nvSpPr>
          <p:cNvPr id="6" name="TextBox 5"/>
          <p:cNvSpPr txBox="1"/>
          <p:nvPr/>
        </p:nvSpPr>
        <p:spPr>
          <a:xfrm>
            <a:off x="3976458" y="4783027"/>
            <a:ext cx="5243743" cy="1200329"/>
          </a:xfrm>
          <a:prstGeom prst="rect">
            <a:avLst/>
          </a:prstGeom>
          <a:solidFill>
            <a:schemeClr val="accent6">
              <a:lumMod val="60000"/>
              <a:lumOff val="40000"/>
            </a:schemeClr>
          </a:solidFill>
        </p:spPr>
        <p:txBody>
          <a:bodyPr wrap="none" rtlCol="0">
            <a:spAutoFit/>
          </a:bodyPr>
          <a:lstStyle/>
          <a:p>
            <a:r>
              <a:rPr lang="en-US">
                <a:latin typeface="Courier New" panose="02070309020205020404" pitchFamily="49" charset="0"/>
                <a:cs typeface="Courier New" panose="02070309020205020404" pitchFamily="49" charset="0"/>
              </a:rPr>
              <a:t>public void sort(int[] arr){</a:t>
            </a:r>
          </a:p>
          <a:p>
            <a:r>
              <a:rPr lang="en-US">
                <a:latin typeface="Courier New" panose="02070309020205020404" pitchFamily="49" charset="0"/>
                <a:cs typeface="Courier New" panose="02070309020205020404" pitchFamily="49" charset="0"/>
              </a:rPr>
              <a:t>	MyMathLib lib=new MyMathLib();</a:t>
            </a:r>
          </a:p>
          <a:p>
            <a:r>
              <a:rPr lang="en-US">
                <a:latin typeface="Courier New" panose="02070309020205020404" pitchFamily="49" charset="0"/>
                <a:cs typeface="Courier New" panose="02070309020205020404" pitchFamily="49" charset="0"/>
              </a:rPr>
              <a:t>	return lib.quicksort(arr)</a:t>
            </a:r>
          </a:p>
          <a:p>
            <a:r>
              <a:rPr lang="en-US">
                <a:latin typeface="Courier New" panose="02070309020205020404" pitchFamily="49" charset="0"/>
                <a:cs typeface="Courier New" panose="02070309020205020404" pitchFamily="49" charset="0"/>
              </a:rPr>
              <a:t>}</a:t>
            </a:r>
          </a:p>
        </p:txBody>
      </p:sp>
      <p:cxnSp>
        <p:nvCxnSpPr>
          <p:cNvPr id="8" name="Elbow Connector 7"/>
          <p:cNvCxnSpPr/>
          <p:nvPr/>
        </p:nvCxnSpPr>
        <p:spPr>
          <a:xfrm rot="16200000" flipH="1">
            <a:off x="2930645" y="4427636"/>
            <a:ext cx="1135053" cy="776057"/>
          </a:xfrm>
          <a:prstGeom prst="bentConnector2">
            <a:avLst/>
          </a:prstGeom>
          <a:ln>
            <a:solidFill>
              <a:schemeClr val="accent6">
                <a:lumMod val="60000"/>
                <a:lumOff val="40000"/>
              </a:schemeClr>
            </a:solidFill>
            <a:prstDash val="dash"/>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00856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1797112" y="2331600"/>
            <a:ext cx="6432488" cy="2316600"/>
          </a:xfrm>
          <a:prstGeom prst="rect">
            <a:avLst/>
          </a:prstGeom>
        </p:spPr>
      </p:pic>
      <p:sp>
        <p:nvSpPr>
          <p:cNvPr id="2" name="Title 1"/>
          <p:cNvSpPr>
            <a:spLocks noGrp="1"/>
          </p:cNvSpPr>
          <p:nvPr>
            <p:ph type="title"/>
          </p:nvPr>
        </p:nvSpPr>
        <p:spPr/>
        <p:txBody>
          <a:bodyPr/>
          <a:lstStyle/>
          <a:p>
            <a:r>
              <a:rPr lang="en-US" smtClean="0"/>
              <a:t>Adapter</a:t>
            </a:r>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21</a:t>
            </a:fld>
            <a:endParaRPr lang="en-US"/>
          </a:p>
        </p:txBody>
      </p:sp>
      <p:cxnSp>
        <p:nvCxnSpPr>
          <p:cNvPr id="7" name="Elbow Connector 6"/>
          <p:cNvCxnSpPr/>
          <p:nvPr/>
        </p:nvCxnSpPr>
        <p:spPr>
          <a:xfrm rot="10800000" flipV="1">
            <a:off x="4648200" y="4495800"/>
            <a:ext cx="990600" cy="762000"/>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
        <p:nvSpPr>
          <p:cNvPr id="10" name="Folded Corner 9"/>
          <p:cNvSpPr/>
          <p:nvPr/>
        </p:nvSpPr>
        <p:spPr>
          <a:xfrm>
            <a:off x="1910184" y="4876800"/>
            <a:ext cx="2711579" cy="975300"/>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tx1"/>
                </a:solidFill>
                <a:latin typeface="Courier New" panose="02070309020205020404" pitchFamily="49" charset="0"/>
                <a:cs typeface="Courier New" panose="02070309020205020404" pitchFamily="49" charset="0"/>
              </a:rPr>
              <a:t>public request(){</a:t>
            </a:r>
          </a:p>
          <a:p>
            <a:r>
              <a:rPr lang="en-US" sz="1600">
                <a:solidFill>
                  <a:schemeClr val="tx1"/>
                </a:solidFill>
                <a:latin typeface="Courier New" panose="02070309020205020404" pitchFamily="49" charset="0"/>
                <a:cs typeface="Courier New" panose="02070309020205020404" pitchFamily="49" charset="0"/>
              </a:rPr>
              <a:t>  specificRequest();</a:t>
            </a:r>
          </a:p>
          <a:p>
            <a:r>
              <a:rPr lang="en-US" sz="160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47863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736756" y="2388800"/>
            <a:ext cx="6432488" cy="2259400"/>
          </a:xfrm>
          <a:prstGeom prst="rect">
            <a:avLst/>
          </a:prstGeom>
        </p:spPr>
      </p:pic>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22</a:t>
            </a:fld>
            <a:endParaRPr lang="en-US"/>
          </a:p>
        </p:txBody>
      </p:sp>
      <p:cxnSp>
        <p:nvCxnSpPr>
          <p:cNvPr id="6" name="Elbow Connector 5"/>
          <p:cNvCxnSpPr/>
          <p:nvPr/>
        </p:nvCxnSpPr>
        <p:spPr>
          <a:xfrm rot="10800000" flipV="1">
            <a:off x="4648200" y="4495800"/>
            <a:ext cx="990600" cy="762000"/>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
        <p:nvSpPr>
          <p:cNvPr id="7" name="Folded Corner 6"/>
          <p:cNvSpPr/>
          <p:nvPr/>
        </p:nvSpPr>
        <p:spPr>
          <a:xfrm>
            <a:off x="990601" y="4876800"/>
            <a:ext cx="3631162" cy="975300"/>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tx1"/>
                </a:solidFill>
                <a:latin typeface="Courier New" panose="02070309020205020404" pitchFamily="49" charset="0"/>
                <a:cs typeface="Courier New" panose="02070309020205020404" pitchFamily="49" charset="0"/>
              </a:rPr>
              <a:t>public request(){</a:t>
            </a:r>
          </a:p>
          <a:p>
            <a:r>
              <a:rPr lang="en-US" sz="1600">
                <a:solidFill>
                  <a:schemeClr val="tx1"/>
                </a:solidFill>
                <a:latin typeface="Courier New" panose="02070309020205020404" pitchFamily="49" charset="0"/>
                <a:cs typeface="Courier New" panose="02070309020205020404" pitchFamily="49" charset="0"/>
              </a:rPr>
              <a:t>  adaptee.specificRequest();</a:t>
            </a:r>
          </a:p>
          <a:p>
            <a:r>
              <a:rPr lang="en-US" sz="160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2239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Composite</a:t>
            </a:r>
            <a:endParaRPr lang="en-US"/>
          </a:p>
        </p:txBody>
      </p:sp>
      <p:sp>
        <p:nvSpPr>
          <p:cNvPr id="3" name="Content Placeholder 2"/>
          <p:cNvSpPr>
            <a:spLocks noGrp="1"/>
          </p:cNvSpPr>
          <p:nvPr>
            <p:ph idx="1"/>
          </p:nvPr>
        </p:nvSpPr>
        <p:spPr/>
        <p:txBody>
          <a:bodyPr>
            <a:normAutofit lnSpcReduction="10000"/>
          </a:bodyPr>
          <a:lstStyle/>
          <a:p>
            <a:r>
              <a:rPr lang="en-US" smtClean="0"/>
              <a:t>Cần viết một công cụ quản lý hệ thống file. Các thành phần chính: file, shortcut, và folder. Folder có thể chứa folder, file, shortcut khác.</a:t>
            </a:r>
          </a:p>
          <a:p>
            <a:r>
              <a:rPr lang="en-US" smtClean="0"/>
              <a:t>Duyệt:</a:t>
            </a:r>
          </a:p>
          <a:p>
            <a:pPr lvl="1"/>
            <a:r>
              <a:rPr lang="en-US" smtClean="0"/>
              <a:t>Duyệt file: in tên file, kích thước</a:t>
            </a:r>
          </a:p>
          <a:p>
            <a:pPr lvl="1"/>
            <a:r>
              <a:rPr lang="en-US" smtClean="0"/>
              <a:t>Duyệt shortcut: in đường dẫn đến phần tử đích (phần tử mà shortcut làm đại diện)</a:t>
            </a:r>
          </a:p>
          <a:p>
            <a:pPr lvl="1"/>
            <a:r>
              <a:rPr lang="en-US" smtClean="0"/>
              <a:t>Duyệt folder: in tên folder và duyệt tiếp nội dung bên trong folder</a:t>
            </a:r>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23</a:t>
            </a:fld>
            <a:endParaRPr lang="en-US"/>
          </a:p>
        </p:txBody>
      </p:sp>
    </p:spTree>
    <p:extLst>
      <p:ext uri="{BB962C8B-B14F-4D97-AF65-F5344CB8AC3E}">
        <p14:creationId xmlns:p14="http://schemas.microsoft.com/office/powerpoint/2010/main" val="13200305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1371600" y="1613634"/>
            <a:ext cx="6499294" cy="1954333"/>
          </a:xfrm>
          <a:prstGeom prst="rect">
            <a:avLst/>
          </a:prstGeom>
        </p:spPr>
      </p:pic>
      <p:sp>
        <p:nvSpPr>
          <p:cNvPr id="2" name="Title 1"/>
          <p:cNvSpPr>
            <a:spLocks noGrp="1"/>
          </p:cNvSpPr>
          <p:nvPr>
            <p:ph type="title"/>
          </p:nvPr>
        </p:nvSpPr>
        <p:spPr/>
        <p:txBody>
          <a:bodyPr/>
          <a:lstStyle/>
          <a:p>
            <a:r>
              <a:rPr lang="en-US" smtClean="0"/>
              <a:t>Composite</a:t>
            </a:r>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24</a:t>
            </a:fld>
            <a:endParaRPr lang="en-US"/>
          </a:p>
        </p:txBody>
      </p:sp>
      <p:cxnSp>
        <p:nvCxnSpPr>
          <p:cNvPr id="6" name="Elbow Connector 5"/>
          <p:cNvCxnSpPr/>
          <p:nvPr/>
        </p:nvCxnSpPr>
        <p:spPr>
          <a:xfrm rot="16200000" flipH="1">
            <a:off x="5706606" y="3818396"/>
            <a:ext cx="778788" cy="1"/>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
        <p:nvSpPr>
          <p:cNvPr id="7" name="Folded Corner 6"/>
          <p:cNvSpPr/>
          <p:nvPr/>
        </p:nvSpPr>
        <p:spPr>
          <a:xfrm>
            <a:off x="3810000" y="4037114"/>
            <a:ext cx="3631162" cy="1296887"/>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tx1"/>
              </a:solidFill>
              <a:latin typeface="Courier New" panose="02070309020205020404" pitchFamily="49" charset="0"/>
              <a:cs typeface="Courier New" panose="02070309020205020404" pitchFamily="49" charset="0"/>
            </a:endParaRPr>
          </a:p>
          <a:p>
            <a:r>
              <a:rPr lang="en-US" sz="1600">
                <a:solidFill>
                  <a:schemeClr val="tx1"/>
                </a:solidFill>
                <a:latin typeface="Courier New" panose="02070309020205020404" pitchFamily="49" charset="0"/>
                <a:cs typeface="Courier New" panose="02070309020205020404" pitchFamily="49" charset="0"/>
              </a:rPr>
              <a:t>print(){</a:t>
            </a:r>
          </a:p>
          <a:p>
            <a:r>
              <a:rPr lang="en-US" sz="1600">
                <a:solidFill>
                  <a:schemeClr val="tx1"/>
                </a:solidFill>
                <a:latin typeface="Courier New" panose="02070309020205020404" pitchFamily="49" charset="0"/>
                <a:cs typeface="Courier New" panose="02070309020205020404" pitchFamily="49" charset="0"/>
              </a:rPr>
              <a:t>  print(name);</a:t>
            </a:r>
          </a:p>
          <a:p>
            <a:r>
              <a:rPr lang="en-US" sz="1600">
                <a:solidFill>
                  <a:schemeClr val="tx1"/>
                </a:solidFill>
                <a:latin typeface="Courier New" panose="02070309020205020404" pitchFamily="49" charset="0"/>
                <a:cs typeface="Courier New" panose="02070309020205020404" pitchFamily="49" charset="0"/>
              </a:rPr>
              <a:t>  for o in items 		o.print();</a:t>
            </a:r>
          </a:p>
          <a:p>
            <a:r>
              <a:rPr lang="en-US" sz="160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046586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Decorator</a:t>
            </a:r>
            <a:endParaRPr lang="en-US"/>
          </a:p>
        </p:txBody>
      </p:sp>
      <p:sp>
        <p:nvSpPr>
          <p:cNvPr id="3" name="Content Placeholder 2"/>
          <p:cNvSpPr>
            <a:spLocks noGrp="1"/>
          </p:cNvSpPr>
          <p:nvPr>
            <p:ph idx="1"/>
          </p:nvPr>
        </p:nvSpPr>
        <p:spPr/>
        <p:txBody>
          <a:bodyPr/>
          <a:lstStyle/>
          <a:p>
            <a:r>
              <a:rPr lang="en-US" smtClean="0"/>
              <a:t>Ngữ cảnh: Xây dựng ứng dụng trong đó có chức năng gửi thông báo</a:t>
            </a:r>
          </a:p>
          <a:p>
            <a:endParaRPr lang="en-US"/>
          </a:p>
          <a:p>
            <a:endParaRPr lang="en-US" smtClean="0"/>
          </a:p>
          <a:p>
            <a:endParaRPr lang="en-US"/>
          </a:p>
          <a:p>
            <a:endParaRPr lang="en-US" smtClean="0"/>
          </a:p>
          <a:p>
            <a:r>
              <a:rPr lang="en-US" smtClean="0"/>
              <a:t>Phương thức send() sẽ gửi thông báo qua email</a:t>
            </a:r>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25</a:t>
            </a:fld>
            <a:endParaRPr lang="en-US"/>
          </a:p>
        </p:txBody>
      </p:sp>
      <p:pic>
        <p:nvPicPr>
          <p:cNvPr id="1026" name="Picture 2" descr="Structure of the library before applying the Decorator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0394" y="2628899"/>
            <a:ext cx="5143500" cy="20955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352800" y="5956886"/>
            <a:ext cx="5943600" cy="338554"/>
          </a:xfrm>
          <a:prstGeom prst="rect">
            <a:avLst/>
          </a:prstGeom>
        </p:spPr>
        <p:txBody>
          <a:bodyPr wrap="square">
            <a:spAutoFit/>
          </a:bodyPr>
          <a:lstStyle/>
          <a:p>
            <a:r>
              <a:rPr lang="en-US" sz="1600" i="1"/>
              <a:t>(Tham khảo tại https://refactoring.guru/design-patterns/decorator)</a:t>
            </a:r>
          </a:p>
        </p:txBody>
      </p:sp>
    </p:spTree>
    <p:extLst>
      <p:ext uri="{BB962C8B-B14F-4D97-AF65-F5344CB8AC3E}">
        <p14:creationId xmlns:p14="http://schemas.microsoft.com/office/powerpoint/2010/main" val="39286049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Decorator</a:t>
            </a:r>
            <a:endParaRPr lang="en-US"/>
          </a:p>
        </p:txBody>
      </p:sp>
      <p:sp>
        <p:nvSpPr>
          <p:cNvPr id="3" name="Content Placeholder 2"/>
          <p:cNvSpPr>
            <a:spLocks noGrp="1"/>
          </p:cNvSpPr>
          <p:nvPr>
            <p:ph idx="1"/>
          </p:nvPr>
        </p:nvSpPr>
        <p:spPr/>
        <p:txBody>
          <a:bodyPr/>
          <a:lstStyle/>
          <a:p>
            <a:r>
              <a:rPr lang="en-US" smtClean="0"/>
              <a:t>Sau một thời gian, người sử dụng </a:t>
            </a:r>
            <a:r>
              <a:rPr lang="en-US" smtClean="0"/>
              <a:t>có nhu </a:t>
            </a:r>
            <a:r>
              <a:rPr lang="en-US" smtClean="0"/>
              <a:t>cầu gửi thông báo qua nhiều kênh khác nhau (ngoài qua email)</a:t>
            </a:r>
          </a:p>
          <a:p>
            <a:r>
              <a:rPr lang="en-US" smtClean="0"/>
              <a:t>Giải pháp (tạm thời): tạo các lớp mới kế thừa từ Notifier</a:t>
            </a:r>
            <a:endParaRPr lang="en-US"/>
          </a:p>
          <a:p>
            <a:endParaRPr lang="en-US" smtClean="0"/>
          </a:p>
          <a:p>
            <a:endParaRPr lang="en-US"/>
          </a:p>
          <a:p>
            <a:endParaRPr lang="en-US" smtClean="0"/>
          </a:p>
          <a:p>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26</a:t>
            </a:fld>
            <a:endParaRPr lang="en-US"/>
          </a:p>
        </p:txBody>
      </p:sp>
      <p:pic>
        <p:nvPicPr>
          <p:cNvPr id="2050" name="Picture 2" descr="Structure of the library after implementing other notification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4038601"/>
            <a:ext cx="4191000" cy="161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6689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Decorator</a:t>
            </a:r>
          </a:p>
        </p:txBody>
      </p:sp>
      <p:sp>
        <p:nvSpPr>
          <p:cNvPr id="3" name="Content Placeholder 2"/>
          <p:cNvSpPr>
            <a:spLocks noGrp="1"/>
          </p:cNvSpPr>
          <p:nvPr>
            <p:ph idx="1"/>
          </p:nvPr>
        </p:nvSpPr>
        <p:spPr/>
        <p:txBody>
          <a:bodyPr/>
          <a:lstStyle/>
          <a:p>
            <a:r>
              <a:rPr lang="en-US" smtClean="0"/>
              <a:t>Nhưng có trường hợp người dùng muốn gửi qua nhiều kênh cho cùng 1 thông điệp </a:t>
            </a:r>
            <a:r>
              <a:rPr lang="en-US" smtClean="0">
                <a:sym typeface="Wingdings" panose="05000000000000000000" pitchFamily="2" charset="2"/>
              </a:rPr>
              <a:t> Số lớp tăng, không hợp lý</a:t>
            </a:r>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27</a:t>
            </a:fld>
            <a:endParaRPr lang="en-US"/>
          </a:p>
        </p:txBody>
      </p:sp>
      <p:pic>
        <p:nvPicPr>
          <p:cNvPr id="3074" name="Picture 2" descr="Structure of the library after creating class combin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154740"/>
            <a:ext cx="5591175" cy="3017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0609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685800" y="1752600"/>
            <a:ext cx="5516288" cy="3222267"/>
          </a:xfrm>
          <a:prstGeom prst="rect">
            <a:avLst/>
          </a:prstGeom>
        </p:spPr>
      </p:pic>
      <p:sp>
        <p:nvSpPr>
          <p:cNvPr id="2" name="Title 1"/>
          <p:cNvSpPr>
            <a:spLocks noGrp="1"/>
          </p:cNvSpPr>
          <p:nvPr>
            <p:ph type="title"/>
          </p:nvPr>
        </p:nvSpPr>
        <p:spPr/>
        <p:txBody>
          <a:bodyPr/>
          <a:lstStyle/>
          <a:p>
            <a:r>
              <a:rPr lang="en-US"/>
              <a:t>Decorator</a:t>
            </a:r>
          </a:p>
        </p:txBody>
      </p:sp>
      <p:sp>
        <p:nvSpPr>
          <p:cNvPr id="4" name="Slide Number Placeholder 3"/>
          <p:cNvSpPr>
            <a:spLocks noGrp="1"/>
          </p:cNvSpPr>
          <p:nvPr>
            <p:ph type="sldNum" sz="quarter" idx="12"/>
          </p:nvPr>
        </p:nvSpPr>
        <p:spPr/>
        <p:txBody>
          <a:bodyPr/>
          <a:lstStyle/>
          <a:p>
            <a:fld id="{34C3FF03-423E-4E1E-A9CC-30704DA9EF30}" type="slidenum">
              <a:rPr lang="en-US" smtClean="0"/>
              <a:pPr/>
              <a:t>28</a:t>
            </a:fld>
            <a:endParaRPr lang="en-US"/>
          </a:p>
        </p:txBody>
      </p:sp>
      <p:cxnSp>
        <p:nvCxnSpPr>
          <p:cNvPr id="6" name="Elbow Connector 5"/>
          <p:cNvCxnSpPr/>
          <p:nvPr/>
        </p:nvCxnSpPr>
        <p:spPr>
          <a:xfrm flipV="1">
            <a:off x="4495801" y="3429000"/>
            <a:ext cx="2016967" cy="3"/>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
        <p:nvSpPr>
          <p:cNvPr id="7" name="Folded Corner 6"/>
          <p:cNvSpPr/>
          <p:nvPr/>
        </p:nvSpPr>
        <p:spPr>
          <a:xfrm>
            <a:off x="6477000" y="2743200"/>
            <a:ext cx="2590800" cy="1021235"/>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chemeClr val="tx1"/>
              </a:solidFill>
              <a:latin typeface="Courier New" panose="02070309020205020404" pitchFamily="49" charset="0"/>
              <a:cs typeface="Courier New" panose="02070309020205020404" pitchFamily="49" charset="0"/>
            </a:endParaRPr>
          </a:p>
          <a:p>
            <a:r>
              <a:rPr lang="en-US" sz="1400">
                <a:solidFill>
                  <a:schemeClr val="tx1"/>
                </a:solidFill>
                <a:latin typeface="Courier New" panose="02070309020205020404" pitchFamily="49" charset="0"/>
                <a:cs typeface="Courier New" panose="02070309020205020404" pitchFamily="49" charset="0"/>
              </a:rPr>
              <a:t>send(){</a:t>
            </a:r>
          </a:p>
          <a:p>
            <a:r>
              <a:rPr lang="en-US" sz="1400">
                <a:solidFill>
                  <a:schemeClr val="tx1"/>
                </a:solidFill>
                <a:latin typeface="Courier New" panose="02070309020205020404" pitchFamily="49" charset="0"/>
                <a:cs typeface="Courier New" panose="02070309020205020404" pitchFamily="49" charset="0"/>
              </a:rPr>
              <a:t>   component.send();</a:t>
            </a:r>
          </a:p>
          <a:p>
            <a:r>
              <a:rPr lang="en-US" sz="1400">
                <a:solidFill>
                  <a:schemeClr val="tx1"/>
                </a:solidFill>
                <a:latin typeface="Courier New" panose="02070309020205020404" pitchFamily="49" charset="0"/>
                <a:cs typeface="Courier New" panose="02070309020205020404" pitchFamily="49" charset="0"/>
              </a:rPr>
              <a:t>}</a:t>
            </a:r>
          </a:p>
        </p:txBody>
      </p:sp>
      <p:sp>
        <p:nvSpPr>
          <p:cNvPr id="11" name="Folded Corner 10"/>
          <p:cNvSpPr/>
          <p:nvPr/>
        </p:nvSpPr>
        <p:spPr>
          <a:xfrm>
            <a:off x="6477000" y="5074765"/>
            <a:ext cx="2590800" cy="1021235"/>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chemeClr val="tx1"/>
              </a:solidFill>
              <a:latin typeface="Courier New" panose="02070309020205020404" pitchFamily="49" charset="0"/>
              <a:cs typeface="Courier New" panose="02070309020205020404" pitchFamily="49" charset="0"/>
            </a:endParaRPr>
          </a:p>
          <a:p>
            <a:r>
              <a:rPr lang="en-US" sz="1400">
                <a:solidFill>
                  <a:schemeClr val="tx1"/>
                </a:solidFill>
                <a:latin typeface="Courier New" panose="02070309020205020404" pitchFamily="49" charset="0"/>
                <a:cs typeface="Courier New" panose="02070309020205020404" pitchFamily="49" charset="0"/>
              </a:rPr>
              <a:t>send(){</a:t>
            </a:r>
          </a:p>
          <a:p>
            <a:r>
              <a:rPr lang="en-US" sz="1400">
                <a:solidFill>
                  <a:schemeClr val="tx1"/>
                </a:solidFill>
                <a:latin typeface="Courier New" panose="02070309020205020404" pitchFamily="49" charset="0"/>
                <a:cs typeface="Courier New" panose="02070309020205020404" pitchFamily="49" charset="0"/>
              </a:rPr>
              <a:t>   super.send();</a:t>
            </a:r>
          </a:p>
          <a:p>
            <a:r>
              <a:rPr lang="en-US" sz="1400">
                <a:solidFill>
                  <a:schemeClr val="tx1"/>
                </a:solidFill>
                <a:latin typeface="Courier New" panose="02070309020205020404" pitchFamily="49" charset="0"/>
                <a:cs typeface="Courier New" panose="02070309020205020404" pitchFamily="49" charset="0"/>
              </a:rPr>
              <a:t>   notifyfb();	</a:t>
            </a:r>
          </a:p>
          <a:p>
            <a:r>
              <a:rPr lang="en-US" sz="1400">
                <a:solidFill>
                  <a:schemeClr val="tx1"/>
                </a:solidFill>
                <a:latin typeface="Courier New" panose="02070309020205020404" pitchFamily="49" charset="0"/>
                <a:cs typeface="Courier New" panose="02070309020205020404" pitchFamily="49" charset="0"/>
              </a:rPr>
              <a:t>}</a:t>
            </a:r>
          </a:p>
        </p:txBody>
      </p:sp>
      <p:cxnSp>
        <p:nvCxnSpPr>
          <p:cNvPr id="13" name="Elbow Connector 12"/>
          <p:cNvCxnSpPr/>
          <p:nvPr/>
        </p:nvCxnSpPr>
        <p:spPr>
          <a:xfrm rot="16200000" flipH="1">
            <a:off x="5977775" y="4834774"/>
            <a:ext cx="846050" cy="609600"/>
          </a:xfrm>
          <a:prstGeom prst="bentConnector2">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
        <p:nvSpPr>
          <p:cNvPr id="10" name="Folded Corner 9"/>
          <p:cNvSpPr/>
          <p:nvPr/>
        </p:nvSpPr>
        <p:spPr>
          <a:xfrm>
            <a:off x="5471626" y="1465736"/>
            <a:ext cx="3657600" cy="1020277"/>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latin typeface="Courier New" panose="02070309020205020404" pitchFamily="49" charset="0"/>
                <a:cs typeface="Courier New" panose="02070309020205020404" pitchFamily="49" charset="0"/>
              </a:rPr>
              <a:t>//main()</a:t>
            </a:r>
          </a:p>
          <a:p>
            <a:r>
              <a:rPr lang="en-US" sz="1400">
                <a:solidFill>
                  <a:schemeClr val="tx1"/>
                </a:solidFill>
                <a:latin typeface="Courier New" panose="02070309020205020404" pitchFamily="49" charset="0"/>
                <a:cs typeface="Courier New" panose="02070309020205020404" pitchFamily="49" charset="0"/>
              </a:rPr>
              <a:t>NotifierDecorator(Notifier n){</a:t>
            </a:r>
          </a:p>
          <a:p>
            <a:r>
              <a:rPr lang="en-US" sz="1400">
                <a:solidFill>
                  <a:schemeClr val="tx1"/>
                </a:solidFill>
                <a:latin typeface="Courier New" panose="02070309020205020404" pitchFamily="49" charset="0"/>
                <a:cs typeface="Courier New" panose="02070309020205020404" pitchFamily="49" charset="0"/>
              </a:rPr>
              <a:t>   component=n;</a:t>
            </a:r>
          </a:p>
          <a:p>
            <a:r>
              <a:rPr lang="en-US" sz="1400">
                <a:solidFill>
                  <a:schemeClr val="tx1"/>
                </a:solidFill>
                <a:latin typeface="Courier New" panose="02070309020205020404" pitchFamily="49" charset="0"/>
                <a:cs typeface="Courier New" panose="02070309020205020404" pitchFamily="49" charset="0"/>
              </a:rPr>
              <a:t>}</a:t>
            </a:r>
          </a:p>
        </p:txBody>
      </p:sp>
      <p:sp>
        <p:nvSpPr>
          <p:cNvPr id="14" name="Folded Corner 13"/>
          <p:cNvSpPr/>
          <p:nvPr/>
        </p:nvSpPr>
        <p:spPr>
          <a:xfrm>
            <a:off x="6477000" y="3891891"/>
            <a:ext cx="3200400" cy="1021235"/>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chemeClr val="tx1"/>
              </a:solidFill>
              <a:latin typeface="Courier New" panose="02070309020205020404" pitchFamily="49" charset="0"/>
              <a:cs typeface="Courier New" panose="02070309020205020404" pitchFamily="49" charset="0"/>
            </a:endParaRPr>
          </a:p>
          <a:p>
            <a:r>
              <a:rPr lang="en-US" sz="1400">
                <a:solidFill>
                  <a:schemeClr val="tx1"/>
                </a:solidFill>
                <a:latin typeface="Courier New" panose="02070309020205020404" pitchFamily="49" charset="0"/>
                <a:cs typeface="Courier New" panose="02070309020205020404" pitchFamily="49" charset="0"/>
              </a:rPr>
              <a:t>FacebookNotifier(Notifier n){</a:t>
            </a:r>
          </a:p>
          <a:p>
            <a:r>
              <a:rPr lang="en-US" sz="1400">
                <a:solidFill>
                  <a:schemeClr val="tx1"/>
                </a:solidFill>
                <a:latin typeface="Courier New" panose="02070309020205020404" pitchFamily="49" charset="0"/>
                <a:cs typeface="Courier New" panose="02070309020205020404" pitchFamily="49" charset="0"/>
              </a:rPr>
              <a:t>   super(n);</a:t>
            </a:r>
          </a:p>
          <a:p>
            <a:r>
              <a:rPr lang="en-US" sz="1400">
                <a:solidFill>
                  <a:schemeClr val="tx1"/>
                </a:solidFill>
                <a:latin typeface="Courier New" panose="02070309020205020404" pitchFamily="49" charset="0"/>
                <a:cs typeface="Courier New" panose="02070309020205020404" pitchFamily="49" charset="0"/>
              </a:rPr>
              <a:t>}</a:t>
            </a:r>
          </a:p>
        </p:txBody>
      </p:sp>
      <p:cxnSp>
        <p:nvCxnSpPr>
          <p:cNvPr id="15" name="Elbow Connector 14"/>
          <p:cNvCxnSpPr/>
          <p:nvPr/>
        </p:nvCxnSpPr>
        <p:spPr>
          <a:xfrm flipV="1">
            <a:off x="6085115" y="4450235"/>
            <a:ext cx="2016967" cy="3"/>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flipV="1">
            <a:off x="4495800" y="2316247"/>
            <a:ext cx="2209800" cy="769852"/>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7821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762000" y="1268654"/>
            <a:ext cx="5516288" cy="3222267"/>
          </a:xfrm>
          <a:prstGeom prst="rect">
            <a:avLst/>
          </a:prstGeom>
        </p:spPr>
      </p:pic>
      <p:sp>
        <p:nvSpPr>
          <p:cNvPr id="2" name="Title 1"/>
          <p:cNvSpPr>
            <a:spLocks noGrp="1"/>
          </p:cNvSpPr>
          <p:nvPr>
            <p:ph type="title"/>
          </p:nvPr>
        </p:nvSpPr>
        <p:spPr/>
        <p:txBody>
          <a:bodyPr/>
          <a:lstStyle/>
          <a:p>
            <a:r>
              <a:rPr lang="en-US"/>
              <a:t>Decorator</a:t>
            </a:r>
          </a:p>
        </p:txBody>
      </p:sp>
      <p:sp>
        <p:nvSpPr>
          <p:cNvPr id="4" name="Slide Number Placeholder 3"/>
          <p:cNvSpPr>
            <a:spLocks noGrp="1"/>
          </p:cNvSpPr>
          <p:nvPr>
            <p:ph type="sldNum" sz="quarter" idx="12"/>
          </p:nvPr>
        </p:nvSpPr>
        <p:spPr/>
        <p:txBody>
          <a:bodyPr/>
          <a:lstStyle/>
          <a:p>
            <a:fld id="{34C3FF03-423E-4E1E-A9CC-30704DA9EF30}" type="slidenum">
              <a:rPr lang="en-US" smtClean="0"/>
              <a:pPr/>
              <a:t>29</a:t>
            </a:fld>
            <a:endParaRPr lang="en-US"/>
          </a:p>
        </p:txBody>
      </p:sp>
      <p:cxnSp>
        <p:nvCxnSpPr>
          <p:cNvPr id="6" name="Elbow Connector 5"/>
          <p:cNvCxnSpPr/>
          <p:nvPr/>
        </p:nvCxnSpPr>
        <p:spPr>
          <a:xfrm flipV="1">
            <a:off x="4572001" y="2945054"/>
            <a:ext cx="2016967" cy="3"/>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
        <p:nvSpPr>
          <p:cNvPr id="7" name="Folded Corner 6"/>
          <p:cNvSpPr/>
          <p:nvPr/>
        </p:nvSpPr>
        <p:spPr>
          <a:xfrm>
            <a:off x="6553200" y="2259254"/>
            <a:ext cx="2590800" cy="1021235"/>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chemeClr val="tx1"/>
              </a:solidFill>
              <a:latin typeface="Courier New" panose="02070309020205020404" pitchFamily="49" charset="0"/>
              <a:cs typeface="Courier New" panose="02070309020205020404" pitchFamily="49" charset="0"/>
            </a:endParaRPr>
          </a:p>
          <a:p>
            <a:r>
              <a:rPr lang="en-US" sz="1400">
                <a:solidFill>
                  <a:schemeClr val="tx1"/>
                </a:solidFill>
                <a:latin typeface="Courier New" panose="02070309020205020404" pitchFamily="49" charset="0"/>
                <a:cs typeface="Courier New" panose="02070309020205020404" pitchFamily="49" charset="0"/>
              </a:rPr>
              <a:t>send(){</a:t>
            </a:r>
          </a:p>
          <a:p>
            <a:r>
              <a:rPr lang="en-US" sz="1400">
                <a:solidFill>
                  <a:schemeClr val="tx1"/>
                </a:solidFill>
                <a:latin typeface="Courier New" panose="02070309020205020404" pitchFamily="49" charset="0"/>
                <a:cs typeface="Courier New" panose="02070309020205020404" pitchFamily="49" charset="0"/>
              </a:rPr>
              <a:t>   component.send();</a:t>
            </a:r>
          </a:p>
          <a:p>
            <a:r>
              <a:rPr lang="en-US" sz="1400">
                <a:solidFill>
                  <a:schemeClr val="tx1"/>
                </a:solidFill>
                <a:latin typeface="Courier New" panose="02070309020205020404" pitchFamily="49" charset="0"/>
                <a:cs typeface="Courier New" panose="02070309020205020404" pitchFamily="49" charset="0"/>
              </a:rPr>
              <a:t>}</a:t>
            </a:r>
          </a:p>
        </p:txBody>
      </p:sp>
      <p:sp>
        <p:nvSpPr>
          <p:cNvPr id="11" name="Folded Corner 10"/>
          <p:cNvSpPr/>
          <p:nvPr/>
        </p:nvSpPr>
        <p:spPr>
          <a:xfrm>
            <a:off x="6553200" y="4484371"/>
            <a:ext cx="2590800" cy="1021235"/>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chemeClr val="tx1"/>
              </a:solidFill>
              <a:latin typeface="Courier New" panose="02070309020205020404" pitchFamily="49" charset="0"/>
              <a:cs typeface="Courier New" panose="02070309020205020404" pitchFamily="49" charset="0"/>
            </a:endParaRPr>
          </a:p>
          <a:p>
            <a:r>
              <a:rPr lang="en-US" sz="1400">
                <a:solidFill>
                  <a:schemeClr val="tx1"/>
                </a:solidFill>
                <a:latin typeface="Courier New" panose="02070309020205020404" pitchFamily="49" charset="0"/>
                <a:cs typeface="Courier New" panose="02070309020205020404" pitchFamily="49" charset="0"/>
              </a:rPr>
              <a:t>send(){</a:t>
            </a:r>
          </a:p>
          <a:p>
            <a:r>
              <a:rPr lang="en-US" sz="1400">
                <a:solidFill>
                  <a:schemeClr val="tx1"/>
                </a:solidFill>
                <a:latin typeface="Courier New" panose="02070309020205020404" pitchFamily="49" charset="0"/>
                <a:cs typeface="Courier New" panose="02070309020205020404" pitchFamily="49" charset="0"/>
              </a:rPr>
              <a:t>   super.send();</a:t>
            </a:r>
          </a:p>
          <a:p>
            <a:r>
              <a:rPr lang="en-US" sz="1400">
                <a:solidFill>
                  <a:schemeClr val="tx1"/>
                </a:solidFill>
                <a:latin typeface="Courier New" panose="02070309020205020404" pitchFamily="49" charset="0"/>
                <a:cs typeface="Courier New" panose="02070309020205020404" pitchFamily="49" charset="0"/>
              </a:rPr>
              <a:t>   notifyfb();	</a:t>
            </a:r>
          </a:p>
          <a:p>
            <a:r>
              <a:rPr lang="en-US" sz="1400">
                <a:solidFill>
                  <a:schemeClr val="tx1"/>
                </a:solidFill>
                <a:latin typeface="Courier New" panose="02070309020205020404" pitchFamily="49" charset="0"/>
                <a:cs typeface="Courier New" panose="02070309020205020404" pitchFamily="49" charset="0"/>
              </a:rPr>
              <a:t>}</a:t>
            </a:r>
          </a:p>
        </p:txBody>
      </p:sp>
      <p:cxnSp>
        <p:nvCxnSpPr>
          <p:cNvPr id="13" name="Elbow Connector 12"/>
          <p:cNvCxnSpPr/>
          <p:nvPr/>
        </p:nvCxnSpPr>
        <p:spPr>
          <a:xfrm rot="16200000" flipH="1">
            <a:off x="6053975" y="4350828"/>
            <a:ext cx="846050" cy="609600"/>
          </a:xfrm>
          <a:prstGeom prst="bentConnector2">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
        <p:nvSpPr>
          <p:cNvPr id="17" name="Folded Corner 16"/>
          <p:cNvSpPr/>
          <p:nvPr/>
        </p:nvSpPr>
        <p:spPr>
          <a:xfrm>
            <a:off x="1694283" y="4976355"/>
            <a:ext cx="3886200" cy="1272045"/>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latin typeface="Courier New" panose="02070309020205020404" pitchFamily="49" charset="0"/>
                <a:cs typeface="Courier New" panose="02070309020205020404" pitchFamily="49" charset="0"/>
              </a:rPr>
              <a:t>//main()</a:t>
            </a:r>
          </a:p>
          <a:p>
            <a:r>
              <a:rPr lang="en-US" sz="1400">
                <a:solidFill>
                  <a:schemeClr val="tx1"/>
                </a:solidFill>
                <a:latin typeface="Courier New" panose="02070309020205020404" pitchFamily="49" charset="0"/>
                <a:cs typeface="Courier New" panose="02070309020205020404" pitchFamily="49" charset="0"/>
              </a:rPr>
              <a:t>Notifier n=new EmailNotifier();</a:t>
            </a:r>
          </a:p>
          <a:p>
            <a:r>
              <a:rPr lang="en-US" sz="1400">
                <a:solidFill>
                  <a:schemeClr val="tx1"/>
                </a:solidFill>
                <a:latin typeface="Courier New" panose="02070309020205020404" pitchFamily="49" charset="0"/>
                <a:cs typeface="Courier New" panose="02070309020205020404" pitchFamily="49" charset="0"/>
              </a:rPr>
              <a:t>	n=new FacebookNotifier(n);</a:t>
            </a:r>
          </a:p>
          <a:p>
            <a:r>
              <a:rPr lang="en-US" sz="1400">
                <a:solidFill>
                  <a:schemeClr val="tx1"/>
                </a:solidFill>
                <a:latin typeface="Courier New" panose="02070309020205020404" pitchFamily="49" charset="0"/>
                <a:cs typeface="Courier New" panose="02070309020205020404" pitchFamily="49" charset="0"/>
              </a:rPr>
              <a:t>	n=new SMSNotifier(n);</a:t>
            </a:r>
          </a:p>
          <a:p>
            <a:r>
              <a:rPr lang="en-US" sz="1400">
                <a:solidFill>
                  <a:schemeClr val="tx1"/>
                </a:solidFill>
                <a:latin typeface="Courier New" panose="02070309020205020404" pitchFamily="49" charset="0"/>
                <a:cs typeface="Courier New" panose="02070309020205020404" pitchFamily="49" charset="0"/>
              </a:rPr>
              <a:t>	n.send();</a:t>
            </a:r>
          </a:p>
        </p:txBody>
      </p:sp>
      <p:sp>
        <p:nvSpPr>
          <p:cNvPr id="10" name="Folded Corner 9"/>
          <p:cNvSpPr/>
          <p:nvPr/>
        </p:nvSpPr>
        <p:spPr>
          <a:xfrm>
            <a:off x="5547826" y="981556"/>
            <a:ext cx="3657600" cy="1020511"/>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latin typeface="Courier New" panose="02070309020205020404" pitchFamily="49" charset="0"/>
                <a:cs typeface="Courier New" panose="02070309020205020404" pitchFamily="49" charset="0"/>
              </a:rPr>
              <a:t>//main()</a:t>
            </a:r>
          </a:p>
          <a:p>
            <a:r>
              <a:rPr lang="en-US" sz="1400">
                <a:solidFill>
                  <a:schemeClr val="tx1"/>
                </a:solidFill>
                <a:latin typeface="Courier New" panose="02070309020205020404" pitchFamily="49" charset="0"/>
                <a:cs typeface="Courier New" panose="02070309020205020404" pitchFamily="49" charset="0"/>
              </a:rPr>
              <a:t>NotifierDecorator(Notifier n){</a:t>
            </a:r>
          </a:p>
          <a:p>
            <a:r>
              <a:rPr lang="en-US" sz="1400">
                <a:solidFill>
                  <a:schemeClr val="tx1"/>
                </a:solidFill>
                <a:latin typeface="Courier New" panose="02070309020205020404" pitchFamily="49" charset="0"/>
                <a:cs typeface="Courier New" panose="02070309020205020404" pitchFamily="49" charset="0"/>
              </a:rPr>
              <a:t>   component=n;</a:t>
            </a:r>
          </a:p>
          <a:p>
            <a:r>
              <a:rPr lang="en-US" sz="1400">
                <a:solidFill>
                  <a:schemeClr val="tx1"/>
                </a:solidFill>
                <a:latin typeface="Courier New" panose="02070309020205020404" pitchFamily="49" charset="0"/>
                <a:cs typeface="Courier New" panose="02070309020205020404" pitchFamily="49" charset="0"/>
              </a:rPr>
              <a:t>}</a:t>
            </a:r>
          </a:p>
        </p:txBody>
      </p:sp>
      <p:sp>
        <p:nvSpPr>
          <p:cNvPr id="14" name="Folded Corner 13"/>
          <p:cNvSpPr/>
          <p:nvPr/>
        </p:nvSpPr>
        <p:spPr>
          <a:xfrm>
            <a:off x="6553200" y="3340852"/>
            <a:ext cx="3048000" cy="1021235"/>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chemeClr val="tx1"/>
              </a:solidFill>
              <a:latin typeface="Courier New" panose="02070309020205020404" pitchFamily="49" charset="0"/>
              <a:cs typeface="Courier New" panose="02070309020205020404" pitchFamily="49" charset="0"/>
            </a:endParaRPr>
          </a:p>
          <a:p>
            <a:r>
              <a:rPr lang="en-US" sz="1400">
                <a:solidFill>
                  <a:schemeClr val="tx1"/>
                </a:solidFill>
                <a:latin typeface="Courier New" panose="02070309020205020404" pitchFamily="49" charset="0"/>
                <a:cs typeface="Courier New" panose="02070309020205020404" pitchFamily="49" charset="0"/>
              </a:rPr>
              <a:t>FacebookNotifier(Notifier n){</a:t>
            </a:r>
          </a:p>
          <a:p>
            <a:r>
              <a:rPr lang="en-US" sz="1400">
                <a:solidFill>
                  <a:schemeClr val="tx1"/>
                </a:solidFill>
                <a:latin typeface="Courier New" panose="02070309020205020404" pitchFamily="49" charset="0"/>
                <a:cs typeface="Courier New" panose="02070309020205020404" pitchFamily="49" charset="0"/>
              </a:rPr>
              <a:t>   super(n);</a:t>
            </a:r>
          </a:p>
          <a:p>
            <a:r>
              <a:rPr lang="en-US" sz="1400">
                <a:solidFill>
                  <a:schemeClr val="tx1"/>
                </a:solidFill>
                <a:latin typeface="Courier New" panose="02070309020205020404" pitchFamily="49" charset="0"/>
                <a:cs typeface="Courier New" panose="02070309020205020404" pitchFamily="49" charset="0"/>
              </a:rPr>
              <a:t>}</a:t>
            </a:r>
          </a:p>
        </p:txBody>
      </p:sp>
      <p:cxnSp>
        <p:nvCxnSpPr>
          <p:cNvPr id="15" name="Elbow Connector 14"/>
          <p:cNvCxnSpPr/>
          <p:nvPr/>
        </p:nvCxnSpPr>
        <p:spPr>
          <a:xfrm flipV="1">
            <a:off x="6161315" y="3966289"/>
            <a:ext cx="2016967" cy="3"/>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flipV="1">
            <a:off x="4572000" y="1832301"/>
            <a:ext cx="2209800" cy="769852"/>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61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ltLang="en-US" smtClean="0"/>
              <a:t>Tổng quan</a:t>
            </a:r>
            <a:endParaRPr lang="en-US" altLang="en-US"/>
          </a:p>
        </p:txBody>
      </p:sp>
      <p:sp>
        <p:nvSpPr>
          <p:cNvPr id="2051" name="Rectangle 3"/>
          <p:cNvSpPr>
            <a:spLocks noGrp="1" noChangeArrowheads="1"/>
          </p:cNvSpPr>
          <p:nvPr>
            <p:ph type="body" idx="1"/>
          </p:nvPr>
        </p:nvSpPr>
        <p:spPr/>
        <p:txBody>
          <a:bodyPr/>
          <a:lstStyle/>
          <a:p>
            <a:pPr>
              <a:lnSpc>
                <a:spcPct val="90000"/>
              </a:lnSpc>
            </a:pPr>
            <a:r>
              <a:rPr lang="en-US" altLang="en-US" sz="2800"/>
              <a:t>Câu trả lời cho câu hỏi “làm thế nào để tôi có thể…” khi xây dựng phần mềm</a:t>
            </a:r>
          </a:p>
          <a:p>
            <a:pPr>
              <a:lnSpc>
                <a:spcPct val="90000"/>
              </a:lnSpc>
            </a:pPr>
            <a:r>
              <a:rPr lang="en-US" altLang="en-US" sz="2800"/>
              <a:t>MTK là những giải pháp đã được sử dụng trong các phần mềm khác nhau và xem là tốt (best practice)</a:t>
            </a:r>
          </a:p>
          <a:p>
            <a:pPr>
              <a:lnSpc>
                <a:spcPct val="90000"/>
              </a:lnSpc>
            </a:pPr>
            <a:r>
              <a:rPr lang="en-US" altLang="en-US" sz="2800"/>
              <a:t>Mốc quan trọng: 1995, Gang of Four (GoF) Gamma, Helm, Johnson, và Vlissides; </a:t>
            </a:r>
            <a:r>
              <a:rPr lang="en-US" altLang="en-US" sz="2800" i="1"/>
              <a:t>Design Patterns: Elements of Reusable Object-Oriented Software</a:t>
            </a:r>
            <a:r>
              <a:rPr lang="en-US" altLang="en-US" sz="2800"/>
              <a:t>, Addison Wesley, 1995.</a:t>
            </a:r>
          </a:p>
        </p:txBody>
      </p:sp>
    </p:spTree>
    <p:extLst>
      <p:ext uri="{BB962C8B-B14F-4D97-AF65-F5344CB8AC3E}">
        <p14:creationId xmlns:p14="http://schemas.microsoft.com/office/powerpoint/2010/main" val="7902314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Decorator</a:t>
            </a:r>
          </a:p>
        </p:txBody>
      </p:sp>
      <p:sp>
        <p:nvSpPr>
          <p:cNvPr id="4" name="Slide Number Placeholder 3"/>
          <p:cNvSpPr>
            <a:spLocks noGrp="1"/>
          </p:cNvSpPr>
          <p:nvPr>
            <p:ph type="sldNum" sz="quarter" idx="12"/>
          </p:nvPr>
        </p:nvSpPr>
        <p:spPr/>
        <p:txBody>
          <a:bodyPr/>
          <a:lstStyle/>
          <a:p>
            <a:fld id="{34C3FF03-423E-4E1E-A9CC-30704DA9EF30}" type="slidenum">
              <a:rPr lang="en-US" smtClean="0"/>
              <a:pPr/>
              <a:t>30</a:t>
            </a:fld>
            <a:endParaRPr lang="en-US"/>
          </a:p>
        </p:txBody>
      </p:sp>
      <p:sp>
        <p:nvSpPr>
          <p:cNvPr id="6" name="Folded Corner 5"/>
          <p:cNvSpPr/>
          <p:nvPr/>
        </p:nvSpPr>
        <p:spPr>
          <a:xfrm>
            <a:off x="6477000" y="3093566"/>
            <a:ext cx="2895600" cy="792635"/>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chemeClr val="tx1"/>
              </a:solidFill>
              <a:latin typeface="Courier New" panose="02070309020205020404" pitchFamily="49" charset="0"/>
              <a:cs typeface="Courier New" panose="02070309020205020404" pitchFamily="49" charset="0"/>
            </a:endParaRPr>
          </a:p>
          <a:p>
            <a:r>
              <a:rPr lang="en-US" sz="1400">
                <a:solidFill>
                  <a:schemeClr val="tx1"/>
                </a:solidFill>
                <a:latin typeface="Courier New" panose="02070309020205020404" pitchFamily="49" charset="0"/>
                <a:cs typeface="Courier New" panose="02070309020205020404" pitchFamily="49" charset="0"/>
              </a:rPr>
              <a:t>operation(){</a:t>
            </a:r>
          </a:p>
          <a:p>
            <a:r>
              <a:rPr lang="en-US" sz="1400">
                <a:solidFill>
                  <a:schemeClr val="tx1"/>
                </a:solidFill>
                <a:latin typeface="Courier New" panose="02070309020205020404" pitchFamily="49" charset="0"/>
                <a:cs typeface="Courier New" panose="02070309020205020404" pitchFamily="49" charset="0"/>
              </a:rPr>
              <a:t>   component.operation();</a:t>
            </a:r>
          </a:p>
          <a:p>
            <a:r>
              <a:rPr lang="en-US" sz="1400">
                <a:solidFill>
                  <a:schemeClr val="tx1"/>
                </a:solidFill>
                <a:latin typeface="Courier New" panose="02070309020205020404" pitchFamily="49" charset="0"/>
                <a:cs typeface="Courier New" panose="02070309020205020404" pitchFamily="49" charset="0"/>
              </a:rPr>
              <a:t>}</a:t>
            </a:r>
          </a:p>
        </p:txBody>
      </p:sp>
      <p:sp>
        <p:nvSpPr>
          <p:cNvPr id="7" name="Folded Corner 6"/>
          <p:cNvSpPr/>
          <p:nvPr/>
        </p:nvSpPr>
        <p:spPr>
          <a:xfrm>
            <a:off x="6477000" y="4434918"/>
            <a:ext cx="2895600" cy="873483"/>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chemeClr val="tx1"/>
              </a:solidFill>
              <a:latin typeface="Courier New" panose="02070309020205020404" pitchFamily="49" charset="0"/>
              <a:cs typeface="Courier New" panose="02070309020205020404" pitchFamily="49" charset="0"/>
            </a:endParaRPr>
          </a:p>
          <a:p>
            <a:r>
              <a:rPr lang="en-US" sz="1400">
                <a:solidFill>
                  <a:schemeClr val="tx1"/>
                </a:solidFill>
                <a:latin typeface="Courier New" panose="02070309020205020404" pitchFamily="49" charset="0"/>
                <a:cs typeface="Courier New" panose="02070309020205020404" pitchFamily="49" charset="0"/>
              </a:rPr>
              <a:t>operation(){</a:t>
            </a:r>
          </a:p>
          <a:p>
            <a:r>
              <a:rPr lang="en-US" sz="1400">
                <a:solidFill>
                  <a:schemeClr val="tx1"/>
                </a:solidFill>
                <a:latin typeface="Courier New" panose="02070309020205020404" pitchFamily="49" charset="0"/>
                <a:cs typeface="Courier New" panose="02070309020205020404" pitchFamily="49" charset="0"/>
              </a:rPr>
              <a:t>   super.operation();</a:t>
            </a:r>
          </a:p>
          <a:p>
            <a:r>
              <a:rPr lang="en-US" sz="1400">
                <a:solidFill>
                  <a:schemeClr val="tx1"/>
                </a:solidFill>
                <a:latin typeface="Courier New" panose="02070309020205020404" pitchFamily="49" charset="0"/>
                <a:cs typeface="Courier New" panose="02070309020205020404" pitchFamily="49" charset="0"/>
              </a:rPr>
              <a:t>   notifyfb();	</a:t>
            </a:r>
          </a:p>
          <a:p>
            <a:r>
              <a:rPr lang="en-US" sz="1400">
                <a:solidFill>
                  <a:schemeClr val="tx1"/>
                </a:solidFill>
                <a:latin typeface="Courier New" panose="02070309020205020404" pitchFamily="49" charset="0"/>
                <a:cs typeface="Courier New" panose="02070309020205020404" pitchFamily="49" charset="0"/>
              </a:rPr>
              <a:t>}</a:t>
            </a:r>
          </a:p>
        </p:txBody>
      </p:sp>
      <p:pic>
        <p:nvPicPr>
          <p:cNvPr id="8" name="Picture 7"/>
          <p:cNvPicPr>
            <a:picLocks noChangeAspect="1"/>
          </p:cNvPicPr>
          <p:nvPr/>
        </p:nvPicPr>
        <p:blipFill>
          <a:blip r:embed="rId2"/>
          <a:stretch>
            <a:fillRect/>
          </a:stretch>
        </p:blipFill>
        <p:spPr>
          <a:xfrm>
            <a:off x="693788" y="1905000"/>
            <a:ext cx="5630813" cy="3403400"/>
          </a:xfrm>
          <a:prstGeom prst="rect">
            <a:avLst/>
          </a:prstGeom>
        </p:spPr>
      </p:pic>
      <p:cxnSp>
        <p:nvCxnSpPr>
          <p:cNvPr id="9" name="Elbow Connector 8"/>
          <p:cNvCxnSpPr/>
          <p:nvPr/>
        </p:nvCxnSpPr>
        <p:spPr>
          <a:xfrm>
            <a:off x="4191000" y="3671659"/>
            <a:ext cx="2286000" cy="10885"/>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flipV="1">
            <a:off x="5715000" y="5029200"/>
            <a:ext cx="762000" cy="4"/>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15945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Proxy</a:t>
            </a:r>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31</a:t>
            </a:fld>
            <a:endParaRPr lang="en-US"/>
          </a:p>
        </p:txBody>
      </p:sp>
      <p:pic>
        <p:nvPicPr>
          <p:cNvPr id="5" name="Picture 4"/>
          <p:cNvPicPr>
            <a:picLocks noChangeAspect="1"/>
          </p:cNvPicPr>
          <p:nvPr/>
        </p:nvPicPr>
        <p:blipFill>
          <a:blip r:embed="rId2"/>
          <a:stretch>
            <a:fillRect/>
          </a:stretch>
        </p:blipFill>
        <p:spPr>
          <a:xfrm>
            <a:off x="2151909" y="2342200"/>
            <a:ext cx="5602182" cy="2173600"/>
          </a:xfrm>
          <a:prstGeom prst="rect">
            <a:avLst/>
          </a:prstGeom>
        </p:spPr>
      </p:pic>
      <p:cxnSp>
        <p:nvCxnSpPr>
          <p:cNvPr id="6" name="Elbow Connector 5"/>
          <p:cNvCxnSpPr>
            <a:endCxn id="7" idx="3"/>
          </p:cNvCxnSpPr>
          <p:nvPr/>
        </p:nvCxnSpPr>
        <p:spPr>
          <a:xfrm rot="10800000" flipV="1">
            <a:off x="3505200" y="4241308"/>
            <a:ext cx="381000" cy="3110"/>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
        <p:nvSpPr>
          <p:cNvPr id="7" name="Folded Corner 6"/>
          <p:cNvSpPr/>
          <p:nvPr/>
        </p:nvSpPr>
        <p:spPr>
          <a:xfrm>
            <a:off x="533400" y="3733801"/>
            <a:ext cx="2971800" cy="1021235"/>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solidFill>
                <a:schemeClr val="tx1"/>
              </a:solidFill>
              <a:latin typeface="Courier New" panose="02070309020205020404" pitchFamily="49" charset="0"/>
              <a:cs typeface="Courier New" panose="02070309020205020404" pitchFamily="49" charset="0"/>
            </a:endParaRPr>
          </a:p>
          <a:p>
            <a:r>
              <a:rPr lang="en-US" sz="1200">
                <a:solidFill>
                  <a:schemeClr val="tx1"/>
                </a:solidFill>
                <a:latin typeface="Courier New" panose="02070309020205020404" pitchFamily="49" charset="0"/>
                <a:cs typeface="Courier New" panose="02070309020205020404" pitchFamily="49" charset="0"/>
              </a:rPr>
              <a:t>operation(){</a:t>
            </a:r>
          </a:p>
          <a:p>
            <a:r>
              <a:rPr lang="en-GB" sz="1200">
                <a:solidFill>
                  <a:schemeClr val="tx1"/>
                </a:solidFill>
                <a:latin typeface="Courier New" panose="02070309020205020404" pitchFamily="49" charset="0"/>
                <a:cs typeface="Courier New" panose="02070309020205020404" pitchFamily="49" charset="0"/>
              </a:rPr>
              <a:t>   if(checkAccess()){</a:t>
            </a:r>
            <a:endParaRPr lang="en-US" sz="1200">
              <a:solidFill>
                <a:schemeClr val="tx1"/>
              </a:solidFill>
              <a:latin typeface="Courier New" panose="02070309020205020404" pitchFamily="49" charset="0"/>
              <a:cs typeface="Courier New" panose="02070309020205020404" pitchFamily="49" charset="0"/>
            </a:endParaRPr>
          </a:p>
          <a:p>
            <a:r>
              <a:rPr lang="en-US" sz="1200">
                <a:solidFill>
                  <a:schemeClr val="tx1"/>
                </a:solidFill>
                <a:latin typeface="Courier New" panose="02070309020205020404" pitchFamily="49" charset="0"/>
                <a:cs typeface="Courier New" panose="02070309020205020404" pitchFamily="49" charset="0"/>
              </a:rPr>
              <a:t>   realService.operation();</a:t>
            </a:r>
          </a:p>
          <a:p>
            <a:r>
              <a:rPr lang="en-US" sz="120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599878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số nguyên lý thiết kế</a:t>
            </a:r>
            <a:endParaRPr lang="en-US"/>
          </a:p>
        </p:txBody>
      </p:sp>
      <p:sp>
        <p:nvSpPr>
          <p:cNvPr id="3" name="Content Placeholder 2"/>
          <p:cNvSpPr>
            <a:spLocks noGrp="1"/>
          </p:cNvSpPr>
          <p:nvPr>
            <p:ph idx="1"/>
          </p:nvPr>
        </p:nvSpPr>
        <p:spPr/>
        <p:txBody>
          <a:bodyPr>
            <a:normAutofit lnSpcReduction="10000"/>
          </a:bodyPr>
          <a:lstStyle/>
          <a:p>
            <a:r>
              <a:rPr lang="en-US" smtClean="0"/>
              <a:t>OO với các nguyên lý đóng gói (encapsulation), trừu tượng hóa (abstraction), đa hình (polymorphism), inheritance (kế thừa) giúp cho lập trình viên viết các chương trình chất lượng cao</a:t>
            </a:r>
          </a:p>
          <a:p>
            <a:r>
              <a:rPr lang="en-US" smtClean="0"/>
              <a:t>Không phải chương trình nào viết bằng OO cũng có chất lượng cao</a:t>
            </a:r>
          </a:p>
          <a:p>
            <a:r>
              <a:rPr lang="en-US" smtClean="0"/>
              <a:t>Có một số các nguyên lý để có chương trình dễ bảo trì, tái sử dụng, và mở rộng</a:t>
            </a:r>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32</a:t>
            </a:fld>
            <a:endParaRPr lang="en-US"/>
          </a:p>
        </p:txBody>
      </p:sp>
    </p:spTree>
    <p:extLst>
      <p:ext uri="{BB962C8B-B14F-4D97-AF65-F5344CB8AC3E}">
        <p14:creationId xmlns:p14="http://schemas.microsoft.com/office/powerpoint/2010/main" val="3301021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SOLID</a:t>
            </a:r>
            <a:endParaRPr lang="en-US"/>
          </a:p>
        </p:txBody>
      </p:sp>
      <p:sp>
        <p:nvSpPr>
          <p:cNvPr id="3" name="Content Placeholder 2"/>
          <p:cNvSpPr>
            <a:spLocks noGrp="1"/>
          </p:cNvSpPr>
          <p:nvPr>
            <p:ph idx="1"/>
          </p:nvPr>
        </p:nvSpPr>
        <p:spPr/>
        <p:txBody>
          <a:bodyPr/>
          <a:lstStyle/>
          <a:p>
            <a:r>
              <a:rPr lang="en-US" smtClean="0"/>
              <a:t>SOLID gồm 5 nguyên lý thiết kế hướng đối tượng đã được vận dụng nhiều trong thực tế </a:t>
            </a:r>
          </a:p>
          <a:p>
            <a:pPr lvl="1"/>
            <a:r>
              <a:rPr lang="en-US" b="1" smtClean="0">
                <a:solidFill>
                  <a:srgbClr val="FF0000"/>
                </a:solidFill>
              </a:rPr>
              <a:t>S</a:t>
            </a:r>
            <a:r>
              <a:rPr lang="en-US" smtClean="0"/>
              <a:t>ingle Responsibility</a:t>
            </a:r>
          </a:p>
          <a:p>
            <a:pPr lvl="1"/>
            <a:r>
              <a:rPr lang="en-US" b="1" smtClean="0">
                <a:solidFill>
                  <a:srgbClr val="FF0000"/>
                </a:solidFill>
              </a:rPr>
              <a:t>O</a:t>
            </a:r>
            <a:r>
              <a:rPr lang="en-US" smtClean="0"/>
              <a:t>pen-close</a:t>
            </a:r>
          </a:p>
          <a:p>
            <a:pPr lvl="1"/>
            <a:r>
              <a:rPr lang="en-US" b="1" smtClean="0">
                <a:solidFill>
                  <a:srgbClr val="FF0000"/>
                </a:solidFill>
              </a:rPr>
              <a:t>L</a:t>
            </a:r>
            <a:r>
              <a:rPr lang="en-US" smtClean="0"/>
              <a:t>iskov Substitution</a:t>
            </a:r>
          </a:p>
          <a:p>
            <a:pPr lvl="1"/>
            <a:r>
              <a:rPr lang="en-US" b="1" smtClean="0">
                <a:solidFill>
                  <a:srgbClr val="FF0000"/>
                </a:solidFill>
              </a:rPr>
              <a:t>I</a:t>
            </a:r>
            <a:r>
              <a:rPr lang="en-US" smtClean="0"/>
              <a:t>nterface Segregation</a:t>
            </a:r>
          </a:p>
          <a:p>
            <a:pPr lvl="1"/>
            <a:r>
              <a:rPr lang="en-US" b="1" smtClean="0">
                <a:solidFill>
                  <a:srgbClr val="FF0000"/>
                </a:solidFill>
              </a:rPr>
              <a:t>D</a:t>
            </a:r>
            <a:r>
              <a:rPr lang="en-US" smtClean="0"/>
              <a:t>ependency Inversion</a:t>
            </a:r>
          </a:p>
          <a:p>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33</a:t>
            </a:fld>
            <a:endParaRPr lang="en-US"/>
          </a:p>
        </p:txBody>
      </p:sp>
    </p:spTree>
    <p:extLst>
      <p:ext uri="{BB962C8B-B14F-4D97-AF65-F5344CB8AC3E}">
        <p14:creationId xmlns:p14="http://schemas.microsoft.com/office/powerpoint/2010/main" val="204005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3813653" y="3658888"/>
            <a:ext cx="4572000" cy="2057400"/>
          </a:xfrm>
          <a:prstGeom prst="ellipse">
            <a:avLst/>
          </a:prstGeom>
          <a:solidFill>
            <a:schemeClr val="accent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200">
                <a:solidFill>
                  <a:srgbClr val="FFD5D5"/>
                </a:solidFill>
              </a:rPr>
              <a:t>Change</a:t>
            </a:r>
            <a:endParaRPr lang="en-US" sz="7200">
              <a:solidFill>
                <a:srgbClr val="FFD5D5"/>
              </a:solidFill>
            </a:endParaRPr>
          </a:p>
        </p:txBody>
      </p:sp>
      <p:sp>
        <p:nvSpPr>
          <p:cNvPr id="2" name="Title 1"/>
          <p:cNvSpPr>
            <a:spLocks noGrp="1"/>
          </p:cNvSpPr>
          <p:nvPr>
            <p:ph type="title"/>
          </p:nvPr>
        </p:nvSpPr>
        <p:spPr/>
        <p:txBody>
          <a:bodyPr>
            <a:normAutofit fontScale="90000"/>
          </a:bodyPr>
          <a:lstStyle/>
          <a:p>
            <a:r>
              <a:rPr lang="en-US" dirty="0" smtClean="0"/>
              <a:t>Single-Responsibility Principle (SRP)</a:t>
            </a:r>
            <a:endParaRPr lang="en-US"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34</a:t>
            </a:fld>
            <a:endParaRPr lang="en-US"/>
          </a:p>
        </p:txBody>
      </p:sp>
      <p:sp>
        <p:nvSpPr>
          <p:cNvPr id="5" name="Rectangle 4"/>
          <p:cNvSpPr/>
          <p:nvPr/>
        </p:nvSpPr>
        <p:spPr>
          <a:xfrm>
            <a:off x="2286000" y="1905001"/>
            <a:ext cx="6077882" cy="461665"/>
          </a:xfrm>
          <a:prstGeom prst="rect">
            <a:avLst/>
          </a:prstGeom>
        </p:spPr>
        <p:txBody>
          <a:bodyPr wrap="none">
            <a:spAutoFit/>
          </a:bodyPr>
          <a:lstStyle/>
          <a:p>
            <a:r>
              <a:rPr lang="en-US" sz="2400" dirty="0">
                <a:solidFill>
                  <a:srgbClr val="FF0000"/>
                </a:solidFill>
              </a:rPr>
              <a:t>A class should have only one reason to change</a:t>
            </a:r>
          </a:p>
        </p:txBody>
      </p:sp>
      <p:sp>
        <p:nvSpPr>
          <p:cNvPr id="3" name="Oval 2"/>
          <p:cNvSpPr/>
          <p:nvPr/>
        </p:nvSpPr>
        <p:spPr>
          <a:xfrm>
            <a:off x="3048000" y="3657600"/>
            <a:ext cx="2057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Responsibility</a:t>
            </a:r>
          </a:p>
        </p:txBody>
      </p:sp>
    </p:spTree>
    <p:extLst>
      <p:ext uri="{BB962C8B-B14F-4D97-AF65-F5344CB8AC3E}">
        <p14:creationId xmlns:p14="http://schemas.microsoft.com/office/powerpoint/2010/main" val="15314670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Single-Responsibility Principle (SRP)</a:t>
            </a:r>
            <a:endParaRPr lang="en-US"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35</a:t>
            </a:fld>
            <a:endParaRPr lang="en-US"/>
          </a:p>
        </p:txBody>
      </p:sp>
      <p:pic>
        <p:nvPicPr>
          <p:cNvPr id="5" name="Picture 2"/>
          <p:cNvPicPr>
            <a:picLocks noChangeAspect="1" noChangeArrowheads="1"/>
          </p:cNvPicPr>
          <p:nvPr/>
        </p:nvPicPr>
        <p:blipFill>
          <a:blip r:embed="rId2" cstate="print"/>
          <a:srcRect/>
          <a:stretch>
            <a:fillRect/>
          </a:stretch>
        </p:blipFill>
        <p:spPr bwMode="auto">
          <a:xfrm>
            <a:off x="2057400" y="2590801"/>
            <a:ext cx="5867400" cy="1914525"/>
          </a:xfrm>
          <a:prstGeom prst="rect">
            <a:avLst/>
          </a:prstGeom>
          <a:noFill/>
          <a:ln w="9525">
            <a:noFill/>
            <a:miter lim="800000"/>
            <a:headEnd/>
            <a:tailEnd/>
          </a:ln>
        </p:spPr>
      </p:pic>
    </p:spTree>
    <p:extLst>
      <p:ext uri="{BB962C8B-B14F-4D97-AF65-F5344CB8AC3E}">
        <p14:creationId xmlns:p14="http://schemas.microsoft.com/office/powerpoint/2010/main" val="28734933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Single-Responsibility Principle (SRP)</a:t>
            </a:r>
            <a:endParaRPr lang="en-US"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36</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2471739" y="2343150"/>
            <a:ext cx="4962525" cy="2171700"/>
          </a:xfrm>
          <a:prstGeom prst="rect">
            <a:avLst/>
          </a:prstGeom>
          <a:noFill/>
          <a:ln w="9525">
            <a:noFill/>
            <a:miter lim="800000"/>
            <a:headEnd/>
            <a:tailEnd/>
          </a:ln>
        </p:spPr>
      </p:pic>
    </p:spTree>
    <p:extLst>
      <p:ext uri="{BB962C8B-B14F-4D97-AF65-F5344CB8AC3E}">
        <p14:creationId xmlns:p14="http://schemas.microsoft.com/office/powerpoint/2010/main" val="38175648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Open/Closed Principle (OCP)</a:t>
            </a:r>
            <a:endParaRPr lang="en-US"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37</a:t>
            </a:fld>
            <a:endParaRPr lang="en-US"/>
          </a:p>
        </p:txBody>
      </p:sp>
      <p:sp>
        <p:nvSpPr>
          <p:cNvPr id="5" name="Rectangle 4"/>
          <p:cNvSpPr/>
          <p:nvPr/>
        </p:nvSpPr>
        <p:spPr>
          <a:xfrm>
            <a:off x="1219200" y="2064604"/>
            <a:ext cx="7543800" cy="830997"/>
          </a:xfrm>
          <a:prstGeom prst="rect">
            <a:avLst/>
          </a:prstGeom>
        </p:spPr>
        <p:txBody>
          <a:bodyPr wrap="square">
            <a:spAutoFit/>
          </a:bodyPr>
          <a:lstStyle/>
          <a:p>
            <a:r>
              <a:rPr lang="en-US" sz="2400" dirty="0">
                <a:solidFill>
                  <a:srgbClr val="FF0000"/>
                </a:solidFill>
              </a:rPr>
              <a:t>Software entities (classes, modules, functions, etc.) should be open for extension but closed for modification</a:t>
            </a:r>
          </a:p>
        </p:txBody>
      </p:sp>
      <p:sp>
        <p:nvSpPr>
          <p:cNvPr id="3" name="TextBox 2"/>
          <p:cNvSpPr txBox="1"/>
          <p:nvPr/>
        </p:nvSpPr>
        <p:spPr>
          <a:xfrm>
            <a:off x="1981201" y="3505200"/>
            <a:ext cx="5169107" cy="369332"/>
          </a:xfrm>
          <a:prstGeom prst="rect">
            <a:avLst/>
          </a:prstGeom>
          <a:noFill/>
        </p:spPr>
        <p:txBody>
          <a:bodyPr wrap="none" rtlCol="0">
            <a:spAutoFit/>
          </a:bodyPr>
          <a:lstStyle/>
          <a:p>
            <a:r>
              <a:rPr lang="en-US"/>
              <a:t>Software entities can be extended without modifying</a:t>
            </a:r>
          </a:p>
        </p:txBody>
      </p:sp>
    </p:spTree>
    <p:extLst>
      <p:ext uri="{BB962C8B-B14F-4D97-AF65-F5344CB8AC3E}">
        <p14:creationId xmlns:p14="http://schemas.microsoft.com/office/powerpoint/2010/main" val="42747788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Open/Closed Principle (OCP)</a:t>
            </a:r>
            <a:endParaRPr lang="en-US"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38</a:t>
            </a:fld>
            <a:endParaRPr lang="en-US"/>
          </a:p>
        </p:txBody>
      </p:sp>
      <p:sp>
        <p:nvSpPr>
          <p:cNvPr id="7" name="Rectangle 6"/>
          <p:cNvSpPr/>
          <p:nvPr/>
        </p:nvSpPr>
        <p:spPr>
          <a:xfrm>
            <a:off x="2133600" y="2172697"/>
            <a:ext cx="5715000" cy="3046988"/>
          </a:xfrm>
          <a:prstGeom prst="rect">
            <a:avLst/>
          </a:prstGeom>
          <a:solidFill>
            <a:schemeClr val="accent6">
              <a:lumMod val="60000"/>
              <a:lumOff val="40000"/>
            </a:schemeClr>
          </a:solidFill>
        </p:spPr>
        <p:txBody>
          <a:bodyPr wrap="square">
            <a:spAutoFit/>
          </a:bodyPr>
          <a:lstStyle/>
          <a:p>
            <a:r>
              <a:rPr lang="en-US" sz="2000" dirty="0">
                <a:latin typeface="Courier New" panose="02070309020205020404" pitchFamily="49" charset="0"/>
                <a:cs typeface="Courier New" panose="02070309020205020404" pitchFamily="49" charset="0"/>
              </a:rPr>
              <a:t>class Rectangle{</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class Circle{</a:t>
            </a:r>
          </a:p>
          <a:p>
            <a:endParaRPr lang="en-US" sz="12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class Diagram{</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LinkedList</a:t>
            </a:r>
            <a:r>
              <a:rPr lang="en-US" sz="2000" dirty="0">
                <a:latin typeface="Courier New" panose="02070309020205020404" pitchFamily="49" charset="0"/>
                <a:cs typeface="Courier New" panose="02070309020205020404" pitchFamily="49" charset="0"/>
              </a:rPr>
              <a:t>&lt;Circle&gt; circles;</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LinkedList</a:t>
            </a:r>
            <a:r>
              <a:rPr lang="en-US" sz="2000" dirty="0">
                <a:latin typeface="Courier New" panose="02070309020205020404" pitchFamily="49" charset="0"/>
                <a:cs typeface="Courier New" panose="02070309020205020404" pitchFamily="49" charset="0"/>
              </a:rPr>
              <a:t>&lt;Rectangle&gt; rectangles;</a:t>
            </a:r>
          </a:p>
          <a:p>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806617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Open/Closed Principle (OCP)</a:t>
            </a:r>
            <a:endParaRPr lang="en-US"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39</a:t>
            </a:fld>
            <a:endParaRPr lang="en-US"/>
          </a:p>
        </p:txBody>
      </p:sp>
      <p:sp>
        <p:nvSpPr>
          <p:cNvPr id="5" name="Rectangle 4"/>
          <p:cNvSpPr/>
          <p:nvPr/>
        </p:nvSpPr>
        <p:spPr>
          <a:xfrm>
            <a:off x="2133600" y="2133600"/>
            <a:ext cx="5791200" cy="2862322"/>
          </a:xfrm>
          <a:prstGeom prst="rect">
            <a:avLst/>
          </a:prstGeom>
          <a:solidFill>
            <a:schemeClr val="accent6">
              <a:lumMod val="60000"/>
              <a:lumOff val="40000"/>
            </a:schemeClr>
          </a:solidFill>
        </p:spPr>
        <p:txBody>
          <a:bodyPr wrap="square">
            <a:spAutoFit/>
          </a:bodyPr>
          <a:lstStyle/>
          <a:p>
            <a:r>
              <a:rPr lang="en-US" sz="2000" dirty="0">
                <a:latin typeface="Courier New" panose="02070309020205020404" pitchFamily="49" charset="0"/>
                <a:cs typeface="Courier New" panose="02070309020205020404" pitchFamily="49" charset="0"/>
              </a:rPr>
              <a:t>class Rectangle extends Shape{</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class Circle extends Shape{</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class Diagram{</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LinkedList</a:t>
            </a:r>
            <a:r>
              <a:rPr lang="en-US" sz="2000" dirty="0">
                <a:latin typeface="Courier New" panose="02070309020205020404" pitchFamily="49" charset="0"/>
                <a:cs typeface="Courier New" panose="02070309020205020404" pitchFamily="49" charset="0"/>
              </a:rPr>
              <a:t>&lt;Shape&gt; shapes;</a:t>
            </a:r>
          </a:p>
          <a:p>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23599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Tổng quan</a:t>
            </a:r>
            <a:endParaRPr lang="en-US"/>
          </a:p>
        </p:txBody>
      </p:sp>
      <p:sp>
        <p:nvSpPr>
          <p:cNvPr id="3" name="Content Placeholder 2"/>
          <p:cNvSpPr>
            <a:spLocks noGrp="1"/>
          </p:cNvSpPr>
          <p:nvPr>
            <p:ph idx="1"/>
          </p:nvPr>
        </p:nvSpPr>
        <p:spPr/>
        <p:txBody>
          <a:bodyPr/>
          <a:lstStyle/>
          <a:p>
            <a:pPr marL="0" indent="0">
              <a:buNone/>
            </a:pPr>
            <a:r>
              <a:rPr lang="sv-SE" smtClean="0"/>
              <a:t>MTK giải quyết các vấn đề phi chức năng</a:t>
            </a:r>
          </a:p>
          <a:p>
            <a:pPr lvl="1"/>
            <a:r>
              <a:rPr lang="sv-SE" smtClean="0"/>
              <a:t>Khả năng thay đổi</a:t>
            </a:r>
          </a:p>
          <a:p>
            <a:pPr lvl="1"/>
            <a:r>
              <a:rPr lang="sv-SE" smtClean="0"/>
              <a:t>Khả năng tương tác</a:t>
            </a:r>
          </a:p>
          <a:p>
            <a:pPr lvl="1"/>
            <a:r>
              <a:rPr lang="sv-SE" smtClean="0"/>
              <a:t>Khả năng tái sử dụng</a:t>
            </a:r>
          </a:p>
          <a:p>
            <a:pPr lvl="1"/>
            <a:r>
              <a:rPr lang="sv-SE" smtClean="0"/>
              <a:t>Độ tin cậy</a:t>
            </a:r>
          </a:p>
          <a:p>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4</a:t>
            </a:fld>
            <a:endParaRPr lang="en-US"/>
          </a:p>
        </p:txBody>
      </p:sp>
    </p:spTree>
    <p:extLst>
      <p:ext uri="{BB962C8B-B14F-4D97-AF65-F5344CB8AC3E}">
        <p14:creationId xmlns:p14="http://schemas.microsoft.com/office/powerpoint/2010/main" val="20281527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Open/Closed Principle (OCP)</a:t>
            </a:r>
            <a:endParaRPr lang="en-US"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40</a:t>
            </a:fld>
            <a:endParaRPr lang="en-US"/>
          </a:p>
        </p:txBody>
      </p:sp>
      <p:sp>
        <p:nvSpPr>
          <p:cNvPr id="5" name="Rectangle 4"/>
          <p:cNvSpPr/>
          <p:nvPr/>
        </p:nvSpPr>
        <p:spPr>
          <a:xfrm>
            <a:off x="1600200" y="1414485"/>
            <a:ext cx="7239000" cy="4708981"/>
          </a:xfrm>
          <a:prstGeom prst="rect">
            <a:avLst/>
          </a:prstGeom>
          <a:solidFill>
            <a:schemeClr val="accent6">
              <a:lumMod val="60000"/>
              <a:lumOff val="40000"/>
            </a:schemeClr>
          </a:solidFill>
        </p:spPr>
        <p:txBody>
          <a:bodyPr wrap="square">
            <a:spAutoFit/>
          </a:bodyPr>
          <a:lstStyle/>
          <a:p>
            <a:r>
              <a:rPr lang="en-US" sz="2000" dirty="0">
                <a:latin typeface="Courier New" panose="02070309020205020404" pitchFamily="49" charset="0"/>
                <a:cs typeface="Courier New" panose="02070309020205020404" pitchFamily="49" charset="0"/>
              </a:rPr>
              <a:t>class Rectangle extends Shape{    </a:t>
            </a:r>
          </a:p>
          <a:p>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class Circle extends Shape{</a:t>
            </a:r>
          </a:p>
          <a:p>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class Diagram{</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LinkedList</a:t>
            </a:r>
            <a:r>
              <a:rPr lang="en-US" sz="2000" dirty="0">
                <a:latin typeface="Courier New" panose="02070309020205020404" pitchFamily="49" charset="0"/>
                <a:cs typeface="Courier New" panose="02070309020205020404" pitchFamily="49" charset="0"/>
              </a:rPr>
              <a:t>&lt;Shape&gt; shapes;</a:t>
            </a:r>
          </a:p>
          <a:p>
            <a:r>
              <a:rPr lang="en-US" sz="2000" dirty="0">
                <a:latin typeface="Courier New" panose="02070309020205020404" pitchFamily="49" charset="0"/>
                <a:cs typeface="Courier New" panose="02070309020205020404" pitchFamily="49" charset="0"/>
              </a:rPr>
              <a:t>   public void </a:t>
            </a:r>
            <a:r>
              <a:rPr lang="en-US" sz="2000" dirty="0" err="1">
                <a:latin typeface="Courier New" panose="02070309020205020404" pitchFamily="49" charset="0"/>
                <a:cs typeface="Courier New" panose="02070309020205020404" pitchFamily="49" charset="0"/>
              </a:rPr>
              <a:t>DrawAllShapes</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for(Shape </a:t>
            </a:r>
            <a:r>
              <a:rPr lang="en-US" sz="2000" dirty="0" err="1">
                <a:latin typeface="Courier New" panose="02070309020205020404" pitchFamily="49" charset="0"/>
                <a:cs typeface="Courier New" panose="02070309020205020404" pitchFamily="49" charset="0"/>
              </a:rPr>
              <a:t>shape</a:t>
            </a:r>
            <a:r>
              <a:rPr lang="en-US" sz="2000" dirty="0">
                <a:latin typeface="Courier New" panose="02070309020205020404" pitchFamily="49" charset="0"/>
                <a:cs typeface="Courier New" panose="02070309020205020404" pitchFamily="49" charset="0"/>
              </a:rPr>
              <a:t>: shapes){</a:t>
            </a:r>
          </a:p>
          <a:p>
            <a:r>
              <a:rPr lang="en-US" sz="2000" dirty="0">
                <a:latin typeface="Courier New" panose="02070309020205020404" pitchFamily="49" charset="0"/>
                <a:cs typeface="Courier New" panose="02070309020205020404" pitchFamily="49" charset="0"/>
              </a:rPr>
              <a:t>             if(</a:t>
            </a:r>
            <a:r>
              <a:rPr lang="en-US" sz="2000" dirty="0" err="1">
                <a:latin typeface="Courier New" panose="02070309020205020404" pitchFamily="49" charset="0"/>
                <a:cs typeface="Courier New" panose="02070309020205020404" pitchFamily="49" charset="0"/>
              </a:rPr>
              <a:t>shape.isInstanceOf</a:t>
            </a:r>
            <a:r>
              <a:rPr lang="en-US" sz="2000" dirty="0">
                <a:latin typeface="Courier New" panose="02070309020205020404" pitchFamily="49" charset="0"/>
                <a:cs typeface="Courier New" panose="02070309020205020404" pitchFamily="49" charset="0"/>
              </a:rPr>
              <a:t>(Rectangle))</a:t>
            </a:r>
          </a:p>
          <a:p>
            <a:r>
              <a:rPr lang="en-US" sz="2000" dirty="0">
                <a:latin typeface="Courier New" panose="02070309020205020404" pitchFamily="49" charset="0"/>
                <a:cs typeface="Courier New" panose="02070309020205020404" pitchFamily="49" charset="0"/>
              </a:rPr>
              <a:t>	  //draw rectangle</a:t>
            </a:r>
          </a:p>
          <a:p>
            <a:r>
              <a:rPr lang="en-US" sz="2000" dirty="0">
                <a:latin typeface="Courier New" panose="02070309020205020404" pitchFamily="49" charset="0"/>
                <a:cs typeface="Courier New" panose="02070309020205020404" pitchFamily="49" charset="0"/>
              </a:rPr>
              <a:t>              else</a:t>
            </a:r>
          </a:p>
          <a:p>
            <a:r>
              <a:rPr lang="en-US" sz="2000" dirty="0">
                <a:latin typeface="Courier New" panose="02070309020205020404" pitchFamily="49" charset="0"/>
                <a:cs typeface="Courier New" panose="02070309020205020404" pitchFamily="49" charset="0"/>
              </a:rPr>
              <a:t>	  //draw circle	</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930504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Open/Closed Principle (OCP)</a:t>
            </a:r>
            <a:endParaRPr lang="en-US"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41</a:t>
            </a:fld>
            <a:endParaRPr lang="en-US"/>
          </a:p>
        </p:txBody>
      </p:sp>
      <p:sp>
        <p:nvSpPr>
          <p:cNvPr id="5" name="Rectangle 4"/>
          <p:cNvSpPr/>
          <p:nvPr/>
        </p:nvSpPr>
        <p:spPr>
          <a:xfrm>
            <a:off x="228600" y="1524000"/>
            <a:ext cx="4800600" cy="3970318"/>
          </a:xfrm>
          <a:prstGeom prst="rect">
            <a:avLst/>
          </a:prstGeom>
          <a:solidFill>
            <a:schemeClr val="accent6">
              <a:lumMod val="60000"/>
              <a:lumOff val="40000"/>
            </a:schemeClr>
          </a:solidFill>
        </p:spPr>
        <p:txBody>
          <a:bodyPr wrap="square">
            <a:spAutoFit/>
          </a:bodyPr>
          <a:lstStyle/>
          <a:p>
            <a:r>
              <a:rPr lang="en-US" dirty="0">
                <a:latin typeface="Courier New" panose="02070309020205020404" pitchFamily="49" charset="0"/>
                <a:cs typeface="Courier New" panose="02070309020205020404" pitchFamily="49" charset="0"/>
              </a:rPr>
              <a:t>class Shape {</a:t>
            </a:r>
          </a:p>
          <a:p>
            <a:r>
              <a:rPr lang="en-US" dirty="0">
                <a:latin typeface="Courier New" panose="02070309020205020404" pitchFamily="49" charset="0"/>
                <a:cs typeface="Courier New" panose="02070309020205020404" pitchFamily="49" charset="0"/>
              </a:rPr>
              <a:t>    public void Draw(){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class Rectangle extends Shape{</a:t>
            </a:r>
          </a:p>
          <a:p>
            <a:r>
              <a:rPr lang="en-US" dirty="0">
                <a:latin typeface="Courier New" panose="02070309020205020404" pitchFamily="49" charset="0"/>
                <a:cs typeface="Courier New" panose="02070309020205020404" pitchFamily="49" charset="0"/>
              </a:rPr>
              <a:t>    @Override</a:t>
            </a:r>
          </a:p>
          <a:p>
            <a:r>
              <a:rPr lang="en-US" dirty="0">
                <a:latin typeface="Courier New" panose="02070309020205020404" pitchFamily="49" charset="0"/>
                <a:cs typeface="Courier New" panose="02070309020205020404" pitchFamily="49" charset="0"/>
              </a:rPr>
              <a:t>    public void Draw(){</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class Circle extends Shape{</a:t>
            </a:r>
          </a:p>
          <a:p>
            <a:r>
              <a:rPr lang="en-US" dirty="0">
                <a:latin typeface="Courier New" panose="02070309020205020404" pitchFamily="49" charset="0"/>
                <a:cs typeface="Courier New" panose="02070309020205020404" pitchFamily="49" charset="0"/>
              </a:rPr>
              <a:t>    @Override</a:t>
            </a:r>
          </a:p>
          <a:p>
            <a:r>
              <a:rPr lang="en-US" dirty="0">
                <a:latin typeface="Courier New" panose="02070309020205020404" pitchFamily="49" charset="0"/>
                <a:cs typeface="Courier New" panose="02070309020205020404" pitchFamily="49" charset="0"/>
              </a:rPr>
              <a:t>    public void Draw(){</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p:txBody>
      </p:sp>
      <p:sp>
        <p:nvSpPr>
          <p:cNvPr id="6" name="Rectangle 5"/>
          <p:cNvSpPr/>
          <p:nvPr/>
        </p:nvSpPr>
        <p:spPr>
          <a:xfrm>
            <a:off x="5105400" y="2286000"/>
            <a:ext cx="4648199" cy="2308324"/>
          </a:xfrm>
          <a:prstGeom prst="rect">
            <a:avLst/>
          </a:prstGeom>
          <a:solidFill>
            <a:schemeClr val="accent6">
              <a:lumMod val="60000"/>
              <a:lumOff val="40000"/>
            </a:schemeClr>
          </a:solidFill>
        </p:spPr>
        <p:txBody>
          <a:bodyPr wrap="square">
            <a:spAutoFit/>
          </a:bodyPr>
          <a:lstStyle/>
          <a:p>
            <a:r>
              <a:rPr lang="en-US" dirty="0">
                <a:latin typeface="Courier New" panose="02070309020205020404" pitchFamily="49" charset="0"/>
                <a:cs typeface="Courier New" panose="02070309020205020404" pitchFamily="49" charset="0"/>
              </a:rPr>
              <a:t>class Diagram{</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LinkedList</a:t>
            </a:r>
            <a:r>
              <a:rPr lang="en-US" dirty="0">
                <a:latin typeface="Courier New" panose="02070309020205020404" pitchFamily="49" charset="0"/>
                <a:cs typeface="Courier New" panose="02070309020205020404" pitchFamily="49" charset="0"/>
              </a:rPr>
              <a:t>&lt;Shape&gt; shapes;</a:t>
            </a:r>
          </a:p>
          <a:p>
            <a:r>
              <a:rPr lang="en-US" dirty="0">
                <a:latin typeface="Courier New" panose="02070309020205020404" pitchFamily="49" charset="0"/>
                <a:cs typeface="Courier New" panose="02070309020205020404" pitchFamily="49" charset="0"/>
              </a:rPr>
              <a:t>   public void </a:t>
            </a:r>
            <a:r>
              <a:rPr lang="en-US" dirty="0" err="1">
                <a:latin typeface="Courier New" panose="02070309020205020404" pitchFamily="49" charset="0"/>
                <a:cs typeface="Courier New" panose="02070309020205020404" pitchFamily="49" charset="0"/>
              </a:rPr>
              <a:t>DrawAllShapes</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for(Shape </a:t>
            </a:r>
            <a:r>
              <a:rPr lang="en-US" dirty="0" err="1">
                <a:latin typeface="Courier New" panose="02070309020205020404" pitchFamily="49" charset="0"/>
                <a:cs typeface="Courier New" panose="02070309020205020404" pitchFamily="49" charset="0"/>
              </a:rPr>
              <a:t>shape</a:t>
            </a:r>
            <a:r>
              <a:rPr lang="en-US" dirty="0">
                <a:latin typeface="Courier New" panose="02070309020205020404" pitchFamily="49" charset="0"/>
                <a:cs typeface="Courier New" panose="02070309020205020404" pitchFamily="49" charset="0"/>
              </a:rPr>
              <a:t>: shapes){</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shape.Draw</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127994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Liskov Substitution Principle (LSP)</a:t>
            </a:r>
          </a:p>
        </p:txBody>
      </p:sp>
      <p:sp>
        <p:nvSpPr>
          <p:cNvPr id="4" name="Slide Number Placeholder 3"/>
          <p:cNvSpPr>
            <a:spLocks noGrp="1"/>
          </p:cNvSpPr>
          <p:nvPr>
            <p:ph type="sldNum" sz="quarter" idx="12"/>
          </p:nvPr>
        </p:nvSpPr>
        <p:spPr/>
        <p:txBody>
          <a:bodyPr/>
          <a:lstStyle/>
          <a:p>
            <a:fld id="{34C3FF03-423E-4E1E-A9CC-30704DA9EF30}" type="slidenum">
              <a:rPr lang="en-US" smtClean="0"/>
              <a:pPr/>
              <a:t>42</a:t>
            </a:fld>
            <a:endParaRPr lang="en-US"/>
          </a:p>
        </p:txBody>
      </p:sp>
      <p:sp>
        <p:nvSpPr>
          <p:cNvPr id="6" name="Rectangle 5"/>
          <p:cNvSpPr/>
          <p:nvPr/>
        </p:nvSpPr>
        <p:spPr>
          <a:xfrm>
            <a:off x="1600200" y="2967335"/>
            <a:ext cx="6553200" cy="400110"/>
          </a:xfrm>
          <a:prstGeom prst="rect">
            <a:avLst/>
          </a:prstGeom>
        </p:spPr>
        <p:txBody>
          <a:bodyPr wrap="square">
            <a:spAutoFit/>
          </a:bodyPr>
          <a:lstStyle/>
          <a:p>
            <a:r>
              <a:rPr lang="en-GB" sz="2000">
                <a:solidFill>
                  <a:srgbClr val="FF0000"/>
                </a:solidFill>
              </a:rPr>
              <a:t>Derived classes must be substitutable for their base classes</a:t>
            </a:r>
          </a:p>
        </p:txBody>
      </p:sp>
    </p:spTree>
    <p:extLst>
      <p:ext uri="{BB962C8B-B14F-4D97-AF65-F5344CB8AC3E}">
        <p14:creationId xmlns:p14="http://schemas.microsoft.com/office/powerpoint/2010/main" val="3391023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 Segregation Principle (ISP)</a:t>
            </a:r>
            <a:endParaRPr lang="en-US"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43</a:t>
            </a:fld>
            <a:endParaRPr lang="en-US"/>
          </a:p>
        </p:txBody>
      </p:sp>
      <p:sp>
        <p:nvSpPr>
          <p:cNvPr id="5" name="Rectangle 4"/>
          <p:cNvSpPr/>
          <p:nvPr/>
        </p:nvSpPr>
        <p:spPr>
          <a:xfrm>
            <a:off x="1219200" y="2133600"/>
            <a:ext cx="7543800" cy="400110"/>
          </a:xfrm>
          <a:prstGeom prst="rect">
            <a:avLst/>
          </a:prstGeom>
        </p:spPr>
        <p:txBody>
          <a:bodyPr wrap="square">
            <a:spAutoFit/>
          </a:bodyPr>
          <a:lstStyle/>
          <a:p>
            <a:r>
              <a:rPr lang="en-US" sz="2000" dirty="0">
                <a:solidFill>
                  <a:srgbClr val="FF0000"/>
                </a:solidFill>
              </a:rPr>
              <a:t>Clients should not be forced to depend on methods they do not use.</a:t>
            </a:r>
          </a:p>
        </p:txBody>
      </p:sp>
    </p:spTree>
    <p:extLst>
      <p:ext uri="{BB962C8B-B14F-4D97-AF65-F5344CB8AC3E}">
        <p14:creationId xmlns:p14="http://schemas.microsoft.com/office/powerpoint/2010/main" val="21357123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44</a:t>
            </a:fld>
            <a:endParaRPr lang="en-US"/>
          </a:p>
        </p:txBody>
      </p:sp>
      <p:pic>
        <p:nvPicPr>
          <p:cNvPr id="2050" name="Picture 2" descr="huge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2010955"/>
            <a:ext cx="1524000" cy="319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3566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Dependency-Inversion Principle (DIP)</a:t>
            </a:r>
            <a:endParaRPr lang="en-US" dirty="0"/>
          </a:p>
        </p:txBody>
      </p:sp>
      <p:sp>
        <p:nvSpPr>
          <p:cNvPr id="3" name="Content Placeholder 2"/>
          <p:cNvSpPr>
            <a:spLocks noGrp="1"/>
          </p:cNvSpPr>
          <p:nvPr>
            <p:ph idx="1"/>
          </p:nvPr>
        </p:nvSpPr>
        <p:spPr>
          <a:xfrm>
            <a:off x="838200" y="3810001"/>
            <a:ext cx="8229600" cy="2316163"/>
          </a:xfrm>
        </p:spPr>
        <p:txBody>
          <a:bodyPr/>
          <a:lstStyle/>
          <a:p>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45</a:t>
            </a:fld>
            <a:endParaRPr lang="en-US"/>
          </a:p>
        </p:txBody>
      </p:sp>
      <p:sp>
        <p:nvSpPr>
          <p:cNvPr id="5" name="Rectangle 4"/>
          <p:cNvSpPr/>
          <p:nvPr/>
        </p:nvSpPr>
        <p:spPr>
          <a:xfrm>
            <a:off x="990600" y="1600200"/>
            <a:ext cx="7772400" cy="1569660"/>
          </a:xfrm>
          <a:prstGeom prst="rect">
            <a:avLst/>
          </a:prstGeom>
        </p:spPr>
        <p:txBody>
          <a:bodyPr wrap="square">
            <a:spAutoFit/>
          </a:bodyPr>
          <a:lstStyle/>
          <a:p>
            <a:r>
              <a:rPr lang="en-US" sz="2400" dirty="0">
                <a:solidFill>
                  <a:srgbClr val="FF0000"/>
                </a:solidFill>
              </a:rPr>
              <a:t>High-level modules should not depend on low-level modules. Both should depend on abstractions.</a:t>
            </a:r>
          </a:p>
          <a:p>
            <a:r>
              <a:rPr lang="en-US" sz="2400" dirty="0">
                <a:solidFill>
                  <a:srgbClr val="FF0000"/>
                </a:solidFill>
              </a:rPr>
              <a:t>Abstractions should not depend upon details. Details should depend upon abstractions.</a:t>
            </a:r>
          </a:p>
        </p:txBody>
      </p:sp>
    </p:spTree>
    <p:extLst>
      <p:ext uri="{BB962C8B-B14F-4D97-AF65-F5344CB8AC3E}">
        <p14:creationId xmlns:p14="http://schemas.microsoft.com/office/powerpoint/2010/main" val="37063097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Dependency-Inversion Principle (DIP)</a:t>
            </a:r>
            <a:endParaRPr lang="en-US"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46</a:t>
            </a:fld>
            <a:endParaRPr lang="en-US"/>
          </a:p>
        </p:txBody>
      </p:sp>
      <p:pic>
        <p:nvPicPr>
          <p:cNvPr id="3" name="Picture 2"/>
          <p:cNvPicPr>
            <a:picLocks noChangeAspect="1"/>
          </p:cNvPicPr>
          <p:nvPr/>
        </p:nvPicPr>
        <p:blipFill>
          <a:blip r:embed="rId2"/>
          <a:stretch>
            <a:fillRect/>
          </a:stretch>
        </p:blipFill>
        <p:spPr>
          <a:xfrm>
            <a:off x="2481263" y="1824038"/>
            <a:ext cx="4943475" cy="3209925"/>
          </a:xfrm>
          <a:prstGeom prst="rect">
            <a:avLst/>
          </a:prstGeom>
        </p:spPr>
      </p:pic>
    </p:spTree>
    <p:extLst>
      <p:ext uri="{BB962C8B-B14F-4D97-AF65-F5344CB8AC3E}">
        <p14:creationId xmlns:p14="http://schemas.microsoft.com/office/powerpoint/2010/main" val="29553250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Dependency-Inversion Principle (DIP)</a:t>
            </a:r>
            <a:endParaRPr lang="en-US"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47</a:t>
            </a:fld>
            <a:endParaRPr lang="en-US"/>
          </a:p>
        </p:txBody>
      </p:sp>
      <p:pic>
        <p:nvPicPr>
          <p:cNvPr id="3" name="Picture 2"/>
          <p:cNvPicPr>
            <a:picLocks noChangeAspect="1"/>
          </p:cNvPicPr>
          <p:nvPr/>
        </p:nvPicPr>
        <p:blipFill>
          <a:blip r:embed="rId2"/>
          <a:stretch>
            <a:fillRect/>
          </a:stretch>
        </p:blipFill>
        <p:spPr>
          <a:xfrm>
            <a:off x="2657475" y="1119188"/>
            <a:ext cx="4591050" cy="4619625"/>
          </a:xfrm>
          <a:prstGeom prst="rect">
            <a:avLst/>
          </a:prstGeom>
        </p:spPr>
      </p:pic>
    </p:spTree>
    <p:extLst>
      <p:ext uri="{BB962C8B-B14F-4D97-AF65-F5344CB8AC3E}">
        <p14:creationId xmlns:p14="http://schemas.microsoft.com/office/powerpoint/2010/main" val="708955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C:\Documents and Settings\Duc\Local Settings\Temporary Internet Files\Content.IE5\SY3ZUB94\MC900441902[1].wmf"/>
          <p:cNvPicPr>
            <a:picLocks noChangeAspect="1" noChangeArrowheads="1"/>
          </p:cNvPicPr>
          <p:nvPr/>
        </p:nvPicPr>
        <p:blipFill>
          <a:blip r:embed="rId2" cstate="print"/>
          <a:srcRect/>
          <a:stretch>
            <a:fillRect/>
          </a:stretch>
        </p:blipFill>
        <p:spPr bwMode="auto">
          <a:xfrm>
            <a:off x="4192588" y="2530475"/>
            <a:ext cx="1520825" cy="1797050"/>
          </a:xfrm>
          <a:prstGeom prst="rect">
            <a:avLst/>
          </a:prstGeom>
          <a:noFill/>
        </p:spPr>
      </p:pic>
      <p:sp>
        <p:nvSpPr>
          <p:cNvPr id="5" name="Slide Number Placeholder 4"/>
          <p:cNvSpPr>
            <a:spLocks noGrp="1"/>
          </p:cNvSpPr>
          <p:nvPr>
            <p:ph type="sldNum" sz="quarter" idx="12"/>
          </p:nvPr>
        </p:nvSpPr>
        <p:spPr/>
        <p:txBody>
          <a:bodyPr/>
          <a:lstStyle/>
          <a:p>
            <a:fld id="{34C3FF03-423E-4E1E-A9CC-30704DA9EF30}" type="slidenum">
              <a:rPr lang="en-US" smtClean="0"/>
              <a:pPr/>
              <a:t>48</a:t>
            </a:fld>
            <a:endParaRPr lang="en-US"/>
          </a:p>
        </p:txBody>
      </p:sp>
    </p:spTree>
    <p:extLst>
      <p:ext uri="{BB962C8B-B14F-4D97-AF65-F5344CB8AC3E}">
        <p14:creationId xmlns:p14="http://schemas.microsoft.com/office/powerpoint/2010/main" val="291487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Tổng quan</a:t>
            </a:r>
            <a:endParaRPr lang="en-US"/>
          </a:p>
        </p:txBody>
      </p:sp>
      <p:sp>
        <p:nvSpPr>
          <p:cNvPr id="3" name="Content Placeholder 2"/>
          <p:cNvSpPr>
            <a:spLocks noGrp="1"/>
          </p:cNvSpPr>
          <p:nvPr>
            <p:ph idx="1"/>
          </p:nvPr>
        </p:nvSpPr>
        <p:spPr/>
        <p:txBody>
          <a:bodyPr>
            <a:normAutofit/>
          </a:bodyPr>
          <a:lstStyle/>
          <a:p>
            <a:pPr>
              <a:lnSpc>
                <a:spcPct val="90000"/>
              </a:lnSpc>
              <a:buFontTx/>
              <a:buNone/>
            </a:pPr>
            <a:r>
              <a:rPr lang="en-US" smtClean="0"/>
              <a:t>Có 3 loại MTK</a:t>
            </a:r>
            <a:endParaRPr lang="en-US"/>
          </a:p>
          <a:p>
            <a:pPr lvl="1">
              <a:lnSpc>
                <a:spcPct val="90000"/>
              </a:lnSpc>
            </a:pPr>
            <a:r>
              <a:rPr lang="en-US" b="1" smtClean="0"/>
              <a:t>Khởi tạo (creational)</a:t>
            </a:r>
            <a:r>
              <a:rPr lang="en-US" smtClean="0"/>
              <a:t>: liên quan đến khởi tạo đối tượng</a:t>
            </a:r>
            <a:endParaRPr lang="en-US"/>
          </a:p>
          <a:p>
            <a:pPr lvl="1">
              <a:lnSpc>
                <a:spcPct val="90000"/>
              </a:lnSpc>
            </a:pPr>
            <a:r>
              <a:rPr lang="en-US" b="1" smtClean="0"/>
              <a:t>Cấu trúc (structural)</a:t>
            </a:r>
            <a:r>
              <a:rPr lang="en-US" smtClean="0"/>
              <a:t>: liên quan đến tổ chức lớp và đối tượng</a:t>
            </a:r>
            <a:endParaRPr lang="en-US"/>
          </a:p>
          <a:p>
            <a:pPr lvl="1">
              <a:lnSpc>
                <a:spcPct val="90000"/>
              </a:lnSpc>
            </a:pPr>
            <a:r>
              <a:rPr lang="en-US" b="1" smtClean="0"/>
              <a:t>Hành vi (behavioral)</a:t>
            </a:r>
            <a:r>
              <a:rPr lang="en-US" smtClean="0"/>
              <a:t>: liên quan đến việc gán các chức năng cho lớp</a:t>
            </a:r>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5</a:t>
            </a:fld>
            <a:endParaRPr lang="en-US"/>
          </a:p>
        </p:txBody>
      </p:sp>
    </p:spTree>
    <p:extLst>
      <p:ext uri="{BB962C8B-B14F-4D97-AF65-F5344CB8AC3E}">
        <p14:creationId xmlns:p14="http://schemas.microsoft.com/office/powerpoint/2010/main" val="748423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Nội dung chính của một MTK</a:t>
            </a:r>
            <a:endParaRPr lang="en-US"/>
          </a:p>
        </p:txBody>
      </p:sp>
      <p:sp>
        <p:nvSpPr>
          <p:cNvPr id="11266" name="Rectangle 2"/>
          <p:cNvSpPr>
            <a:spLocks noGrp="1" noChangeArrowheads="1"/>
          </p:cNvSpPr>
          <p:nvPr>
            <p:ph type="body" idx="1"/>
          </p:nvPr>
        </p:nvSpPr>
        <p:spPr/>
        <p:txBody>
          <a:bodyPr>
            <a:normAutofit lnSpcReduction="10000"/>
          </a:bodyPr>
          <a:lstStyle/>
          <a:p>
            <a:r>
              <a:rPr lang="sv-SE" smtClean="0"/>
              <a:t>Tên: tên của MTL, thường có nghĩa để người dùng dễ hình dung; Ví dụ: Bridge, Mediator, Flyweight</a:t>
            </a:r>
          </a:p>
          <a:p>
            <a:r>
              <a:rPr lang="sv-SE" smtClean="0"/>
              <a:t>Ngữ cảnh: ngữ cảnh để áp dụng MTK, ví dụ </a:t>
            </a:r>
          </a:p>
          <a:p>
            <a:r>
              <a:rPr lang="sv-SE"/>
              <a:t>Vấn đề giải quyết: dự định của MTK, mục tiêu (trong điều kiện ràng buộc)</a:t>
            </a:r>
          </a:p>
          <a:p>
            <a:r>
              <a:rPr lang="sv-SE" smtClean="0"/>
              <a:t>Giải pháp: các lớp, đối tượng và mối quan hệ giữa các phần tử được đề xuất</a:t>
            </a:r>
          </a:p>
          <a:p>
            <a:r>
              <a:rPr lang="sv-SE" smtClean="0"/>
              <a:t>Kết quả: thảo luận về kết quả mang lại của MTK</a:t>
            </a:r>
            <a:endParaRPr lang="en-GB"/>
          </a:p>
        </p:txBody>
      </p:sp>
    </p:spTree>
    <p:extLst>
      <p:ext uri="{BB962C8B-B14F-4D97-AF65-F5344CB8AC3E}">
        <p14:creationId xmlns:p14="http://schemas.microsoft.com/office/powerpoint/2010/main" val="8819982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Singleton</a:t>
            </a:r>
            <a:endParaRPr lang="en-US"/>
          </a:p>
        </p:txBody>
      </p:sp>
      <p:sp>
        <p:nvSpPr>
          <p:cNvPr id="3" name="Content Placeholder 2"/>
          <p:cNvSpPr>
            <a:spLocks noGrp="1"/>
          </p:cNvSpPr>
          <p:nvPr>
            <p:ph idx="1"/>
          </p:nvPr>
        </p:nvSpPr>
        <p:spPr>
          <a:xfrm>
            <a:off x="495300" y="1646237"/>
            <a:ext cx="8915400" cy="4525963"/>
          </a:xfrm>
        </p:spPr>
        <p:txBody>
          <a:bodyPr>
            <a:normAutofit fontScale="77500" lnSpcReduction="20000"/>
          </a:bodyPr>
          <a:lstStyle/>
          <a:p>
            <a:r>
              <a:rPr lang="en-US" smtClean="0"/>
              <a:t>Ngữ cảnh: Trong một số ứng dụng, việc chỉ có duy nhất một đối tượng (của một lớp đặc biệt nào đó) được tạo ra là rất quan trọng. Ví dụ: kết nối DB, Window manager,  file system,…</a:t>
            </a:r>
          </a:p>
          <a:p>
            <a:r>
              <a:rPr lang="en-US"/>
              <a:t>Vấn đề: Làm thế nào để chúng ta có thể đảm bảo chỉ duy nhất 1 đối tượng thuộc một lớp nào đó được tạo ra?</a:t>
            </a:r>
          </a:p>
          <a:p>
            <a:r>
              <a:rPr lang="en-US" smtClean="0"/>
              <a:t>Giải pháp: </a:t>
            </a:r>
          </a:p>
          <a:p>
            <a:pPr lvl="1"/>
            <a:r>
              <a:rPr lang="en-US" smtClean="0"/>
              <a:t>Lớp có phương thức khởi tạo là private</a:t>
            </a:r>
          </a:p>
          <a:p>
            <a:pPr lvl="1"/>
            <a:r>
              <a:rPr lang="en-US" smtClean="0"/>
              <a:t>Phương thức getInstance() được sử dụng để tạo đối tượng </a:t>
            </a:r>
          </a:p>
          <a:p>
            <a:pPr lvl="1"/>
            <a:r>
              <a:rPr lang="en-US" smtClean="0"/>
              <a:t>Trong lần gọi đầu tiên, phương thức </a:t>
            </a:r>
            <a:r>
              <a:rPr lang="en-US"/>
              <a:t>getInstance() này </a:t>
            </a:r>
            <a:r>
              <a:rPr lang="en-US" smtClean="0"/>
              <a:t>sẽ tạo ra một đối tượng</a:t>
            </a:r>
          </a:p>
          <a:p>
            <a:pPr lvl="1"/>
            <a:r>
              <a:rPr lang="en-US" smtClean="0"/>
              <a:t>Trong những lần gọi tiếp theo, </a:t>
            </a:r>
            <a:r>
              <a:rPr lang="en-US"/>
              <a:t>getInstance() </a:t>
            </a:r>
            <a:r>
              <a:rPr lang="en-US" smtClean="0"/>
              <a:t> không tạo thêm đối tượng mà chỉ trả về đối tượng đã tạo ra</a:t>
            </a:r>
          </a:p>
          <a:p>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7</a:t>
            </a:fld>
            <a:endParaRPr lang="en-US"/>
          </a:p>
        </p:txBody>
      </p:sp>
    </p:spTree>
    <p:extLst>
      <p:ext uri="{BB962C8B-B14F-4D97-AF65-F5344CB8AC3E}">
        <p14:creationId xmlns:p14="http://schemas.microsoft.com/office/powerpoint/2010/main" val="457532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Singleton</a:t>
            </a:r>
          </a:p>
        </p:txBody>
      </p:sp>
      <p:sp>
        <p:nvSpPr>
          <p:cNvPr id="4" name="Slide Number Placeholder 3"/>
          <p:cNvSpPr>
            <a:spLocks noGrp="1"/>
          </p:cNvSpPr>
          <p:nvPr>
            <p:ph type="sldNum" sz="quarter" idx="12"/>
          </p:nvPr>
        </p:nvSpPr>
        <p:spPr/>
        <p:txBody>
          <a:bodyPr/>
          <a:lstStyle/>
          <a:p>
            <a:fld id="{34C3FF03-423E-4E1E-A9CC-30704DA9EF30}" type="slidenum">
              <a:rPr lang="en-US" smtClean="0"/>
              <a:pPr/>
              <a:t>8</a:t>
            </a:fld>
            <a:endParaRPr lang="en-US"/>
          </a:p>
        </p:txBody>
      </p:sp>
      <p:pic>
        <p:nvPicPr>
          <p:cNvPr id="7" name="Picture 6"/>
          <p:cNvPicPr>
            <a:picLocks noChangeAspect="1"/>
          </p:cNvPicPr>
          <p:nvPr/>
        </p:nvPicPr>
        <p:blipFill>
          <a:blip r:embed="rId2"/>
          <a:stretch>
            <a:fillRect/>
          </a:stretch>
        </p:blipFill>
        <p:spPr>
          <a:xfrm>
            <a:off x="1143000" y="1322222"/>
            <a:ext cx="3498164" cy="1725778"/>
          </a:xfrm>
          <a:prstGeom prst="rect">
            <a:avLst/>
          </a:prstGeom>
        </p:spPr>
      </p:pic>
      <p:sp>
        <p:nvSpPr>
          <p:cNvPr id="8" name="Rectangle 7"/>
          <p:cNvSpPr/>
          <p:nvPr/>
        </p:nvSpPr>
        <p:spPr>
          <a:xfrm>
            <a:off x="1149220" y="3429000"/>
            <a:ext cx="7696200" cy="2336024"/>
          </a:xfrm>
          <a:prstGeom prst="rect">
            <a:avLst/>
          </a:prstGeom>
          <a:solidFill>
            <a:schemeClr val="accent6">
              <a:lumMod val="60000"/>
              <a:lumOff val="40000"/>
            </a:schemeClr>
          </a:solidFill>
        </p:spPr>
        <p:txBody>
          <a:bodyPr wrap="square">
            <a:spAutoFit/>
          </a:bodyPr>
          <a:lstStyle/>
          <a:p>
            <a:pPr>
              <a:lnSpc>
                <a:spcPct val="90000"/>
              </a:lnSpc>
              <a:buFontTx/>
              <a:buNone/>
            </a:pPr>
            <a:r>
              <a:rPr lang="en-US" altLang="en-US">
                <a:latin typeface="Courier New" panose="02070309020205020404" pitchFamily="49" charset="0"/>
                <a:cs typeface="Courier New" panose="02070309020205020404" pitchFamily="49" charset="0"/>
              </a:rPr>
              <a:t>class Singleton {</a:t>
            </a:r>
          </a:p>
          <a:p>
            <a:pPr>
              <a:lnSpc>
                <a:spcPct val="90000"/>
              </a:lnSpc>
              <a:buFontTx/>
              <a:buNone/>
            </a:pPr>
            <a:r>
              <a:rPr lang="en-US" altLang="en-US">
                <a:latin typeface="Courier New" panose="02070309020205020404" pitchFamily="49" charset="0"/>
                <a:cs typeface="Courier New" panose="02070309020205020404" pitchFamily="49" charset="0"/>
              </a:rPr>
              <a:t>	private static Singleton instance = null;</a:t>
            </a:r>
          </a:p>
          <a:p>
            <a:pPr>
              <a:lnSpc>
                <a:spcPct val="90000"/>
              </a:lnSpc>
              <a:buFontTx/>
              <a:buNone/>
            </a:pPr>
            <a:r>
              <a:rPr lang="en-US" altLang="en-US">
                <a:latin typeface="Courier New" panose="02070309020205020404" pitchFamily="49" charset="0"/>
                <a:cs typeface="Courier New" panose="02070309020205020404" pitchFamily="49" charset="0"/>
              </a:rPr>
              <a:t>	private Singleton( ) {} </a:t>
            </a:r>
          </a:p>
          <a:p>
            <a:pPr>
              <a:lnSpc>
                <a:spcPct val="90000"/>
              </a:lnSpc>
              <a:buFontTx/>
              <a:buNone/>
            </a:pPr>
            <a:r>
              <a:rPr lang="en-US" altLang="en-US">
                <a:latin typeface="Courier New" panose="02070309020205020404" pitchFamily="49" charset="0"/>
                <a:cs typeface="Courier New" panose="02070309020205020404" pitchFamily="49" charset="0"/>
              </a:rPr>
              <a:t>	public static Singleton getInstance( ) {</a:t>
            </a:r>
          </a:p>
          <a:p>
            <a:pPr>
              <a:lnSpc>
                <a:spcPct val="90000"/>
              </a:lnSpc>
              <a:buFontTx/>
              <a:buNone/>
            </a:pPr>
            <a:r>
              <a:rPr lang="en-US" altLang="en-US">
                <a:latin typeface="Courier New" panose="02070309020205020404" pitchFamily="49" charset="0"/>
                <a:cs typeface="Courier New" panose="02070309020205020404" pitchFamily="49" charset="0"/>
              </a:rPr>
              <a:t>		if (instance == null)</a:t>
            </a:r>
          </a:p>
          <a:p>
            <a:pPr>
              <a:lnSpc>
                <a:spcPct val="90000"/>
              </a:lnSpc>
              <a:buFontTx/>
              <a:buNone/>
            </a:pPr>
            <a:r>
              <a:rPr lang="en-US" altLang="en-US">
                <a:latin typeface="Courier New" panose="02070309020205020404" pitchFamily="49" charset="0"/>
                <a:cs typeface="Courier New" panose="02070309020205020404" pitchFamily="49" charset="0"/>
              </a:rPr>
              <a:t>			instance = new Singleton(); </a:t>
            </a:r>
          </a:p>
          <a:p>
            <a:pPr>
              <a:lnSpc>
                <a:spcPct val="90000"/>
              </a:lnSpc>
              <a:buFontTx/>
              <a:buNone/>
            </a:pPr>
            <a:r>
              <a:rPr lang="en-US" altLang="en-US">
                <a:latin typeface="Courier New" panose="02070309020205020404" pitchFamily="49" charset="0"/>
                <a:cs typeface="Courier New" panose="02070309020205020404" pitchFamily="49" charset="0"/>
              </a:rPr>
              <a:t>		return instance;</a:t>
            </a:r>
          </a:p>
          <a:p>
            <a:pPr>
              <a:lnSpc>
                <a:spcPct val="90000"/>
              </a:lnSpc>
              <a:buFontTx/>
              <a:buNone/>
            </a:pPr>
            <a:r>
              <a:rPr lang="en-US" altLang="en-US">
                <a:latin typeface="Courier New" panose="02070309020205020404" pitchFamily="49" charset="0"/>
                <a:cs typeface="Courier New" panose="02070309020205020404" pitchFamily="49" charset="0"/>
              </a:rPr>
              <a:t>	}</a:t>
            </a:r>
          </a:p>
          <a:p>
            <a:pPr>
              <a:lnSpc>
                <a:spcPct val="90000"/>
              </a:lnSpc>
              <a:buFontTx/>
              <a:buNone/>
            </a:pPr>
            <a:r>
              <a:rPr lang="en-US" altLang="en-US">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75165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Singleton</a:t>
            </a:r>
          </a:p>
        </p:txBody>
      </p:sp>
      <p:sp>
        <p:nvSpPr>
          <p:cNvPr id="3" name="Content Placeholder 2"/>
          <p:cNvSpPr>
            <a:spLocks noGrp="1"/>
          </p:cNvSpPr>
          <p:nvPr>
            <p:ph idx="1"/>
          </p:nvPr>
        </p:nvSpPr>
        <p:spPr/>
        <p:txBody>
          <a:bodyPr/>
          <a:lstStyle/>
          <a:p>
            <a:r>
              <a:rPr lang="en-US" smtClean="0"/>
              <a:t>Thảo luận</a:t>
            </a:r>
          </a:p>
          <a:p>
            <a:pPr lvl="1"/>
            <a:r>
              <a:rPr lang="en-US" smtClean="0"/>
              <a:t>Mở rộng thành n đối tượng (thay vì một)</a:t>
            </a:r>
          </a:p>
          <a:p>
            <a:pPr lvl="1"/>
            <a:r>
              <a:rPr lang="en-US" smtClean="0"/>
              <a:t>Nếu một lớp A kế thừa lớp Singleton</a:t>
            </a:r>
          </a:p>
          <a:p>
            <a:pPr lvl="1"/>
            <a:r>
              <a:rPr lang="en-US" smtClean="0"/>
              <a:t>Dùng thuộc tính và phương thức lớp (static) thay vì dùng Singleton?</a:t>
            </a:r>
          </a:p>
          <a:p>
            <a:pPr lvl="1"/>
            <a:r>
              <a:rPr lang="en-US" smtClean="0"/>
              <a:t>Vấn đề đa luồng có thể được giải quyết như thế nào?</a:t>
            </a:r>
          </a:p>
          <a:p>
            <a:pPr lvl="1"/>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9</a:t>
            </a:fld>
            <a:endParaRPr lang="en-US"/>
          </a:p>
        </p:txBody>
      </p:sp>
    </p:spTree>
    <p:extLst>
      <p:ext uri="{BB962C8B-B14F-4D97-AF65-F5344CB8AC3E}">
        <p14:creationId xmlns:p14="http://schemas.microsoft.com/office/powerpoint/2010/main" val="2805391951"/>
      </p:ext>
    </p:extLst>
  </p:cSld>
  <p:clrMapOvr>
    <a:masterClrMapping/>
  </p:clrMapOvr>
  <p:timing>
    <p:tnLst>
      <p:par>
        <p:cTn id="1" dur="indefinite" restart="never" nodeType="tmRoot"/>
      </p:par>
    </p:tnLst>
  </p:timing>
</p:sld>
</file>

<file path=ppt/theme/theme1.xml><?xml version="1.0" encoding="utf-8"?>
<a:theme xmlns:a="http://schemas.openxmlformats.org/drawingml/2006/main" name="Trinhlk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Trinhlk_template</Template>
  <TotalTime>21005</TotalTime>
  <Words>1737</Words>
  <Application>Microsoft Office PowerPoint</Application>
  <PresentationFormat>A4 Paper (210x297 mm)</PresentationFormat>
  <Paragraphs>348</Paragraphs>
  <Slides>48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Candara</vt:lpstr>
      <vt:lpstr>Century Gothic</vt:lpstr>
      <vt:lpstr>Courier New</vt:lpstr>
      <vt:lpstr>Wingdings</vt:lpstr>
      <vt:lpstr>Trinhlk_template</vt:lpstr>
      <vt:lpstr>Mẫu thiết kế</vt:lpstr>
      <vt:lpstr>Nội dung</vt:lpstr>
      <vt:lpstr>Tổng quan</vt:lpstr>
      <vt:lpstr>Tổng quan</vt:lpstr>
      <vt:lpstr>Tổng quan</vt:lpstr>
      <vt:lpstr>Nội dung chính của một MTK</vt:lpstr>
      <vt:lpstr>Singleton</vt:lpstr>
      <vt:lpstr>Singleton</vt:lpstr>
      <vt:lpstr>Singleton</vt:lpstr>
      <vt:lpstr>Factory Method</vt:lpstr>
      <vt:lpstr>Factory Method</vt:lpstr>
      <vt:lpstr>Factory Method</vt:lpstr>
      <vt:lpstr>Prototype</vt:lpstr>
      <vt:lpstr>Abstract Factory</vt:lpstr>
      <vt:lpstr>Abstract Factory</vt:lpstr>
      <vt:lpstr>Abstract Factory</vt:lpstr>
      <vt:lpstr>Abstract Factory</vt:lpstr>
      <vt:lpstr>Adapter</vt:lpstr>
      <vt:lpstr>Adapter</vt:lpstr>
      <vt:lpstr>Adapter</vt:lpstr>
      <vt:lpstr>Adapter</vt:lpstr>
      <vt:lpstr>PowerPoint Presentation</vt:lpstr>
      <vt:lpstr>Composite</vt:lpstr>
      <vt:lpstr>Composite</vt:lpstr>
      <vt:lpstr>Decorator</vt:lpstr>
      <vt:lpstr>Decorator</vt:lpstr>
      <vt:lpstr>Decorator</vt:lpstr>
      <vt:lpstr>Decorator</vt:lpstr>
      <vt:lpstr>Decorator</vt:lpstr>
      <vt:lpstr>Decorator</vt:lpstr>
      <vt:lpstr>Proxy</vt:lpstr>
      <vt:lpstr>Một số nguyên lý thiết kế</vt:lpstr>
      <vt:lpstr>SOLID</vt:lpstr>
      <vt:lpstr>Single-Responsibility Principle (SRP)</vt:lpstr>
      <vt:lpstr>Single-Responsibility Principle (SRP)</vt:lpstr>
      <vt:lpstr>Single-Responsibility Principle (SRP)</vt:lpstr>
      <vt:lpstr>The Open/Closed Principle (OCP)</vt:lpstr>
      <vt:lpstr>The Open/Closed Principle (OCP)</vt:lpstr>
      <vt:lpstr>The Open/Closed Principle (OCP)</vt:lpstr>
      <vt:lpstr>The Open/Closed Principle (OCP)</vt:lpstr>
      <vt:lpstr>The Open/Closed Principle (OCP)</vt:lpstr>
      <vt:lpstr>Liskov Substitution Principle (LSP)</vt:lpstr>
      <vt:lpstr>Interface Segregation Principle (ISP)</vt:lpstr>
      <vt:lpstr>PowerPoint Presentation</vt:lpstr>
      <vt:lpstr>Dependency-Inversion Principle (DIP)</vt:lpstr>
      <vt:lpstr>Dependency-Inversion Principle (DIP)</vt:lpstr>
      <vt:lpstr>Dependency-Inversion Principle (DIP)</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Method for Automated Generating Test Cases for Memory Protection of Autosar OS</dc:title>
  <dc:creator>Trinh Le</dc:creator>
  <cp:lastModifiedBy>Hieu Vo</cp:lastModifiedBy>
  <cp:revision>653</cp:revision>
  <cp:lastPrinted>2016-09-21T04:17:26Z</cp:lastPrinted>
  <dcterms:created xsi:type="dcterms:W3CDTF">2016-05-31T12:51:22Z</dcterms:created>
  <dcterms:modified xsi:type="dcterms:W3CDTF">2019-11-28T16:54:12Z</dcterms:modified>
</cp:coreProperties>
</file>