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84" r:id="rId3"/>
    <p:sldId id="285" r:id="rId4"/>
    <p:sldId id="281" r:id="rId5"/>
    <p:sldId id="282" r:id="rId6"/>
    <p:sldId id="283" r:id="rId7"/>
    <p:sldId id="257" r:id="rId8"/>
    <p:sldId id="262" r:id="rId9"/>
    <p:sldId id="258" r:id="rId10"/>
    <p:sldId id="259" r:id="rId11"/>
    <p:sldId id="260" r:id="rId12"/>
    <p:sldId id="286" r:id="rId13"/>
    <p:sldId id="261" r:id="rId14"/>
    <p:sldId id="263" r:id="rId15"/>
    <p:sldId id="265" r:id="rId16"/>
    <p:sldId id="266" r:id="rId17"/>
    <p:sldId id="264" r:id="rId18"/>
    <p:sldId id="267" r:id="rId19"/>
    <p:sldId id="268" r:id="rId20"/>
    <p:sldId id="269" r:id="rId21"/>
    <p:sldId id="270" r:id="rId22"/>
    <p:sldId id="271" r:id="rId23"/>
    <p:sldId id="287" r:id="rId24"/>
    <p:sldId id="272" r:id="rId25"/>
    <p:sldId id="273" r:id="rId26"/>
    <p:sldId id="274" r:id="rId27"/>
    <p:sldId id="275" r:id="rId28"/>
    <p:sldId id="288" r:id="rId29"/>
    <p:sldId id="290" r:id="rId30"/>
    <p:sldId id="291" r:id="rId31"/>
    <p:sldId id="292" r:id="rId32"/>
    <p:sldId id="276" r:id="rId33"/>
    <p:sldId id="277" r:id="rId34"/>
    <p:sldId id="278" r:id="rId35"/>
    <p:sldId id="293" r:id="rId36"/>
    <p:sldId id="294" r:id="rId37"/>
    <p:sldId id="27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2F7D9-CA72-4F76-B234-2856E8EE9DC9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D6683-44AC-4AB9-8E02-DF2F66CB8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9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FEF8A9-6E09-47EF-9E33-CB39FBC4AB40}" type="slidenum">
              <a:rPr altLang="en-US"/>
              <a:pPr eaLnBrk="1" hangingPunct="1"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0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D5BB-326A-40AF-A32A-4D7281FB2248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731E-1289-4813-8788-2B4FF8C21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D5BB-326A-40AF-A32A-4D7281FB2248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731E-1289-4813-8788-2B4FF8C21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D5BB-326A-40AF-A32A-4D7281FB2248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731E-1289-4813-8788-2B4FF8C21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D5BB-326A-40AF-A32A-4D7281FB2248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731E-1289-4813-8788-2B4FF8C21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D5BB-326A-40AF-A32A-4D7281FB2248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731E-1289-4813-8788-2B4FF8C21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D5BB-326A-40AF-A32A-4D7281FB2248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731E-1289-4813-8788-2B4FF8C21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D5BB-326A-40AF-A32A-4D7281FB2248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731E-1289-4813-8788-2B4FF8C21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D5BB-326A-40AF-A32A-4D7281FB2248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731E-1289-4813-8788-2B4FF8C21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D5BB-326A-40AF-A32A-4D7281FB2248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731E-1289-4813-8788-2B4FF8C21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D5BB-326A-40AF-A32A-4D7281FB2248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731E-1289-4813-8788-2B4FF8C21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D5BB-326A-40AF-A32A-4D7281FB2248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731E-1289-4813-8788-2B4FF8C21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ED5BB-326A-40AF-A32A-4D7281FB2248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B731E-1289-4813-8788-2B4FF8C21B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Th</a:t>
            </a:r>
            <a:r>
              <a:rPr lang="en-US" noProof="1" smtClean="0">
                <a:latin typeface="Arial" charset="0"/>
                <a:cs typeface="Arial" charset="0"/>
              </a:rPr>
              <a:t>ê</a:t>
            </a:r>
            <a:r>
              <a:rPr lang="en-US" smtClean="0">
                <a:latin typeface="Arial" charset="0"/>
                <a:cs typeface="Arial" charset="0"/>
              </a:rPr>
              <a:t>m v</a:t>
            </a:r>
            <a:r>
              <a:rPr lang="en-US" noProof="1" smtClean="0">
                <a:latin typeface="Arial" charset="0"/>
                <a:cs typeface="Arial" charset="0"/>
              </a:rPr>
              <a:t>ề</a:t>
            </a:r>
            <a:r>
              <a:rPr lang="en-US" smtClean="0">
                <a:latin typeface="Arial" charset="0"/>
                <a:cs typeface="Arial" charset="0"/>
              </a:rPr>
              <a:t> Java</a:t>
            </a:r>
            <a:endParaRPr lang="en-US" noProof="1" smtClean="0">
              <a:latin typeface="Arial" charset="0"/>
              <a:cs typeface="Arial" charset="0"/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A28E40F-C407-4428-9BBD-F79082EB9F1B}" type="slidenum">
              <a:rPr smtClean="0"/>
              <a:pPr/>
              <a:t>10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 hoạt động như thế nào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Sử dụng cơ chế đếm?</a:t>
            </a:r>
          </a:p>
          <a:p>
            <a:pPr lvl="1" eaLnBrk="1" hangingPunct="1"/>
            <a:r>
              <a:rPr lang="en-US" sz="2400" smtClean="0"/>
              <a:t>mỗi đối tượng có một số đếm các tham chiếu trỏ tới</a:t>
            </a:r>
          </a:p>
          <a:p>
            <a:pPr lvl="1" eaLnBrk="1" hangingPunct="1"/>
            <a:r>
              <a:rPr lang="en-US" sz="2400" smtClean="0"/>
              <a:t>giải phóng đối tượng khi số đếm = 0</a:t>
            </a:r>
          </a:p>
          <a:p>
            <a:pPr eaLnBrk="1" hangingPunct="1">
              <a:buFont typeface="Wingdings" pitchFamily="2" charset="2"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Th</a:t>
            </a:r>
            <a:r>
              <a:rPr lang="en-US" noProof="1" smtClean="0">
                <a:latin typeface="Arial" charset="0"/>
                <a:cs typeface="Arial" charset="0"/>
              </a:rPr>
              <a:t>ê</a:t>
            </a:r>
            <a:r>
              <a:rPr lang="en-US" smtClean="0">
                <a:latin typeface="Arial" charset="0"/>
                <a:cs typeface="Arial" charset="0"/>
              </a:rPr>
              <a:t>m v</a:t>
            </a:r>
            <a:r>
              <a:rPr lang="en-US" noProof="1" smtClean="0">
                <a:latin typeface="Arial" charset="0"/>
                <a:cs typeface="Arial" charset="0"/>
              </a:rPr>
              <a:t>ề</a:t>
            </a:r>
            <a:r>
              <a:rPr lang="en-US" smtClean="0">
                <a:latin typeface="Arial" charset="0"/>
                <a:cs typeface="Arial" charset="0"/>
              </a:rPr>
              <a:t> Java</a:t>
            </a:r>
            <a:endParaRPr lang="en-US" noProof="1" smtClean="0">
              <a:latin typeface="Arial" charset="0"/>
              <a:cs typeface="Arial" charset="0"/>
            </a:endParaRP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A8DF065-434D-41EC-91B1-92FF4EFDE812}" type="slidenum">
              <a:rPr smtClean="0"/>
              <a:pPr/>
              <a:t>11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Garbage Collection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5344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MyDate openDate = new MyDate(1,10,2005);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MyDate startDate = new MyDate(10,10,2005);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openDate = startDate;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1143000" y="3962400"/>
            <a:ext cx="1600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openDate</a:t>
            </a:r>
          </a:p>
        </p:txBody>
      </p:sp>
      <p:sp>
        <p:nvSpPr>
          <p:cNvPr id="18439" name="Line 5"/>
          <p:cNvSpPr>
            <a:spLocks noChangeShapeType="1"/>
          </p:cNvSpPr>
          <p:nvPr/>
        </p:nvSpPr>
        <p:spPr bwMode="auto">
          <a:xfrm>
            <a:off x="2743200" y="4191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Rectangle 6"/>
          <p:cNvSpPr>
            <a:spLocks noChangeArrowheads="1"/>
          </p:cNvSpPr>
          <p:nvPr/>
        </p:nvSpPr>
        <p:spPr bwMode="auto">
          <a:xfrm>
            <a:off x="4191000" y="3962400"/>
            <a:ext cx="1981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1-10-2005</a:t>
            </a:r>
          </a:p>
        </p:txBody>
      </p:sp>
      <p:sp>
        <p:nvSpPr>
          <p:cNvPr id="18441" name="Rectangle 7"/>
          <p:cNvSpPr>
            <a:spLocks noChangeArrowheads="1"/>
          </p:cNvSpPr>
          <p:nvPr/>
        </p:nvSpPr>
        <p:spPr bwMode="auto">
          <a:xfrm>
            <a:off x="1143000" y="5105400"/>
            <a:ext cx="1600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startDate</a:t>
            </a:r>
          </a:p>
        </p:txBody>
      </p:sp>
      <p:sp>
        <p:nvSpPr>
          <p:cNvPr id="18442" name="Line 8"/>
          <p:cNvSpPr>
            <a:spLocks noChangeShapeType="1"/>
          </p:cNvSpPr>
          <p:nvPr/>
        </p:nvSpPr>
        <p:spPr bwMode="auto">
          <a:xfrm>
            <a:off x="2743200" y="5334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4191000" y="5105400"/>
            <a:ext cx="1981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10-10-2005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743200" y="3886200"/>
            <a:ext cx="1295400" cy="1295400"/>
            <a:chOff x="1728" y="2448"/>
            <a:chExt cx="816" cy="816"/>
          </a:xfrm>
        </p:grpSpPr>
        <p:sp>
          <p:nvSpPr>
            <p:cNvPr id="18448" name="Line 11"/>
            <p:cNvSpPr>
              <a:spLocks noChangeShapeType="1"/>
            </p:cNvSpPr>
            <p:nvPr/>
          </p:nvSpPr>
          <p:spPr bwMode="auto">
            <a:xfrm>
              <a:off x="1728" y="2736"/>
              <a:ext cx="81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Text Box 12"/>
            <p:cNvSpPr txBox="1">
              <a:spLocks noChangeArrowheads="1"/>
            </p:cNvSpPr>
            <p:nvPr/>
          </p:nvSpPr>
          <p:spPr bwMode="auto">
            <a:xfrm>
              <a:off x="2064" y="2448"/>
              <a:ext cx="2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chemeClr val="hlink"/>
                  </a:solidFill>
                  <a:latin typeface="Tahoma" pitchFamily="34" charset="0"/>
                </a:rPr>
                <a:t>X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638800" y="3124200"/>
            <a:ext cx="3181350" cy="822325"/>
            <a:chOff x="3552" y="1968"/>
            <a:chExt cx="2004" cy="518"/>
          </a:xfrm>
        </p:grpSpPr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 flipH="1">
              <a:off x="3552" y="2256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Text Box 15"/>
            <p:cNvSpPr txBox="1">
              <a:spLocks noChangeArrowheads="1"/>
            </p:cNvSpPr>
            <p:nvPr/>
          </p:nvSpPr>
          <p:spPr bwMode="auto">
            <a:xfrm>
              <a:off x="4320" y="1968"/>
              <a:ext cx="123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hlink"/>
                  </a:solidFill>
                  <a:latin typeface="Tahoma" pitchFamily="34" charset="0"/>
                </a:rPr>
                <a:t>released</a:t>
              </a:r>
            </a:p>
            <a:p>
              <a:r>
                <a:rPr lang="en-US" sz="2400">
                  <a:solidFill>
                    <a:schemeClr val="hlink"/>
                  </a:solidFill>
                  <a:latin typeface="Tahoma" pitchFamily="34" charset="0"/>
                </a:rPr>
                <a:t>automatically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en-US" sz="1400" noProof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ê</a:t>
            </a: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v</a:t>
            </a:r>
            <a:r>
              <a:rPr lang="en-US" altLang="en-US" sz="1400" noProof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ề</a:t>
            </a: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  <a:endParaRPr lang="en-US" altLang="en-US" sz="1400" noProof="1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2898775" y="6356350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85AF544D-2EA3-46C5-AFC6-22A04F191798}" type="slidenum"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GB" altLang="en-US" sz="1400" smtClean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Tham chi</a:t>
            </a:r>
            <a:r>
              <a:rPr lang="en-US" altLang="en-US" noProof="1" smtClean="0"/>
              <a:t>ếu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altLang="en-US" noProof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Java cung c</a:t>
            </a:r>
            <a:r>
              <a:rPr lang="en-US" altLang="en-US" sz="2800" noProof="1" smtClean="0"/>
              <a:t>ấp</a:t>
            </a:r>
            <a:r>
              <a:rPr lang="en-US" altLang="en-US" sz="2800" smtClean="0"/>
              <a:t> tham chi</a:t>
            </a:r>
            <a:r>
              <a:rPr lang="en-US" altLang="en-US" sz="2800" noProof="1" smtClean="0"/>
              <a:t>ếu</a:t>
            </a:r>
            <a:r>
              <a:rPr lang="en-US" altLang="en-US" sz="2800" smtClean="0"/>
              <a:t>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altLang="en-US" sz="28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800" smtClean="0"/>
              <a:t> </a:t>
            </a:r>
            <a:r>
              <a:rPr lang="en-US" altLang="en-US" sz="2800" noProof="1" smtClean="0"/>
              <a:t>để</a:t>
            </a:r>
            <a:r>
              <a:rPr lang="en-US" altLang="en-US" sz="2800" smtClean="0"/>
              <a:t> tr</a:t>
            </a:r>
            <a:r>
              <a:rPr lang="en-US" altLang="en-US" sz="2800" noProof="1" smtClean="0"/>
              <a:t>ỏ</a:t>
            </a:r>
            <a:r>
              <a:rPr lang="en-US" altLang="en-US" sz="2800" smtClean="0"/>
              <a:t> t</a:t>
            </a:r>
            <a:r>
              <a:rPr lang="en-US" altLang="en-US" sz="2800" noProof="1" smtClean="0"/>
              <a:t>ới</a:t>
            </a:r>
            <a:r>
              <a:rPr lang="en-US" altLang="en-US" sz="2800" smtClean="0"/>
              <a:t> ch</a:t>
            </a:r>
            <a:r>
              <a:rPr lang="en-US" altLang="en-US" sz="2800" noProof="1" smtClean="0"/>
              <a:t>ính</a:t>
            </a:r>
            <a:r>
              <a:rPr lang="en-US" altLang="en-US" sz="2800" smtClean="0"/>
              <a:t> </a:t>
            </a:r>
            <a:r>
              <a:rPr lang="en-US" altLang="en-US" sz="2800" noProof="1" smtClean="0"/>
              <a:t>đối</a:t>
            </a:r>
            <a:r>
              <a:rPr lang="en-US" altLang="en-US" sz="2800" smtClean="0"/>
              <a:t> t</a:t>
            </a:r>
            <a:r>
              <a:rPr lang="vi-VN" altLang="en-US" sz="2800" noProof="1" smtClean="0"/>
              <a:t>ượng</a:t>
            </a:r>
            <a:r>
              <a:rPr lang="en-US" altLang="en-US" sz="2800" smtClean="0"/>
              <a:t> </a:t>
            </a:r>
            <a:r>
              <a:rPr lang="en-US" altLang="en-US" sz="2800" noProof="1" smtClean="0"/>
              <a:t>đ</a:t>
            </a:r>
            <a:r>
              <a:rPr lang="en-US" altLang="en-US" sz="2800" smtClean="0"/>
              <a:t>ang ho</a:t>
            </a:r>
            <a:r>
              <a:rPr lang="en-US" altLang="en-US" sz="2800" noProof="1" smtClean="0"/>
              <a:t>ạt</a:t>
            </a:r>
            <a:r>
              <a:rPr lang="en-US" altLang="en-US" sz="2800" smtClean="0"/>
              <a:t> </a:t>
            </a:r>
            <a:r>
              <a:rPr lang="en-US" altLang="en-US" sz="2800" noProof="1" smtClean="0"/>
              <a:t>động</a:t>
            </a:r>
            <a:endParaRPr lang="en-US" altLang="en-US" sz="2800" smtClean="0"/>
          </a:p>
          <a:p>
            <a:pPr eaLnBrk="1" hangingPunct="1"/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altLang="en-US" sz="28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800" smtClean="0"/>
              <a:t> </a:t>
            </a:r>
            <a:r>
              <a:rPr lang="en-US" altLang="en-US" sz="2800" noProof="1" smtClean="0"/>
              <a:t>đ</a:t>
            </a:r>
            <a:r>
              <a:rPr lang="vi-VN" altLang="en-US" sz="2800" noProof="1" smtClean="0"/>
              <a:t>ược</a:t>
            </a:r>
            <a:r>
              <a:rPr lang="en-US" altLang="en-US" sz="2800" smtClean="0"/>
              <a:t> s</a:t>
            </a:r>
            <a:r>
              <a:rPr lang="en-US" altLang="en-US" sz="2800" noProof="1" smtClean="0"/>
              <a:t>ử</a:t>
            </a:r>
            <a:r>
              <a:rPr lang="en-US" altLang="en-US" sz="2800" smtClean="0"/>
              <a:t> d</a:t>
            </a:r>
            <a:r>
              <a:rPr lang="en-US" altLang="en-US" sz="2800" noProof="1" smtClean="0"/>
              <a:t>ụng</a:t>
            </a:r>
            <a:r>
              <a:rPr lang="en-US" altLang="en-US" sz="2800" smtClean="0"/>
              <a:t> v</a:t>
            </a:r>
            <a:r>
              <a:rPr lang="en-US" altLang="en-US" sz="2800" noProof="1" smtClean="0"/>
              <a:t>ào</a:t>
            </a:r>
            <a:r>
              <a:rPr lang="en-US" altLang="en-US" sz="2800" smtClean="0"/>
              <a:t> c</a:t>
            </a:r>
            <a:r>
              <a:rPr lang="en-US" altLang="en-US" sz="2800" noProof="1" smtClean="0"/>
              <a:t>ác</a:t>
            </a:r>
            <a:r>
              <a:rPr lang="en-US" altLang="en-US" sz="2800" smtClean="0"/>
              <a:t> m</a:t>
            </a:r>
            <a:r>
              <a:rPr lang="en-US" altLang="en-US" sz="2800" noProof="1" smtClean="0"/>
              <a:t>ục</a:t>
            </a:r>
            <a:r>
              <a:rPr lang="en-US" altLang="en-US" sz="2800" smtClean="0"/>
              <a:t> </a:t>
            </a:r>
            <a:r>
              <a:rPr lang="en-US" altLang="en-US" sz="2800" noProof="1" smtClean="0"/>
              <a:t>đích</a:t>
            </a:r>
            <a:r>
              <a:rPr lang="en-US" altLang="en-US" sz="2800" smtClean="0"/>
              <a:t> nh</a:t>
            </a:r>
            <a:r>
              <a:rPr lang="vi-VN" altLang="en-US" sz="2800" noProof="1" smtClean="0"/>
              <a:t>ư</a:t>
            </a:r>
            <a:endParaRPr lang="en-US" altLang="en-US" sz="2800" smtClean="0"/>
          </a:p>
          <a:p>
            <a:pPr lvl="1" eaLnBrk="1" hangingPunct="1"/>
            <a:r>
              <a:rPr lang="en-US" altLang="en-US" sz="2400" smtClean="0"/>
              <a:t>tham chi</a:t>
            </a:r>
            <a:r>
              <a:rPr lang="en-US" altLang="en-US" sz="2400" noProof="1" smtClean="0"/>
              <a:t>ếu</a:t>
            </a:r>
            <a:r>
              <a:rPr lang="en-US" altLang="en-US" sz="2400" smtClean="0"/>
              <a:t> t</a:t>
            </a:r>
            <a:r>
              <a:rPr lang="vi-VN" altLang="en-US" sz="2400" noProof="1" smtClean="0"/>
              <a:t>ường</a:t>
            </a:r>
            <a:r>
              <a:rPr lang="en-US" altLang="en-US" sz="2400" smtClean="0"/>
              <a:t> minh </a:t>
            </a:r>
            <a:r>
              <a:rPr lang="en-US" altLang="en-US" sz="2400" noProof="1" smtClean="0"/>
              <a:t>đến</a:t>
            </a:r>
            <a:r>
              <a:rPr lang="en-US" altLang="en-US" sz="2400" smtClean="0"/>
              <a:t> thu</a:t>
            </a:r>
            <a:r>
              <a:rPr lang="en-US" altLang="en-US" sz="2400" noProof="1" smtClean="0"/>
              <a:t>ộc</a:t>
            </a:r>
            <a:r>
              <a:rPr lang="en-US" altLang="en-US" sz="2400" smtClean="0"/>
              <a:t> t</a:t>
            </a:r>
            <a:r>
              <a:rPr lang="en-US" altLang="en-US" sz="2400" noProof="1" smtClean="0"/>
              <a:t>ính</a:t>
            </a:r>
            <a:r>
              <a:rPr lang="en-US" altLang="en-US" sz="2400" smtClean="0"/>
              <a:t> v</a:t>
            </a:r>
            <a:r>
              <a:rPr lang="en-US" altLang="en-US" sz="2400" noProof="1" smtClean="0"/>
              <a:t>à</a:t>
            </a:r>
            <a:r>
              <a:rPr lang="en-US" altLang="en-US" sz="2400" smtClean="0"/>
              <a:t> ph</a:t>
            </a:r>
            <a:r>
              <a:rPr lang="vi-VN" altLang="en-US" sz="2400" noProof="1" smtClean="0"/>
              <a:t>ươ</a:t>
            </a:r>
            <a:r>
              <a:rPr lang="en-US" altLang="en-US" sz="2400" smtClean="0"/>
              <a:t>ng th</a:t>
            </a:r>
            <a:r>
              <a:rPr lang="en-US" altLang="en-US" sz="2400" noProof="1" smtClean="0"/>
              <a:t>ức</a:t>
            </a:r>
            <a:r>
              <a:rPr lang="en-US" altLang="en-US" sz="2400" smtClean="0"/>
              <a:t> c</a:t>
            </a:r>
            <a:r>
              <a:rPr lang="en-US" altLang="en-US" sz="2400" noProof="1" smtClean="0"/>
              <a:t>ủa</a:t>
            </a:r>
            <a:r>
              <a:rPr lang="en-US" altLang="en-US" sz="2400" smtClean="0"/>
              <a:t> </a:t>
            </a:r>
            <a:r>
              <a:rPr lang="en-US" altLang="en-US" sz="2400" noProof="1" smtClean="0"/>
              <a:t>đố</a:t>
            </a:r>
            <a:r>
              <a:rPr lang="en-US" altLang="en-US" sz="2400" smtClean="0"/>
              <a:t>i t</a:t>
            </a:r>
            <a:r>
              <a:rPr lang="vi-VN" altLang="en-US" sz="2400" noProof="1" smtClean="0"/>
              <a:t>ượng</a:t>
            </a: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truy</a:t>
            </a:r>
            <a:r>
              <a:rPr lang="en-US" altLang="en-US" sz="2400" noProof="1" smtClean="0"/>
              <a:t>ền</a:t>
            </a:r>
            <a:r>
              <a:rPr lang="en-US" altLang="en-US" sz="2400" smtClean="0"/>
              <a:t> tham s</a:t>
            </a:r>
            <a:r>
              <a:rPr lang="en-US" altLang="en-US" sz="2400" noProof="1" smtClean="0"/>
              <a:t>ố</a:t>
            </a:r>
            <a:r>
              <a:rPr lang="en-US" altLang="en-US" sz="2400" smtClean="0"/>
              <a:t> và trả lại giá trị</a:t>
            </a:r>
          </a:p>
          <a:p>
            <a:pPr lvl="1" eaLnBrk="1" hangingPunct="1"/>
            <a:r>
              <a:rPr lang="en-US" altLang="en-US" sz="2400" smtClean="0"/>
              <a:t>dùng để gọi constructor</a:t>
            </a:r>
          </a:p>
          <a:p>
            <a:pPr lvl="1" eaLnBrk="1" hangingPunct="1"/>
            <a:endParaRPr lang="en-US" altLang="en-US" sz="2400" noProof="1" smtClean="0"/>
          </a:p>
        </p:txBody>
      </p:sp>
    </p:spTree>
    <p:extLst>
      <p:ext uri="{BB962C8B-B14F-4D97-AF65-F5344CB8AC3E}">
        <p14:creationId xmlns:p14="http://schemas.microsoft.com/office/powerpoint/2010/main" val="239468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Th</a:t>
            </a:r>
            <a:r>
              <a:rPr lang="en-US" noProof="1" smtClean="0">
                <a:latin typeface="Arial" charset="0"/>
                <a:cs typeface="Arial" charset="0"/>
              </a:rPr>
              <a:t>ê</a:t>
            </a:r>
            <a:r>
              <a:rPr lang="en-US" smtClean="0">
                <a:latin typeface="Arial" charset="0"/>
                <a:cs typeface="Arial" charset="0"/>
              </a:rPr>
              <a:t>m v</a:t>
            </a:r>
            <a:r>
              <a:rPr lang="en-US" noProof="1" smtClean="0">
                <a:latin typeface="Arial" charset="0"/>
                <a:cs typeface="Arial" charset="0"/>
              </a:rPr>
              <a:t>ề</a:t>
            </a:r>
            <a:r>
              <a:rPr lang="en-US" smtClean="0">
                <a:latin typeface="Arial" charset="0"/>
                <a:cs typeface="Arial" charset="0"/>
              </a:rPr>
              <a:t> Java</a:t>
            </a:r>
            <a:endParaRPr lang="en-US" noProof="1" smtClean="0">
              <a:latin typeface="Arial" charset="0"/>
              <a:cs typeface="Arial" charset="0"/>
            </a:endParaRP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48245A-A168-4AF5-B9C0-BE6B5CED6EED}" type="slidenum">
              <a:rPr smtClean="0"/>
              <a:pPr/>
              <a:t>13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</a:t>
            </a:r>
            <a:r>
              <a:rPr lang="vi-VN" noProof="1" smtClean="0"/>
              <a:t>ươ</a:t>
            </a:r>
            <a:r>
              <a:rPr lang="en-US" smtClean="0"/>
              <a:t>ng th</a:t>
            </a:r>
            <a:r>
              <a:rPr lang="en-US" noProof="1" smtClean="0"/>
              <a:t>ức</a:t>
            </a:r>
            <a:r>
              <a:rPr lang="en-US" smtClean="0"/>
              <a:t> v</a:t>
            </a:r>
            <a:r>
              <a:rPr lang="en-US" noProof="1" smtClean="0"/>
              <a:t>à</a:t>
            </a:r>
            <a:r>
              <a:rPr lang="en-US" smtClean="0"/>
              <a:t> thu</a:t>
            </a:r>
            <a:r>
              <a:rPr lang="en-US" noProof="1" smtClean="0"/>
              <a:t>ộc</a:t>
            </a:r>
            <a:r>
              <a:rPr lang="en-US" smtClean="0"/>
              <a:t> t</a:t>
            </a:r>
            <a:r>
              <a:rPr lang="en-US" noProof="1" smtClean="0"/>
              <a:t>ính</a:t>
            </a:r>
            <a:r>
              <a:rPr lang="en-US" smtClean="0"/>
              <a:t> static</a:t>
            </a:r>
            <a:endParaRPr lang="en-US" noProof="1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</a:t>
            </a:r>
            <a:r>
              <a:rPr lang="en-US" sz="2800" noProof="1" smtClean="0"/>
              <a:t>ó</a:t>
            </a:r>
            <a:r>
              <a:rPr lang="en-US" sz="2800" smtClean="0"/>
              <a:t> th</a:t>
            </a:r>
            <a:r>
              <a:rPr lang="en-US" sz="2800" noProof="1" smtClean="0"/>
              <a:t>ể</a:t>
            </a:r>
            <a:r>
              <a:rPr lang="en-US" sz="2800" smtClean="0"/>
              <a:t> khai b</a:t>
            </a:r>
            <a:r>
              <a:rPr lang="en-US" sz="2800" noProof="1" smtClean="0"/>
              <a:t>áo</a:t>
            </a:r>
            <a:r>
              <a:rPr lang="en-US" sz="2800" smtClean="0"/>
              <a:t> ph</a:t>
            </a:r>
            <a:r>
              <a:rPr lang="vi-VN" sz="2800" noProof="1" smtClean="0"/>
              <a:t>ươ</a:t>
            </a:r>
            <a:r>
              <a:rPr lang="en-US" sz="2800" smtClean="0"/>
              <a:t>ng th</a:t>
            </a:r>
            <a:r>
              <a:rPr lang="en-US" sz="2800" noProof="1" smtClean="0"/>
              <a:t>ức</a:t>
            </a:r>
            <a:r>
              <a:rPr lang="en-US" sz="2800" smtClean="0"/>
              <a:t> v</a:t>
            </a:r>
            <a:r>
              <a:rPr lang="en-US" sz="2800" noProof="1" smtClean="0"/>
              <a:t>à</a:t>
            </a:r>
            <a:r>
              <a:rPr lang="en-US" sz="2800" smtClean="0"/>
              <a:t> thu</a:t>
            </a:r>
            <a:r>
              <a:rPr lang="en-US" sz="2800" noProof="1" smtClean="0"/>
              <a:t>ộc</a:t>
            </a:r>
            <a:r>
              <a:rPr lang="en-US" sz="2800" smtClean="0"/>
              <a:t> t</a:t>
            </a:r>
            <a:r>
              <a:rPr lang="en-US" sz="2800" noProof="1" smtClean="0"/>
              <a:t>ính</a:t>
            </a:r>
            <a:r>
              <a:rPr lang="en-US" sz="2800" smtClean="0"/>
              <a:t> l</a:t>
            </a:r>
            <a:r>
              <a:rPr lang="en-US" sz="2800" noProof="1" smtClean="0"/>
              <a:t>à</a:t>
            </a:r>
            <a:r>
              <a:rPr lang="en-US" sz="2800" smtClean="0"/>
              <a:t> t</a:t>
            </a:r>
            <a:r>
              <a:rPr lang="en-US" sz="2800" noProof="1" smtClean="0"/>
              <a:t>ĩnh</a:t>
            </a:r>
            <a:r>
              <a:rPr lang="en-US" sz="2800" smtClean="0"/>
              <a:t> (static)</a:t>
            </a:r>
          </a:p>
          <a:p>
            <a:pPr lvl="1" eaLnBrk="1" hangingPunct="1"/>
            <a:r>
              <a:rPr lang="vi-VN" sz="2400" noProof="1" smtClean="0"/>
              <a:t>độc</a:t>
            </a:r>
            <a:r>
              <a:rPr lang="en-US" sz="2400" smtClean="0"/>
              <a:t> l</a:t>
            </a:r>
            <a:r>
              <a:rPr lang="en-US" sz="2400" noProof="1" smtClean="0"/>
              <a:t>ập</a:t>
            </a:r>
            <a:r>
              <a:rPr lang="en-US" sz="2400" smtClean="0"/>
              <a:t> v</a:t>
            </a:r>
            <a:r>
              <a:rPr lang="en-US" sz="2400" noProof="1" smtClean="0"/>
              <a:t>ới</a:t>
            </a:r>
            <a:r>
              <a:rPr lang="en-US" sz="2400" smtClean="0"/>
              <a:t> </a:t>
            </a:r>
            <a:r>
              <a:rPr lang="vi-VN" sz="2400" noProof="1" smtClean="0"/>
              <a:t>đối</a:t>
            </a:r>
            <a:r>
              <a:rPr lang="en-US" sz="2400" smtClean="0"/>
              <a:t> t</a:t>
            </a:r>
            <a:r>
              <a:rPr lang="vi-VN" sz="2400" noProof="1" smtClean="0"/>
              <a:t>ượng</a:t>
            </a:r>
            <a:endParaRPr lang="en-US" sz="2400" smtClean="0"/>
          </a:p>
          <a:p>
            <a:pPr lvl="1" eaLnBrk="1" hangingPunct="1"/>
            <a:r>
              <a:rPr lang="en-US" sz="2400" smtClean="0"/>
              <a:t>c</a:t>
            </a:r>
            <a:r>
              <a:rPr lang="en-US" sz="2400" noProof="1" smtClean="0"/>
              <a:t>ó</a:t>
            </a:r>
            <a:r>
              <a:rPr lang="en-US" sz="2400" smtClean="0"/>
              <a:t> th</a:t>
            </a:r>
            <a:r>
              <a:rPr lang="en-US" sz="2400" noProof="1" smtClean="0"/>
              <a:t>ể</a:t>
            </a:r>
            <a:r>
              <a:rPr lang="en-US" sz="2400" smtClean="0"/>
              <a:t> s</a:t>
            </a:r>
            <a:r>
              <a:rPr lang="en-US" sz="2400" noProof="1" smtClean="0"/>
              <a:t>ử</a:t>
            </a:r>
            <a:r>
              <a:rPr lang="en-US" sz="2400" smtClean="0"/>
              <a:t> d</a:t>
            </a:r>
            <a:r>
              <a:rPr lang="en-US" sz="2400" noProof="1" smtClean="0"/>
              <a:t>ụng</a:t>
            </a:r>
            <a:r>
              <a:rPr lang="en-US" sz="2400" smtClean="0"/>
              <a:t> m</a:t>
            </a:r>
            <a:r>
              <a:rPr lang="en-US" sz="2400" noProof="1" smtClean="0"/>
              <a:t>à</a:t>
            </a:r>
            <a:r>
              <a:rPr lang="en-US" sz="2400" smtClean="0"/>
              <a:t> </a:t>
            </a:r>
            <a:r>
              <a:rPr lang="en-US" sz="2400" b="1" smtClean="0"/>
              <a:t>kh</a:t>
            </a:r>
            <a:r>
              <a:rPr lang="en-US" sz="2400" b="1" noProof="1" smtClean="0"/>
              <a:t>ô</a:t>
            </a:r>
            <a:r>
              <a:rPr lang="en-US" sz="2400" b="1" smtClean="0"/>
              <a:t>ng c</a:t>
            </a:r>
            <a:r>
              <a:rPr lang="en-US" sz="2400" b="1" noProof="1" smtClean="0"/>
              <a:t>ần</a:t>
            </a:r>
            <a:r>
              <a:rPr lang="en-US" sz="2400" b="1" smtClean="0"/>
              <a:t> c</a:t>
            </a:r>
            <a:r>
              <a:rPr lang="en-US" sz="2400" b="1" noProof="1" smtClean="0"/>
              <a:t>ó</a:t>
            </a:r>
            <a:r>
              <a:rPr lang="en-US" sz="2400" b="1" smtClean="0"/>
              <a:t> </a:t>
            </a:r>
            <a:r>
              <a:rPr lang="vi-VN" sz="2400" b="1" noProof="1" smtClean="0"/>
              <a:t>đối</a:t>
            </a:r>
            <a:r>
              <a:rPr lang="en-US" sz="2400" b="1" smtClean="0"/>
              <a:t> t</a:t>
            </a:r>
            <a:r>
              <a:rPr lang="vi-VN" sz="2400" b="1" noProof="1" smtClean="0"/>
              <a:t>ượng</a:t>
            </a:r>
            <a:endParaRPr lang="en-US" sz="2400" b="1" smtClean="0"/>
          </a:p>
          <a:p>
            <a:pPr eaLnBrk="1" hangingPunct="1"/>
            <a:r>
              <a:rPr lang="en-US" sz="2800" smtClean="0"/>
              <a:t>Ph</a:t>
            </a:r>
            <a:r>
              <a:rPr lang="vi-VN" sz="2800" noProof="1" smtClean="0"/>
              <a:t>ươ</a:t>
            </a:r>
            <a:r>
              <a:rPr lang="en-US" sz="2800" smtClean="0"/>
              <a:t>ng th</a:t>
            </a:r>
            <a:r>
              <a:rPr lang="en-US" sz="2800" noProof="1" smtClean="0"/>
              <a:t>ức</a:t>
            </a:r>
            <a:r>
              <a:rPr lang="en-US" sz="2800" smtClean="0"/>
              <a:t> t</a:t>
            </a:r>
            <a:r>
              <a:rPr lang="en-US" sz="2800" noProof="1" smtClean="0"/>
              <a:t>ĩnh</a:t>
            </a:r>
            <a:endParaRPr lang="en-US" sz="2800" smtClean="0"/>
          </a:p>
          <a:p>
            <a:pPr lvl="1" eaLnBrk="1" hangingPunct="1"/>
            <a:r>
              <a:rPr lang="en-US" sz="2400" smtClean="0"/>
              <a:t>kh</a:t>
            </a:r>
            <a:r>
              <a:rPr lang="en-US" sz="2400" noProof="1" smtClean="0"/>
              <a:t>ô</a:t>
            </a:r>
            <a:r>
              <a:rPr lang="en-US" sz="2400" smtClean="0"/>
              <a:t>ng s</a:t>
            </a:r>
            <a:r>
              <a:rPr lang="en-US" sz="2400" noProof="1" smtClean="0"/>
              <a:t>ử</a:t>
            </a:r>
            <a:r>
              <a:rPr lang="en-US" sz="2400" smtClean="0"/>
              <a:t> d</a:t>
            </a:r>
            <a:r>
              <a:rPr lang="en-US" sz="2400" noProof="1" smtClean="0"/>
              <a:t>ụng</a:t>
            </a:r>
            <a:r>
              <a:rPr lang="en-US" sz="2400" smtClean="0"/>
              <a:t> </a:t>
            </a:r>
            <a:r>
              <a:rPr lang="vi-VN" sz="2400" noProof="1" smtClean="0"/>
              <a:t>được</a:t>
            </a:r>
            <a:r>
              <a:rPr lang="en-US" sz="2400" smtClean="0"/>
              <a:t> thu</a:t>
            </a:r>
            <a:r>
              <a:rPr lang="en-US" sz="2400" noProof="1" smtClean="0"/>
              <a:t>ộc</a:t>
            </a:r>
            <a:r>
              <a:rPr lang="en-US" sz="2400" smtClean="0"/>
              <a:t> t</a:t>
            </a:r>
            <a:r>
              <a:rPr lang="en-US" sz="2400" noProof="1" smtClean="0"/>
              <a:t>ính</a:t>
            </a:r>
            <a:r>
              <a:rPr lang="en-US" sz="2400" smtClean="0"/>
              <a:t> th</a:t>
            </a:r>
            <a:r>
              <a:rPr lang="en-US" sz="2400" noProof="1" smtClean="0"/>
              <a:t>ô</a:t>
            </a:r>
            <a:r>
              <a:rPr lang="en-US" sz="2400" smtClean="0"/>
              <a:t>ng th</a:t>
            </a:r>
            <a:r>
              <a:rPr lang="vi-VN" sz="2400" noProof="1" smtClean="0"/>
              <a:t>ường</a:t>
            </a:r>
            <a:r>
              <a:rPr lang="en-US" sz="2400" smtClean="0"/>
              <a:t> (non-static)</a:t>
            </a:r>
          </a:p>
          <a:p>
            <a:pPr lvl="1" eaLnBrk="1" hangingPunct="1"/>
            <a:r>
              <a:rPr lang="en-US" sz="2400" smtClean="0"/>
              <a:t>kh</a:t>
            </a:r>
            <a:r>
              <a:rPr lang="en-US" sz="2400" noProof="1" smtClean="0"/>
              <a:t>ô</a:t>
            </a:r>
            <a:r>
              <a:rPr lang="en-US" sz="2400" smtClean="0"/>
              <a:t>ng g</a:t>
            </a:r>
            <a:r>
              <a:rPr lang="en-US" sz="2400" noProof="1" smtClean="0"/>
              <a:t>ọi</a:t>
            </a:r>
            <a:r>
              <a:rPr lang="en-US" sz="2400" smtClean="0"/>
              <a:t> </a:t>
            </a:r>
            <a:r>
              <a:rPr lang="vi-VN" sz="2400" noProof="1" smtClean="0"/>
              <a:t>được</a:t>
            </a:r>
            <a:r>
              <a:rPr lang="en-US" sz="2400" smtClean="0"/>
              <a:t> c</a:t>
            </a:r>
            <a:r>
              <a:rPr lang="en-US" sz="2400" noProof="1" smtClean="0"/>
              <a:t>ác</a:t>
            </a:r>
            <a:r>
              <a:rPr lang="en-US" sz="2400" smtClean="0"/>
              <a:t> ph</a:t>
            </a:r>
            <a:r>
              <a:rPr lang="vi-VN" sz="2400" noProof="1" smtClean="0"/>
              <a:t>ươ</a:t>
            </a:r>
            <a:r>
              <a:rPr lang="en-US" sz="2400" smtClean="0"/>
              <a:t>ng th</a:t>
            </a:r>
            <a:r>
              <a:rPr lang="en-US" sz="2400" noProof="1" smtClean="0"/>
              <a:t>ức</a:t>
            </a:r>
            <a:r>
              <a:rPr lang="en-US" sz="2400" smtClean="0"/>
              <a:t> th</a:t>
            </a:r>
            <a:r>
              <a:rPr lang="en-US" sz="2400" noProof="1" smtClean="0"/>
              <a:t>ô</a:t>
            </a:r>
            <a:r>
              <a:rPr lang="en-US" sz="2400" smtClean="0"/>
              <a:t>ng th</a:t>
            </a:r>
            <a:r>
              <a:rPr lang="vi-VN" sz="2400" noProof="1" smtClean="0"/>
              <a:t>ường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620000" y="4114800"/>
            <a:ext cx="1004888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50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Kế thừa</a:t>
            </a:r>
            <a:endParaRPr lang="en-US" noProof="1" smtClean="0">
              <a:latin typeface="Arial" charset="0"/>
              <a:cs typeface="Arial" charset="0"/>
            </a:endParaRP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9298DF-368F-4C33-B28D-756D566B78DD}" type="slidenum">
              <a:rPr smtClean="0"/>
              <a:pPr/>
              <a:t>14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Sử dụng lại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Tồn</a:t>
            </a:r>
            <a:r>
              <a:rPr lang="en-US" sz="2800" dirty="0" smtClean="0"/>
              <a:t> </a:t>
            </a:r>
            <a:r>
              <a:rPr lang="en-US" sz="2800" dirty="0" err="1" smtClean="0"/>
              <a:t>tại</a:t>
            </a:r>
            <a:r>
              <a:rPr lang="en-US" sz="2800" dirty="0" smtClean="0"/>
              <a:t> </a:t>
            </a:r>
            <a:r>
              <a:rPr lang="en-US" sz="2800" dirty="0" err="1" smtClean="0"/>
              <a:t>nhiều</a:t>
            </a:r>
            <a:r>
              <a:rPr lang="en-US" sz="2800" dirty="0" smtClean="0"/>
              <a:t> </a:t>
            </a:r>
            <a:r>
              <a:rPr lang="en-US" sz="2800" dirty="0" err="1" smtClean="0"/>
              <a:t>loại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hành</a:t>
            </a:r>
            <a:r>
              <a:rPr lang="en-US" sz="2800" dirty="0" smtClean="0"/>
              <a:t> vi </a:t>
            </a:r>
            <a:r>
              <a:rPr lang="en-US" sz="2800" dirty="0" err="1" smtClean="0"/>
              <a:t>tương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tự</a:t>
            </a:r>
            <a:r>
              <a:rPr lang="en-US" sz="2800" dirty="0" smtClean="0"/>
              <a:t> </a:t>
            </a:r>
            <a:r>
              <a:rPr lang="en-US" sz="2800" dirty="0" err="1" smtClean="0"/>
              <a:t>hoặc</a:t>
            </a:r>
            <a:r>
              <a:rPr lang="en-US" sz="2800" dirty="0" smtClean="0"/>
              <a:t> </a:t>
            </a:r>
            <a:r>
              <a:rPr lang="en-US" sz="2800" dirty="0" err="1" smtClean="0"/>
              <a:t>liên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</a:t>
            </a:r>
            <a:r>
              <a:rPr lang="en-US" sz="2800" dirty="0" err="1" smtClean="0"/>
              <a:t>nhau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Person, Student, Manager,…</a:t>
            </a:r>
          </a:p>
          <a:p>
            <a:pPr eaLnBrk="1" hangingPunct="1"/>
            <a:r>
              <a:rPr lang="en-US" sz="2800" dirty="0" err="1" smtClean="0"/>
              <a:t>Xuất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nhu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mã</a:t>
            </a:r>
            <a:r>
              <a:rPr lang="en-US" sz="2800" dirty="0" smtClean="0"/>
              <a:t> </a:t>
            </a:r>
            <a:r>
              <a:rPr lang="en-US" sz="2800" dirty="0" err="1" smtClean="0"/>
              <a:t>nguồn</a:t>
            </a:r>
            <a:r>
              <a:rPr lang="en-US" sz="2800" dirty="0" smtClean="0"/>
              <a:t>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viết</a:t>
            </a:r>
            <a:endParaRPr lang="en-US" sz="2800" dirty="0" smtClean="0"/>
          </a:p>
          <a:p>
            <a:pPr lvl="1" eaLnBrk="1" hangingPunct="1"/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qua copy</a:t>
            </a:r>
          </a:p>
          <a:p>
            <a:pPr lvl="1" eaLnBrk="1" hangingPunct="1"/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qua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i="1" dirty="0" err="1" smtClean="0"/>
              <a:t>has_a</a:t>
            </a:r>
            <a:endParaRPr lang="en-US" sz="2400" i="1" dirty="0" smtClean="0"/>
          </a:p>
          <a:p>
            <a:pPr lvl="1" eaLnBrk="1" hangingPunct="1"/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qua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i="1" dirty="0" err="1" smtClean="0"/>
              <a:t>is_a</a:t>
            </a:r>
            <a:r>
              <a:rPr lang="en-US" sz="2400" dirty="0" smtClean="0"/>
              <a:t> (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chế</a:t>
            </a:r>
            <a:r>
              <a:rPr lang="en-US" sz="2400" dirty="0" smtClean="0"/>
              <a:t> “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thừa</a:t>
            </a:r>
            <a:r>
              <a:rPr lang="en-US" sz="2400" dirty="0" smtClean="0"/>
              <a:t>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Kế thừa</a:t>
            </a:r>
            <a:endParaRPr lang="en-US" noProof="1" smtClean="0">
              <a:latin typeface="Arial" charset="0"/>
              <a:cs typeface="Arial" charset="0"/>
            </a:endParaRP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207B0A7-48D7-45A9-9DFC-AF823C74D97B}" type="slidenum">
              <a:rPr smtClean="0"/>
              <a:pPr/>
              <a:t>15</a:t>
            </a:fld>
            <a:endParaRPr lang="en-US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Che giấu thông tin giữa lớp cơ sở và </a:t>
            </a:r>
            <a:br>
              <a:rPr lang="en-US" sz="3200" smtClean="0"/>
            </a:br>
            <a:r>
              <a:rPr lang="en-US" sz="3200" smtClean="0"/>
              <a:t>lớp dẫn xuất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810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class Employee extends Person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public String getDetail()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    String s;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   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//s = name + "," + birthday;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    s = getName() + "," + getBirthday();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    s += "," + salary;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    return s;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sz="2000" b="1" smtClean="0">
              <a:latin typeface="Courier New" pitchFamily="49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58000" y="1600200"/>
            <a:ext cx="2133600" cy="3749675"/>
            <a:chOff x="914400" y="1600200"/>
            <a:chExt cx="2133600" cy="3749675"/>
          </a:xfrm>
        </p:grpSpPr>
        <p:sp>
          <p:nvSpPr>
            <p:cNvPr id="13319" name="Rectangle 4"/>
            <p:cNvSpPr>
              <a:spLocks noChangeArrowheads="1"/>
            </p:cNvSpPr>
            <p:nvPr/>
          </p:nvSpPr>
          <p:spPr bwMode="auto">
            <a:xfrm>
              <a:off x="914400" y="1600200"/>
              <a:ext cx="1981200" cy="1905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vi-VN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914400" y="1981200"/>
              <a:ext cx="198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Line 10"/>
            <p:cNvSpPr>
              <a:spLocks noChangeShapeType="1"/>
            </p:cNvSpPr>
            <p:nvPr/>
          </p:nvSpPr>
          <p:spPr bwMode="auto">
            <a:xfrm>
              <a:off x="914400" y="2590800"/>
              <a:ext cx="198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Rectangle 11"/>
            <p:cNvSpPr>
              <a:spLocks noChangeArrowheads="1"/>
            </p:cNvSpPr>
            <p:nvPr/>
          </p:nvSpPr>
          <p:spPr bwMode="auto">
            <a:xfrm>
              <a:off x="914400" y="4038600"/>
              <a:ext cx="1981200" cy="1295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vi-VN"/>
            </a:p>
          </p:txBody>
        </p:sp>
        <p:sp>
          <p:nvSpPr>
            <p:cNvPr id="13323" name="Line 12"/>
            <p:cNvSpPr>
              <a:spLocks noChangeShapeType="1"/>
            </p:cNvSpPr>
            <p:nvPr/>
          </p:nvSpPr>
          <p:spPr bwMode="auto">
            <a:xfrm>
              <a:off x="914400" y="4419600"/>
              <a:ext cx="198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Text Box 13"/>
            <p:cNvSpPr txBox="1">
              <a:spLocks noChangeArrowheads="1"/>
            </p:cNvSpPr>
            <p:nvPr/>
          </p:nvSpPr>
          <p:spPr bwMode="auto">
            <a:xfrm>
              <a:off x="914400" y="4051300"/>
              <a:ext cx="1898650" cy="12985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10000"/>
                </a:lnSpc>
              </a:pPr>
              <a:r>
                <a:rPr lang="en-US">
                  <a:latin typeface="Courier New" pitchFamily="49" charset="0"/>
                </a:rPr>
                <a:t>Employee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>
                  <a:latin typeface="Courier New" pitchFamily="49" charset="0"/>
                </a:rPr>
                <a:t>-salary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>
                  <a:latin typeface="Courier New" pitchFamily="49" charset="0"/>
                </a:rPr>
                <a:t>+setSalary()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>
                  <a:latin typeface="Courier New" pitchFamily="49" charset="0"/>
                </a:rPr>
                <a:t>+getDetail()</a:t>
              </a:r>
            </a:p>
          </p:txBody>
        </p:sp>
        <p:sp>
          <p:nvSpPr>
            <p:cNvPr id="13325" name="Line 14"/>
            <p:cNvSpPr>
              <a:spLocks noChangeShapeType="1"/>
            </p:cNvSpPr>
            <p:nvPr/>
          </p:nvSpPr>
          <p:spPr bwMode="auto">
            <a:xfrm>
              <a:off x="914400" y="4724400"/>
              <a:ext cx="198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Line 21"/>
            <p:cNvSpPr>
              <a:spLocks noChangeShapeType="1"/>
            </p:cNvSpPr>
            <p:nvPr/>
          </p:nvSpPr>
          <p:spPr bwMode="auto">
            <a:xfrm flipV="1">
              <a:off x="1905000" y="3505200"/>
              <a:ext cx="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Text Box 9"/>
            <p:cNvSpPr txBox="1">
              <a:spLocks noChangeArrowheads="1"/>
            </p:cNvSpPr>
            <p:nvPr/>
          </p:nvSpPr>
          <p:spPr bwMode="auto">
            <a:xfrm>
              <a:off x="914400" y="1612900"/>
              <a:ext cx="2133600" cy="1920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10000"/>
                </a:lnSpc>
              </a:pPr>
              <a:r>
                <a:rPr lang="en-US">
                  <a:latin typeface="Courier New" pitchFamily="49" charset="0"/>
                </a:rPr>
                <a:t>Person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>
                  <a:latin typeface="Courier New" pitchFamily="49" charset="0"/>
                </a:rPr>
                <a:t>-name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>
                  <a:latin typeface="Courier New" pitchFamily="49" charset="0"/>
                </a:rPr>
                <a:t>-birthday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>
                  <a:latin typeface="Courier New" pitchFamily="49" charset="0"/>
                </a:rPr>
                <a:t>+setName()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>
                  <a:latin typeface="Courier New" pitchFamily="49" charset="0"/>
                </a:rPr>
                <a:t>+getName()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>
                  <a:latin typeface="Courier New" pitchFamily="49" charset="0"/>
                </a:rPr>
                <a:t>+setBirthday()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Kế thừa</a:t>
            </a:r>
            <a:endParaRPr lang="en-US" noProof="1" smtClean="0">
              <a:latin typeface="Arial" charset="0"/>
              <a:cs typeface="Arial" charset="0"/>
            </a:endParaRP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673E9CC-FDFE-4028-ADF4-937622C74D93}" type="slidenum">
              <a:rPr smtClean="0"/>
              <a:pPr/>
              <a:t>16</a:t>
            </a:fld>
            <a:endParaRPr 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 giấu thông tin…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229600" cy="4267200"/>
          </a:xfrm>
        </p:spPr>
        <p:txBody>
          <a:bodyPr/>
          <a:lstStyle/>
          <a:p>
            <a:pPr eaLnBrk="1" hangingPunct="1"/>
            <a:r>
              <a:rPr lang="en-US" sz="2800" smtClean="0"/>
              <a:t>Sử dụng lại dễ dàng mà không phụ thuộc vào cách cài đặt cụ thể</a:t>
            </a:r>
          </a:p>
          <a:p>
            <a:pPr eaLnBrk="1" hangingPunct="1"/>
            <a:r>
              <a:rPr lang="en-US" sz="2800" smtClean="0"/>
              <a:t>Người lập trình lớp dẫn xuất có thể khác người lập trình lớp cơ sở</a:t>
            </a:r>
          </a:p>
          <a:p>
            <a:pPr lvl="1" eaLnBrk="1" hangingPunct="1"/>
            <a:r>
              <a:rPr lang="en-US" sz="2400" smtClean="0"/>
              <a:t>người lập trình lớp cơ sở có thể thay đổi thiết kế nội tại</a:t>
            </a:r>
          </a:p>
          <a:p>
            <a:pPr eaLnBrk="1" hangingPunct="1"/>
            <a:r>
              <a:rPr lang="en-US" sz="2800" i="1" smtClean="0">
                <a:solidFill>
                  <a:srgbClr val="0000CC"/>
                </a:solidFill>
              </a:rPr>
              <a:t>Che giấu không có nghĩa là không nhìn thấy mã nguồn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Kế thừa</a:t>
            </a:r>
            <a:endParaRPr lang="en-US" noProof="1" smtClean="0">
              <a:latin typeface="Arial" charset="0"/>
              <a:cs typeface="Arial" charset="0"/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63CDE81-39A2-4117-92B3-5276693BC2B4}" type="slidenum">
              <a:rPr smtClean="0"/>
              <a:pPr/>
              <a:t>17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Các mức kiểm soát truy cập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230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vi-VN"/>
          </a:p>
        </p:txBody>
      </p:sp>
      <p:graphicFrame>
        <p:nvGraphicFramePr>
          <p:cNvPr id="147635" name="Group 179"/>
          <p:cNvGraphicFramePr>
            <a:graphicFrameLocks noGrp="1"/>
          </p:cNvGraphicFramePr>
          <p:nvPr/>
        </p:nvGraphicFramePr>
        <p:xfrm>
          <a:off x="457200" y="2028825"/>
          <a:ext cx="8382000" cy="3611880"/>
        </p:xfrm>
        <a:graphic>
          <a:graphicData uri="http://schemas.openxmlformats.org/drawingml/2006/table">
            <a:tbl>
              <a:tblPr/>
              <a:tblGrid>
                <a:gridCol w="2133600"/>
                <a:gridCol w="1676400"/>
                <a:gridCol w="1447800"/>
                <a:gridCol w="1524000"/>
                <a:gridCol w="1600200"/>
              </a:tblGrid>
              <a:tr h="260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Modifier</a:t>
                      </a:r>
                      <a:endParaRPr kumimoji="0" lang="en-US" sz="36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Same class</a:t>
                      </a:r>
                      <a:endParaRPr kumimoji="0" lang="en-US" sz="36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Same package</a:t>
                      </a:r>
                      <a:endParaRPr kumimoji="0" lang="en-US" sz="36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Subclass</a:t>
                      </a:r>
                      <a:endParaRPr kumimoji="0" lang="en-US" sz="36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Universe</a:t>
                      </a:r>
                      <a:endParaRPr kumimoji="0" lang="en-US" sz="36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private</a:t>
                      </a:r>
                      <a:endParaRPr kumimoji="0" lang="en-US" sz="36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Yes</a:t>
                      </a:r>
                      <a:endParaRPr kumimoji="0" lang="en-US" sz="36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package (</a:t>
                      </a:r>
                      <a:r>
                        <a:rPr kumimoji="0" lang="en-US" sz="2100" b="0" i="1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default</a:t>
                      </a:r>
                      <a:r>
                        <a:rPr kumimoji="0" lang="en-US" sz="21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)</a:t>
                      </a:r>
                      <a:endParaRPr kumimoji="0" lang="en-US" sz="36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Yes</a:t>
                      </a:r>
                      <a:endParaRPr kumimoji="0" lang="en-US" sz="36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Yes</a:t>
                      </a:r>
                      <a:endParaRPr kumimoji="0" lang="en-US" sz="36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protected</a:t>
                      </a:r>
                      <a:endParaRPr kumimoji="0" lang="en-US" sz="36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Yes</a:t>
                      </a:r>
                      <a:endParaRPr kumimoji="0" lang="en-US" sz="36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Yes</a:t>
                      </a:r>
                      <a:endParaRPr kumimoji="0" lang="en-US" sz="36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Yes</a:t>
                      </a:r>
                      <a:endParaRPr kumimoji="0" lang="en-US" sz="36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public</a:t>
                      </a:r>
                      <a:endParaRPr kumimoji="0" lang="en-US" sz="36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Yes</a:t>
                      </a:r>
                      <a:endParaRPr kumimoji="0" lang="en-US" sz="36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Yes</a:t>
                      </a:r>
                      <a:endParaRPr kumimoji="0" lang="en-US" sz="36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Yes</a:t>
                      </a:r>
                      <a:endParaRPr kumimoji="0" lang="en-US" sz="36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Yes</a:t>
                      </a:r>
                      <a:endParaRPr kumimoji="0" lang="en-US" sz="36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52" name="Rectangle 167"/>
          <p:cNvSpPr>
            <a:spLocks noChangeArrowheads="1"/>
          </p:cNvSpPr>
          <p:nvPr/>
        </p:nvSpPr>
        <p:spPr bwMode="auto">
          <a:xfrm>
            <a:off x="0" y="4548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Kế thừa</a:t>
            </a:r>
            <a:endParaRPr lang="en-US" noProof="1" smtClean="0">
              <a:latin typeface="Arial" charset="0"/>
              <a:cs typeface="Arial" charset="0"/>
            </a:endParaRP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1BDE1D3-90EA-49A1-B85A-5333751F08B4}" type="slidenum">
              <a:rPr smtClean="0"/>
              <a:pPr/>
              <a:t>18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Định nghĩa lại phương thức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Có thể định nghĩa lại các phương thức của lớp cơ sở</a:t>
            </a:r>
          </a:p>
          <a:p>
            <a:pPr lvl="1" eaLnBrk="1" hangingPunct="1"/>
            <a:r>
              <a:rPr lang="en-US" sz="2400" smtClean="0"/>
              <a:t>Chi tiết hóa cho phù hợp với bài toán mới</a:t>
            </a:r>
          </a:p>
          <a:p>
            <a:pPr eaLnBrk="1" hangingPunct="1"/>
            <a:r>
              <a:rPr lang="en-US" sz="2800" smtClean="0"/>
              <a:t>Đối tượng của lớp dẫn xuất sẽ hoạt động với phương thức </a:t>
            </a:r>
            <a:r>
              <a:rPr lang="en-US" sz="2800" i="1" smtClean="0"/>
              <a:t>mới</a:t>
            </a:r>
            <a:r>
              <a:rPr lang="en-US" sz="2800" smtClean="0"/>
              <a:t> phù hợp với nó</a:t>
            </a:r>
          </a:p>
          <a:p>
            <a:pPr lvl="1" eaLnBrk="1" hangingPunct="1"/>
            <a:r>
              <a:rPr lang="en-US" sz="2400" smtClean="0">
                <a:solidFill>
                  <a:srgbClr val="FF0000"/>
                </a:solidFill>
              </a:rPr>
              <a:t>Cơ chế liên kết động (dynamic binding)</a:t>
            </a:r>
          </a:p>
          <a:p>
            <a:pPr eaLnBrk="1" hangingPunct="1"/>
            <a:r>
              <a:rPr lang="en-US" sz="2800" smtClean="0"/>
              <a:t>Có thể tái sử dụng phương thức cùng tên của lớp cơ sở bằng từ khóa </a:t>
            </a:r>
            <a:r>
              <a:rPr lang="en-US" sz="2800" b="1" smtClean="0">
                <a:latin typeface="Courier New" pitchFamily="49" charset="0"/>
              </a:rPr>
              <a:t>super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Kế thừa</a:t>
            </a:r>
            <a:endParaRPr lang="en-US" noProof="1" smtClean="0">
              <a:latin typeface="Arial" charset="0"/>
              <a:cs typeface="Arial" charset="0"/>
            </a:endParaRP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98CCEEF-52D2-45C5-9730-80084F10D7F7}" type="slidenum">
              <a:rPr smtClean="0"/>
              <a:pPr/>
              <a:t>19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27432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Ví dụ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24200" y="457200"/>
            <a:ext cx="5715000" cy="2438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package abc;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public class Person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 protected Date birthday;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 protected String name;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 </a:t>
            </a: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public String getDetail()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		return name;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</p:txBody>
      </p:sp>
      <p:sp>
        <p:nvSpPr>
          <p:cNvPr id="2253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914400" y="3276600"/>
            <a:ext cx="7315200" cy="3048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import abc;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public class Employee extends Person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 </a:t>
            </a: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public String getDetail() </a:t>
            </a: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     String s;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     </a:t>
            </a: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s = super.getDetail() + "," + salary;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     return s;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  <a:endParaRPr lang="en-US" sz="1800" b="1" smtClean="0"/>
          </a:p>
          <a:p>
            <a:pPr eaLnBrk="1" hangingPunct="1">
              <a:buFont typeface="Wingdings" pitchFamily="2" charset="2"/>
              <a:buNone/>
            </a:pPr>
            <a:endParaRPr lang="en-US" sz="1800" b="1" smtClean="0"/>
          </a:p>
          <a:p>
            <a:pPr eaLnBrk="1" hangingPunct="1"/>
            <a:endParaRPr lang="en-US" sz="1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</a:t>
            </a:r>
            <a:endParaRPr lang="en-US" altLang="en-US" smtClean="0"/>
          </a:p>
        </p:txBody>
      </p:sp>
      <p:sp>
        <p:nvSpPr>
          <p:cNvPr id="25603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smtClean="0"/>
              <a:t>Mã nguồn Java được biên dịch thành mã bytecode</a:t>
            </a:r>
          </a:p>
          <a:p>
            <a:pPr eaLnBrk="1" hangingPunct="1"/>
            <a:r>
              <a:rPr lang="en-US" altLang="en-US" smtClean="0"/>
              <a:t>Bytecode độc lập với nền tảng</a:t>
            </a:r>
          </a:p>
          <a:p>
            <a:pPr eaLnBrk="1" hangingPunct="1"/>
            <a:r>
              <a:rPr lang="en-US" altLang="en-US" smtClean="0"/>
              <a:t>Bytecode được thực thi qua máy ảo Java (virtual machine)</a:t>
            </a:r>
          </a:p>
        </p:txBody>
      </p:sp>
      <p:graphicFrame>
        <p:nvGraphicFramePr>
          <p:cNvPr id="25604" name="Object 12"/>
          <p:cNvGraphicFramePr>
            <a:graphicFrameLocks noChangeAspect="1"/>
          </p:cNvGraphicFramePr>
          <p:nvPr>
            <p:ph sz="half" idx="4294967295"/>
          </p:nvPr>
        </p:nvGraphicFramePr>
        <p:xfrm>
          <a:off x="381000" y="3124200"/>
          <a:ext cx="8077200" cy="318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5886907" imgH="2320747" progId="Visio.Drawing.11">
                  <p:embed/>
                </p:oleObj>
              </mc:Choice>
              <mc:Fallback>
                <p:oleObj name="Visio" r:id="rId3" imgW="5886907" imgH="232074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124200"/>
                        <a:ext cx="8077200" cy="318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81BAAA-1409-4FDD-8ADB-F62B60F2F54B}" type="slidenum"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smtClean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25606" name="Picture 7" descr="Kết quả hình ảnh cho window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8" y="3262313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9" descr="Kết quả hình ảnh cho linux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675" y="4368800"/>
            <a:ext cx="8572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AutoShape 11" descr="Image result for apple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09" name="AutoShape 13" descr="Image result for apple"/>
          <p:cNvSpPr>
            <a:spLocks noChangeAspect="1" noChangeArrowheads="1"/>
          </p:cNvSpPr>
          <p:nvPr/>
        </p:nvSpPr>
        <p:spPr bwMode="auto">
          <a:xfrm>
            <a:off x="307975" y="-1638300"/>
            <a:ext cx="3743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10" name="AutoShape 15" descr="Image result for apple"/>
          <p:cNvSpPr>
            <a:spLocks noChangeAspect="1" noChangeArrowheads="1"/>
          </p:cNvSpPr>
          <p:nvPr/>
        </p:nvSpPr>
        <p:spPr bwMode="auto">
          <a:xfrm>
            <a:off x="460375" y="-1485900"/>
            <a:ext cx="3743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25611" name="Picture 19" descr="https://d3tvpxjako9ywy.cloudfront.net/content/uploads/2017/03/mac-logo-apps-1.png?av=6b0a742ee0fa6752afa029a4dadd536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825" y="5476875"/>
            <a:ext cx="1146175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5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Kế thừa</a:t>
            </a:r>
            <a:endParaRPr lang="en-US" noProof="1" smtClean="0">
              <a:latin typeface="Arial" charset="0"/>
              <a:cs typeface="Arial" charset="0"/>
            </a:endParaRP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D33502-EFB2-41AE-B45D-3FBF03A5EA2D}" type="slidenum">
              <a:rPr smtClean="0"/>
              <a:pPr/>
              <a:t>20</a:t>
            </a:fld>
            <a:endParaRPr lang="en-US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Định nghĩa lại…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Phải có quyền truy cập không </a:t>
            </a:r>
            <a:r>
              <a:rPr lang="en-US" sz="2800" i="1" smtClean="0"/>
              <a:t>chặt</a:t>
            </a:r>
            <a:r>
              <a:rPr lang="en-US" sz="2800" smtClean="0"/>
              <a:t> hơn phương thức được định nghĩa lại</a:t>
            </a:r>
          </a:p>
          <a:p>
            <a:pPr eaLnBrk="1" hangingPunct="1"/>
            <a:r>
              <a:rPr lang="en-US" sz="2800" smtClean="0"/>
              <a:t>Phải có kiểu giá trị trả lại như nhau</a:t>
            </a:r>
          </a:p>
          <a:p>
            <a:pPr eaLnBrk="1" hangingPunct="1"/>
            <a:r>
              <a:rPr lang="en-US" sz="2800" i="1" smtClean="0"/>
              <a:t>Chỉ có tác dụng với phương thức không phải là private</a:t>
            </a:r>
          </a:p>
          <a:p>
            <a:pPr lvl="1" eaLnBrk="1" hangingPunct="1"/>
            <a:r>
              <a:rPr lang="en-US" sz="2400" i="1" smtClean="0"/>
              <a:t>Phương thức private được che giấu với lớp dẫn xuất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Kế thừa</a:t>
            </a:r>
            <a:endParaRPr lang="en-US" noProof="1" smtClean="0">
              <a:latin typeface="Arial" charset="0"/>
              <a:cs typeface="Arial" charset="0"/>
            </a:endParaRP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698B51-50F2-4116-808A-2C4DA626F882}" type="slidenum">
              <a:rPr smtClean="0"/>
              <a:pPr/>
              <a:t>21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Khởi tạo của lớp dẫn xuất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267200"/>
          </a:xfrm>
        </p:spPr>
        <p:txBody>
          <a:bodyPr/>
          <a:lstStyle/>
          <a:p>
            <a:pPr eaLnBrk="1" hangingPunct="1"/>
            <a:r>
              <a:rPr lang="en-US" sz="2800" smtClean="0"/>
              <a:t>Lớp dẫn xuất kế thừa mọi thuộc tính và phương thức của lớp cơ sở</a:t>
            </a:r>
          </a:p>
          <a:p>
            <a:pPr eaLnBrk="1" hangingPunct="1"/>
            <a:r>
              <a:rPr lang="en-US" sz="2800" i="1" smtClean="0"/>
              <a:t>Không kế thừa phương thức khởi tạo</a:t>
            </a:r>
          </a:p>
          <a:p>
            <a:pPr lvl="1" eaLnBrk="1" hangingPunct="1"/>
            <a:r>
              <a:rPr lang="en-US" sz="2400" i="1" smtClean="0"/>
              <a:t>Về mặt cú pháp, có thể thấy chúng có tên khác nhau</a:t>
            </a:r>
          </a:p>
          <a:p>
            <a:pPr eaLnBrk="1" hangingPunct="1"/>
            <a:r>
              <a:rPr lang="en-US" sz="2800" smtClean="0"/>
              <a:t>Có hai giải pháp gọi constructor của lớp cơ sở</a:t>
            </a:r>
          </a:p>
          <a:p>
            <a:pPr lvl="1" eaLnBrk="1" hangingPunct="1"/>
            <a:r>
              <a:rPr lang="en-US" sz="2400" smtClean="0"/>
              <a:t>sử dụng constructor mặc định</a:t>
            </a:r>
          </a:p>
          <a:p>
            <a:pPr lvl="1" eaLnBrk="1" hangingPunct="1"/>
            <a:r>
              <a:rPr lang="en-US" sz="2400" smtClean="0"/>
              <a:t>gọi constructor của lớp cơ sở một cách tường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Kế thừa</a:t>
            </a:r>
            <a:endParaRPr lang="en-US" noProof="1" smtClean="0">
              <a:latin typeface="Arial" charset="0"/>
              <a:cs typeface="Arial" charset="0"/>
            </a:endParaRP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8EB7D05-CFF6-4263-8AEF-B33797470ADD}" type="slidenum">
              <a:rPr smtClean="0"/>
              <a:pPr/>
              <a:t>22</a:t>
            </a:fld>
            <a:endParaRPr lang="en-US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54864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class Point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	protected int x, y;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	public Point() {}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	public Point(int xx, int yy)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		x = xx;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		y = yy;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sz="18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class Circle extends Point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	protected int radius;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public Circle() {}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sz="18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Point p = new Point(10, 10);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Circle c1 = new Circle();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Circle c2 = new Circle(10, 10); //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Kế thừa</a:t>
            </a:r>
            <a:endParaRPr lang="en-US" altLang="en-US" sz="1400" noProof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2898775" y="6356350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7907913E-B995-4485-B51E-5ABCC6C50AB6}" type="slidenum">
              <a:rPr lang="en-US" altLang="en-US" sz="1400" smtClean="0">
                <a:latin typeface="Arial Black" panose="020B0A04020102020204" pitchFamily="34" charset="0"/>
                <a:cs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 smtClean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Thứ tự khởi tạo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648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class Point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	protected int x, y;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	public Point()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		System.out.println("Point constructor");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class Circle extends Point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	protected int radius;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	public Circle() {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		System.out.println("Circle constructor");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Circle c = new Circle();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b="1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Kế thừa v</a:t>
            </a:r>
            <a:r>
              <a:rPr lang="en-US" noProof="1" smtClean="0"/>
              <a:t>à</a:t>
            </a:r>
            <a:r>
              <a:rPr lang="en-US" smtClean="0"/>
              <a:t> </a:t>
            </a:r>
            <a:r>
              <a:rPr lang="vi-VN" noProof="1" smtClean="0"/>
              <a:t>đ</a:t>
            </a:r>
            <a:r>
              <a:rPr lang="en-US" smtClean="0"/>
              <a:t>a h</a:t>
            </a:r>
            <a:r>
              <a:rPr lang="en-US" noProof="1" smtClean="0"/>
              <a:t>ình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AA6076A-AEE7-45F9-8BBE-5483001EC096}" type="slidenum">
              <a:rPr smtClean="0"/>
              <a:pPr/>
              <a:t>24</a:t>
            </a:fld>
            <a:endParaRPr lang="en-US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Đa hình và liên kết động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Khả năng giải nghĩa các thông điệp theo các cách thức khác nhau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Person p1 = new Person();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Person p2 = new Employee();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Person p3 = new Manager();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solidFill>
                  <a:srgbClr val="0000CC"/>
                </a:solidFill>
                <a:latin typeface="Courier New" pitchFamily="49" charset="0"/>
              </a:rPr>
              <a:t>System.out.println(p1.getDetail());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solidFill>
                  <a:srgbClr val="0000CC"/>
                </a:solidFill>
                <a:latin typeface="Courier New" pitchFamily="49" charset="0"/>
              </a:rPr>
              <a:t>System.out.println(p2.getDetail());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solidFill>
                  <a:srgbClr val="0000CC"/>
                </a:solidFill>
                <a:latin typeface="Courier New" pitchFamily="49" charset="0"/>
              </a:rPr>
              <a:t>System.out.println(p3.getDetail());</a:t>
            </a:r>
          </a:p>
          <a:p>
            <a:pPr eaLnBrk="1" hangingPunct="1">
              <a:buFont typeface="Wingdings" pitchFamily="2" charset="2"/>
              <a:buNone/>
            </a:pPr>
            <a:endParaRPr lang="en-US" sz="24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Kế thừa v</a:t>
            </a:r>
            <a:r>
              <a:rPr lang="en-US" noProof="1" smtClean="0"/>
              <a:t>à</a:t>
            </a:r>
            <a:r>
              <a:rPr lang="en-US" smtClean="0"/>
              <a:t> </a:t>
            </a:r>
            <a:r>
              <a:rPr lang="vi-VN" noProof="1" smtClean="0"/>
              <a:t>đ</a:t>
            </a:r>
            <a:r>
              <a:rPr lang="en-US" smtClean="0"/>
              <a:t>a h</a:t>
            </a:r>
            <a:r>
              <a:rPr lang="en-US" noProof="1" smtClean="0"/>
              <a:t>ình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FD1AD9-D938-4CDC-B708-D895CD57DC50}" type="slidenum">
              <a:rPr smtClean="0"/>
              <a:pPr/>
              <a:t>25</a:t>
            </a:fld>
            <a:endParaRPr lang="en-US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Liên kết tĩnh và liên kết động</a:t>
            </a:r>
            <a:br>
              <a:rPr lang="en-US" smtClean="0"/>
            </a:br>
            <a:r>
              <a:rPr lang="en-US" sz="2800" smtClean="0"/>
              <a:t>Static and dynamic binding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Liên kết tĩnh: lời gọi hàm (phương thức) được quyết định khi biên dịch, do đó chỉ có một phiên bản của chương trình con được thực hiện</a:t>
            </a:r>
          </a:p>
          <a:p>
            <a:pPr lvl="1" eaLnBrk="1" hangingPunct="1"/>
            <a:r>
              <a:rPr lang="en-US" sz="2400" smtClean="0"/>
              <a:t>ưu điểm về tốc độ</a:t>
            </a:r>
          </a:p>
          <a:p>
            <a:pPr eaLnBrk="1" hangingPunct="1"/>
            <a:r>
              <a:rPr lang="en-US" sz="2800" smtClean="0"/>
              <a:t>Liên kết động: lời gọi phương thức được quyết định khi thực hiện, phiên bản của phương thức phù hợp với đối tượng được gọi</a:t>
            </a:r>
          </a:p>
          <a:p>
            <a:pPr lvl="1" eaLnBrk="1" hangingPunct="1"/>
            <a:r>
              <a:rPr lang="en-US" sz="2400" smtClean="0"/>
              <a:t>Java mặc định sử dụng liên kết động</a:t>
            </a:r>
          </a:p>
          <a:p>
            <a:pPr lvl="2" eaLnBrk="1" hangingPunct="1"/>
            <a:r>
              <a:rPr lang="en-US" sz="2000" smtClean="0"/>
              <a:t>liên kết tĩnh: final / private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Kế thừa v</a:t>
            </a:r>
            <a:r>
              <a:rPr lang="en-US" noProof="1" smtClean="0"/>
              <a:t>à</a:t>
            </a:r>
            <a:r>
              <a:rPr lang="en-US" smtClean="0"/>
              <a:t> </a:t>
            </a:r>
            <a:r>
              <a:rPr lang="vi-VN" noProof="1" smtClean="0"/>
              <a:t>đ</a:t>
            </a:r>
            <a:r>
              <a:rPr lang="en-US" smtClean="0"/>
              <a:t>a h</a:t>
            </a:r>
            <a:r>
              <a:rPr lang="en-US" noProof="1" smtClean="0"/>
              <a:t>ình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7D8DCE-1284-4CDE-91FB-EB389F23ADB6}" type="slidenum">
              <a:rPr smtClean="0"/>
              <a:pPr/>
              <a:t>26</a:t>
            </a:fld>
            <a:endParaRPr 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pPr eaLnBrk="1" hangingPunct="1"/>
            <a:r>
              <a:rPr lang="en-US" sz="3200" smtClean="0"/>
              <a:t>Đa hình: Gọi phương thức trong constructor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267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class Shape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	public Shape()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		</a:t>
            </a: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</a:rPr>
              <a:t>draw();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	</a:t>
            </a:r>
            <a:r>
              <a:rPr lang="en-US" sz="1600" b="1" smtClean="0">
                <a:solidFill>
                  <a:srgbClr val="0000CC"/>
                </a:solidFill>
                <a:latin typeface="Courier New" pitchFamily="49" charset="0"/>
              </a:rPr>
              <a:t>public void draw() {}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class Point extends Shape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    protected int x, 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    public Point(int xx, int yy)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    	x = xx;  y = yy;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    </a:t>
            </a:r>
            <a:r>
              <a:rPr lang="en-US" sz="1600" b="1" smtClean="0">
                <a:solidFill>
                  <a:srgbClr val="0000CC"/>
                </a:solidFill>
                <a:latin typeface="Courier New" pitchFamily="49" charset="0"/>
              </a:rPr>
              <a:t>public void draw()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rgbClr val="0000CC"/>
                </a:solidFill>
                <a:latin typeface="Courier New" pitchFamily="49" charset="0"/>
              </a:rPr>
              <a:t>    	System.out.println("(" + x + "," + y + ")");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rgbClr val="0000CC"/>
                </a:solidFill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Point p = new Point(10, 10); //(0,0)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p.draw();//(10,10)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Kế thừa v</a:t>
            </a:r>
            <a:r>
              <a:rPr lang="en-US" noProof="1" smtClean="0"/>
              <a:t>à</a:t>
            </a:r>
            <a:r>
              <a:rPr lang="en-US" smtClean="0"/>
              <a:t> </a:t>
            </a:r>
            <a:r>
              <a:rPr lang="vi-VN" noProof="1" smtClean="0"/>
              <a:t>đ</a:t>
            </a:r>
            <a:r>
              <a:rPr lang="en-US" smtClean="0"/>
              <a:t>a h</a:t>
            </a:r>
            <a:r>
              <a:rPr lang="en-US" noProof="1" smtClean="0"/>
              <a:t>ình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5686C2B-A740-4A2C-98D0-444F65308F7E}" type="slidenum">
              <a:rPr smtClean="0"/>
              <a:pPr/>
              <a:t>27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: up/down casting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Employee e = new Employee();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Person p = e;  // up casting</a:t>
            </a:r>
            <a:endParaRPr lang="en-US" sz="2400" b="1" smtClean="0">
              <a:solidFill>
                <a:srgbClr val="0000FF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Employee ee = (Employee)p;  // down casting</a:t>
            </a:r>
            <a:endParaRPr lang="en-US" altLang="zh-CN" sz="2400" b="1" smtClean="0">
              <a:solidFill>
                <a:srgbClr val="FF000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Manager m = (Manager)ee;  //  run-time error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b="1" smtClean="0">
              <a:ea typeface="SimSun" pitchFamily="2" charset="-122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Person p2 = new Manager();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CC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Employee e2 = (Employee) p2;</a:t>
            </a:r>
            <a:r>
              <a:rPr lang="en-US" altLang="zh-CN" sz="2400" b="1" smtClean="0">
                <a:solidFill>
                  <a:srgbClr val="0000CC"/>
                </a:solidFill>
                <a:ea typeface="SimSun" pitchFamily="2" charset="-122"/>
                <a:cs typeface="Courier New" pitchFamily="49" charset="0"/>
              </a:rPr>
              <a:t> </a:t>
            </a:r>
            <a:endParaRPr lang="en-US" sz="2400" b="1" smtClean="0">
              <a:solidFill>
                <a:srgbClr val="0000CC"/>
              </a:solidFill>
              <a:ea typeface="SimSun" pitchFamily="2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Kế thừa</a:t>
            </a:r>
            <a:endParaRPr lang="en-US" altLang="en-US" sz="1400" noProof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2898775" y="6356350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FEDBD057-6885-4CE8-B460-D67C3127036F}" type="slidenum">
              <a:rPr lang="en-US" altLang="en-US" sz="1400" smtClean="0">
                <a:latin typeface="Arial Black" panose="020B0A04020102020204" pitchFamily="34" charset="0"/>
                <a:cs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 smtClean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Từ khóa </a:t>
            </a:r>
            <a:r>
              <a:rPr lang="en-US" altLang="en-US" smtClean="0">
                <a:latin typeface="Courier New" panose="02070309020205020404" pitchFamily="49" charset="0"/>
              </a:rPr>
              <a:t>final</a:t>
            </a:r>
            <a:r>
              <a:rPr lang="en-US" altLang="en-US" smtClean="0"/>
              <a:t> 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Thuộc tính final</a:t>
            </a:r>
          </a:p>
          <a:p>
            <a:pPr lvl="1" eaLnBrk="1" hangingPunct="1"/>
            <a:r>
              <a:rPr lang="en-US" altLang="en-US" sz="2400" smtClean="0">
                <a:solidFill>
                  <a:srgbClr val="0000CC"/>
                </a:solidFill>
              </a:rPr>
              <a:t>hằng số</a:t>
            </a:r>
            <a:r>
              <a:rPr lang="en-US" altLang="en-US" sz="2400" smtClean="0"/>
              <a:t>, chỉ được gán giá trị khởi tạo một lần, không thay đổi được giá trị</a:t>
            </a:r>
          </a:p>
          <a:p>
            <a:pPr eaLnBrk="1" hangingPunct="1"/>
            <a:r>
              <a:rPr lang="en-US" altLang="en-US" sz="2800" smtClean="0"/>
              <a:t>Phương thức final</a:t>
            </a:r>
          </a:p>
          <a:p>
            <a:pPr lvl="1" eaLnBrk="1" hangingPunct="1"/>
            <a:r>
              <a:rPr lang="en-US" altLang="en-US" sz="2400" smtClean="0"/>
              <a:t>không cho phép định nghĩa lại ở lớp dẫn xuất</a:t>
            </a:r>
          </a:p>
          <a:p>
            <a:pPr eaLnBrk="1" hangingPunct="1"/>
            <a:r>
              <a:rPr lang="en-US" altLang="en-US" sz="2800" smtClean="0"/>
              <a:t>Tham số final</a:t>
            </a:r>
          </a:p>
          <a:p>
            <a:pPr lvl="1" eaLnBrk="1" hangingPunct="1"/>
            <a:r>
              <a:rPr lang="en-US" altLang="en-US" sz="2400" smtClean="0"/>
              <a:t>không thay đổi được </a:t>
            </a:r>
            <a:r>
              <a:rPr lang="en-US" altLang="en-US" sz="2400" smtClean="0">
                <a:solidFill>
                  <a:srgbClr val="0000CC"/>
                </a:solidFill>
              </a:rPr>
              <a:t>giá trị của tham chiếu</a:t>
            </a:r>
          </a:p>
          <a:p>
            <a:pPr eaLnBrk="1" hangingPunct="1"/>
            <a:r>
              <a:rPr lang="en-US" altLang="en-US" sz="2800" smtClean="0"/>
              <a:t>Lớp final</a:t>
            </a:r>
          </a:p>
          <a:p>
            <a:pPr lvl="1" eaLnBrk="1" hangingPunct="1"/>
            <a:r>
              <a:rPr lang="en-US" altLang="en-US" sz="2400" smtClean="0"/>
              <a:t>không định nghĩa được lớp dẫn xuất </a:t>
            </a:r>
          </a:p>
        </p:txBody>
      </p:sp>
    </p:spTree>
    <p:extLst>
      <p:ext uri="{BB962C8B-B14F-4D97-AF65-F5344CB8AC3E}">
        <p14:creationId xmlns:p14="http://schemas.microsoft.com/office/powerpoint/2010/main" val="401870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Kế thừa v</a:t>
            </a:r>
            <a:r>
              <a:rPr lang="en-US" altLang="en-US" sz="1200" noProof="1" smtClean="0"/>
              <a:t>à</a:t>
            </a:r>
            <a:r>
              <a:rPr lang="en-US" altLang="en-US" sz="1200" smtClean="0"/>
              <a:t> </a:t>
            </a:r>
            <a:r>
              <a:rPr lang="en-US" altLang="en-US" sz="1200" noProof="1" smtClean="0"/>
              <a:t>đ</a:t>
            </a:r>
            <a:r>
              <a:rPr lang="en-US" altLang="en-US" sz="1200" smtClean="0"/>
              <a:t>a h</a:t>
            </a:r>
            <a:r>
              <a:rPr lang="en-US" altLang="en-US" sz="1200" noProof="1" smtClean="0"/>
              <a:t>ình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C663EB3-6302-46B3-9DEE-A3EF052868A2}" type="slidenum">
              <a:rPr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Lớp trừu tượng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Chúng ta có thể tạo ra các lớp cơ sở để tái sử dụng mà không muốn tạo ra đối tượng thực của lớp</a:t>
            </a:r>
          </a:p>
          <a:p>
            <a:pPr lvl="1" eaLnBrk="1" hangingPunct="1"/>
            <a:r>
              <a:rPr lang="en-US" altLang="en-US" smtClean="0"/>
              <a:t>các lớp Point, Circle, Rectangle chung nhau khái niệm cùng là hình vẽ </a:t>
            </a:r>
            <a:r>
              <a:rPr lang="en-US" altLang="en-US" i="1" smtClean="0"/>
              <a:t>Shape</a:t>
            </a:r>
          </a:p>
          <a:p>
            <a:pPr eaLnBrk="1" hangingPunct="1"/>
            <a:r>
              <a:rPr lang="en-US" altLang="en-US" smtClean="0"/>
              <a:t>Giải pháp là khai báo lớp trừu tượng</a:t>
            </a:r>
          </a:p>
          <a:p>
            <a:pPr lvl="1" eaLnBrk="1" hangingPunct="1"/>
            <a:r>
              <a:rPr lang="en-US" altLang="en-US" smtClean="0"/>
              <a:t>không thể tạo đối tượng</a:t>
            </a:r>
          </a:p>
        </p:txBody>
      </p:sp>
    </p:spTree>
    <p:extLst>
      <p:ext uri="{BB962C8B-B14F-4D97-AF65-F5344CB8AC3E}">
        <p14:creationId xmlns:p14="http://schemas.microsoft.com/office/powerpoint/2010/main" val="139988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1800" y="1676400"/>
            <a:ext cx="5943600" cy="152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C1 extends C2{</a:t>
            </a:r>
          </a:p>
          <a:p>
            <a:r>
              <a:rPr lang="en-US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void test(){</a:t>
            </a:r>
          </a:p>
          <a:p>
            <a:pPr algn="ctr"/>
            <a:r>
              <a:rPr lang="en-US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System.out.println("Hello, world!");</a:t>
            </a:r>
          </a:p>
          <a:p>
            <a:r>
              <a:rPr lang="en-US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95600" y="3886200"/>
            <a:ext cx="2971800" cy="1066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 C1.java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ava C1 ???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198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Kế thừa v</a:t>
            </a:r>
            <a:r>
              <a:rPr lang="en-US" altLang="en-US" sz="1200" noProof="1" smtClean="0"/>
              <a:t>à</a:t>
            </a:r>
            <a:r>
              <a:rPr lang="en-US" altLang="en-US" sz="1200" smtClean="0"/>
              <a:t> </a:t>
            </a:r>
            <a:r>
              <a:rPr lang="en-US" altLang="en-US" sz="1200" noProof="1" smtClean="0"/>
              <a:t>đ</a:t>
            </a:r>
            <a:r>
              <a:rPr lang="en-US" altLang="en-US" sz="1200" smtClean="0"/>
              <a:t>a h</a:t>
            </a:r>
            <a:r>
              <a:rPr lang="en-US" altLang="en-US" sz="1200" noProof="1" smtClean="0"/>
              <a:t>ình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830D588-76C4-4A42-A58E-F187130D31EF}" type="slidenum">
              <a:rPr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Phương thức trừu tượng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Để thống nhất giao diện, có thể khai báo các phương thức tại lớp cơ sở nhưng được cài đặt thực tế tại lớp dẫn xuất </a:t>
            </a:r>
          </a:p>
          <a:p>
            <a:pPr lvl="1" eaLnBrk="1" hangingPunct="1"/>
            <a:r>
              <a:rPr lang="en-US" altLang="en-US" smtClean="0"/>
              <a:t>Các lớp dẫn xuất khác nhau có cách cài đặt khác nhau</a:t>
            </a:r>
          </a:p>
          <a:p>
            <a:pPr eaLnBrk="1" hangingPunct="1"/>
            <a:r>
              <a:rPr lang="en-US" altLang="en-US" smtClean="0"/>
              <a:t>Phương thức trừu tượng</a:t>
            </a:r>
          </a:p>
          <a:p>
            <a:pPr lvl="1" eaLnBrk="1" hangingPunct="1"/>
            <a:r>
              <a:rPr lang="en-US" altLang="en-US" smtClean="0"/>
              <a:t>Là phương thức bắt buộc phải định nghĩa lại (chuyên biệt hóa) tại lớp dẫn xuất</a:t>
            </a:r>
          </a:p>
        </p:txBody>
      </p:sp>
    </p:spTree>
    <p:extLst>
      <p:ext uri="{BB962C8B-B14F-4D97-AF65-F5344CB8AC3E}">
        <p14:creationId xmlns:p14="http://schemas.microsoft.com/office/powerpoint/2010/main" val="40827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Kế thừa v</a:t>
            </a:r>
            <a:r>
              <a:rPr lang="en-US" altLang="en-US" sz="1200" noProof="1" smtClean="0"/>
              <a:t>à</a:t>
            </a:r>
            <a:r>
              <a:rPr lang="en-US" altLang="en-US" sz="1200" smtClean="0"/>
              <a:t> </a:t>
            </a:r>
            <a:r>
              <a:rPr lang="en-US" altLang="en-US" sz="1200" noProof="1" smtClean="0"/>
              <a:t>đ</a:t>
            </a:r>
            <a:r>
              <a:rPr lang="en-US" altLang="en-US" sz="1200" smtClean="0"/>
              <a:t>a h</a:t>
            </a:r>
            <a:r>
              <a:rPr lang="en-US" altLang="en-US" sz="1200" noProof="1" smtClean="0"/>
              <a:t>ình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E8438E2-065F-44CB-ADD5-91947AB21F8C}" type="slidenum">
              <a:rPr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Giao diện (Interface)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Interface là mức trừu tượng cao hơn lớp trừu tượng</a:t>
            </a:r>
          </a:p>
          <a:p>
            <a:pPr eaLnBrk="1" hangingPunct="1"/>
            <a:r>
              <a:rPr lang="en-US" altLang="en-US" smtClean="0"/>
              <a:t>Chỉ bao gồm</a:t>
            </a:r>
          </a:p>
          <a:p>
            <a:pPr lvl="1" eaLnBrk="1" hangingPunct="1"/>
            <a:r>
              <a:rPr lang="en-US" altLang="en-US" smtClean="0"/>
              <a:t>phương thức trừu tượng</a:t>
            </a:r>
          </a:p>
          <a:p>
            <a:pPr lvl="1" eaLnBrk="1" hangingPunct="1"/>
            <a:r>
              <a:rPr lang="en-US" altLang="en-US" smtClean="0"/>
              <a:t>hằng số (static final)</a:t>
            </a:r>
          </a:p>
          <a:p>
            <a:pPr lvl="1" eaLnBrk="1" hangingPunct="1"/>
            <a:r>
              <a:rPr lang="en-US" altLang="en-US" smtClean="0"/>
              <a:t>mặc định là public</a:t>
            </a:r>
          </a:p>
          <a:p>
            <a:pPr eaLnBrk="1" hangingPunct="1"/>
            <a:r>
              <a:rPr lang="en-US" altLang="en-US" smtClean="0"/>
              <a:t>Cú pháp: </a:t>
            </a:r>
          </a:p>
          <a:p>
            <a:pPr lvl="1" eaLnBrk="1" hangingPunct="1"/>
            <a:r>
              <a:rPr lang="en-US" altLang="en-US" smtClean="0"/>
              <a:t>từ khóa </a:t>
            </a:r>
            <a:r>
              <a:rPr lang="en-US" altLang="en-US" smtClean="0">
                <a:latin typeface="Courier New" panose="02070309020205020404" pitchFamily="49" charset="0"/>
              </a:rPr>
              <a:t>interface</a:t>
            </a:r>
            <a:r>
              <a:rPr lang="en-US" altLang="en-US" smtClean="0"/>
              <a:t> và </a:t>
            </a:r>
            <a:r>
              <a:rPr lang="en-US" altLang="en-US" smtClean="0">
                <a:latin typeface="Courier New" panose="02070309020205020404" pitchFamily="49" charset="0"/>
              </a:rPr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08769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X</a:t>
            </a:r>
            <a:r>
              <a:rPr lang="en-US" noProof="1" smtClean="0"/>
              <a:t>ử</a:t>
            </a:r>
            <a:r>
              <a:rPr lang="en-US" smtClean="0"/>
              <a:t> l</a:t>
            </a:r>
            <a:r>
              <a:rPr lang="en-US" noProof="1" smtClean="0"/>
              <a:t>ý</a:t>
            </a:r>
            <a:r>
              <a:rPr lang="en-US" smtClean="0"/>
              <a:t> ngo</a:t>
            </a:r>
            <a:r>
              <a:rPr lang="en-US" noProof="1" smtClean="0"/>
              <a:t>ại</a:t>
            </a:r>
            <a:r>
              <a:rPr lang="en-US" smtClean="0"/>
              <a:t> l</a:t>
            </a:r>
            <a:r>
              <a:rPr lang="en-US" noProof="1" smtClean="0"/>
              <a:t>ệ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FAF380-F295-4D93-A70C-F0E29D3AAC3C}" type="slidenum">
              <a:rPr smtClean="0"/>
              <a:pPr/>
              <a:t>32</a:t>
            </a:fld>
            <a:endParaRPr 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</a:t>
            </a:r>
            <a:r>
              <a:rPr lang="en-US" noProof="1" smtClean="0"/>
              <a:t>ú</a:t>
            </a:r>
            <a:r>
              <a:rPr lang="en-US" smtClean="0"/>
              <a:t> ph</a:t>
            </a:r>
            <a:r>
              <a:rPr lang="en-US" noProof="1" smtClean="0"/>
              <a:t>áp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try - catch</a:t>
            </a:r>
            <a:endParaRPr lang="en-US" noProof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smtClean="0"/>
              <a:t>Việc phân tách đoạn chương trình thông thường và phần xử lý ngoại lệ được thể hiện thông qua cú pháp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try – catch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Khối lệnh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try {...}</a:t>
            </a:r>
            <a:r>
              <a:rPr lang="en-US" sz="2000" smtClean="0"/>
              <a:t>: khối lệnh có khả năng ném ngoại lệ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Khối lệnh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catch() {...}</a:t>
            </a:r>
            <a:r>
              <a:rPr lang="en-US" sz="2000" smtClean="0"/>
              <a:t>: bắt và xử lý với ngoại lệ</a:t>
            </a:r>
            <a:r>
              <a:rPr lang="en-US" sz="1800" smtClean="0"/>
              <a:t> </a:t>
            </a: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noProof="1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// throw an exception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(TypeOfException e)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// exception-handling statements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noProof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X</a:t>
            </a:r>
            <a:r>
              <a:rPr lang="en-US" noProof="1" smtClean="0"/>
              <a:t>ử</a:t>
            </a:r>
            <a:r>
              <a:rPr lang="en-US" smtClean="0"/>
              <a:t> l</a:t>
            </a:r>
            <a:r>
              <a:rPr lang="en-US" noProof="1" smtClean="0"/>
              <a:t>ý</a:t>
            </a:r>
            <a:r>
              <a:rPr lang="en-US" smtClean="0"/>
              <a:t> ngo</a:t>
            </a:r>
            <a:r>
              <a:rPr lang="en-US" noProof="1" smtClean="0"/>
              <a:t>ại</a:t>
            </a:r>
            <a:r>
              <a:rPr lang="en-US" smtClean="0"/>
              <a:t> l</a:t>
            </a:r>
            <a:r>
              <a:rPr lang="en-US" noProof="1" smtClean="0"/>
              <a:t>ệ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6683362-5792-4FAD-8ABF-94BBAB90C0DF}" type="slidenum">
              <a:rPr smtClean="0"/>
              <a:pPr/>
              <a:t>33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noProof="1" smtClean="0"/>
              <a:t>ém</a:t>
            </a:r>
            <a:r>
              <a:rPr lang="en-US" smtClean="0"/>
              <a:t> ngo</a:t>
            </a:r>
            <a:r>
              <a:rPr lang="en-US" noProof="1" smtClean="0"/>
              <a:t>ại</a:t>
            </a:r>
            <a:r>
              <a:rPr lang="en-US" smtClean="0"/>
              <a:t> l</a:t>
            </a:r>
            <a:r>
              <a:rPr lang="en-US" noProof="1" smtClean="0"/>
              <a:t>ệ</a:t>
            </a:r>
            <a:r>
              <a:rPr lang="en-US" smtClean="0"/>
              <a:t> (tường minh)</a:t>
            </a:r>
            <a:endParaRPr lang="en-US" noProof="1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noProof="1" smtClean="0"/>
              <a:t>ém</a:t>
            </a:r>
            <a:r>
              <a:rPr lang="en-US" smtClean="0"/>
              <a:t> ngo</a:t>
            </a:r>
            <a:r>
              <a:rPr lang="en-US" noProof="1" smtClean="0"/>
              <a:t>ại</a:t>
            </a:r>
            <a:r>
              <a:rPr lang="en-US" smtClean="0"/>
              <a:t> l</a:t>
            </a:r>
            <a:r>
              <a:rPr lang="en-US" noProof="1" smtClean="0"/>
              <a:t>ệ</a:t>
            </a:r>
            <a:r>
              <a:rPr lang="en-US" smtClean="0"/>
              <a:t> b</a:t>
            </a:r>
            <a:r>
              <a:rPr lang="en-US" noProof="1" smtClean="0"/>
              <a:t>ằng</a:t>
            </a:r>
            <a:r>
              <a:rPr lang="en-US" smtClean="0"/>
              <a:t> c</a:t>
            </a:r>
            <a:r>
              <a:rPr lang="en-US" noProof="1" smtClean="0"/>
              <a:t>â</a:t>
            </a:r>
            <a:r>
              <a:rPr lang="en-US" smtClean="0"/>
              <a:t>u l</a:t>
            </a:r>
            <a:r>
              <a:rPr lang="en-US" noProof="1" smtClean="0"/>
              <a:t>ệnh</a:t>
            </a:r>
            <a:r>
              <a:rPr lang="en-US" smtClean="0"/>
              <a:t>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thr</a:t>
            </a:r>
            <a:r>
              <a:rPr lang="en-US" b="1" noProof="1" smtClean="0">
                <a:latin typeface="Courier New" pitchFamily="49" charset="0"/>
                <a:cs typeface="Courier New" pitchFamily="49" charset="0"/>
              </a:rPr>
              <a:t>ow</a:t>
            </a:r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if (0==denominator)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throw new Exception();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} else res = nominator / denominator;</a:t>
            </a:r>
          </a:p>
          <a:p>
            <a:pPr eaLnBrk="1" hangingPunct="1">
              <a:buFont typeface="Wingdings" pitchFamily="2" charset="2"/>
              <a:buNone/>
            </a:pPr>
            <a:endParaRPr lang="en-US" sz="2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X</a:t>
            </a:r>
            <a:r>
              <a:rPr lang="en-US" noProof="1" smtClean="0"/>
              <a:t>ử</a:t>
            </a:r>
            <a:r>
              <a:rPr lang="en-US" smtClean="0"/>
              <a:t> l</a:t>
            </a:r>
            <a:r>
              <a:rPr lang="en-US" noProof="1" smtClean="0"/>
              <a:t>ý</a:t>
            </a:r>
            <a:r>
              <a:rPr lang="en-US" smtClean="0"/>
              <a:t> ngo</a:t>
            </a:r>
            <a:r>
              <a:rPr lang="en-US" noProof="1" smtClean="0"/>
              <a:t>ại</a:t>
            </a:r>
            <a:r>
              <a:rPr lang="en-US" smtClean="0"/>
              <a:t> l</a:t>
            </a:r>
            <a:r>
              <a:rPr lang="en-US" noProof="1" smtClean="0"/>
              <a:t>ệ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2CB2EE1-23AD-4778-A0B4-4E056D702C4E}" type="slidenum">
              <a:rPr smtClean="0"/>
              <a:pPr/>
              <a:t>34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1" smtClean="0"/>
              <a:t>Ném ra từ ph</a:t>
            </a:r>
            <a:r>
              <a:rPr lang="vi-VN" noProof="1" smtClean="0"/>
              <a:t>ương thức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int devide(int num, int denom) </a:t>
            </a:r>
            <a:r>
              <a:rPr lang="en-US" sz="2400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throws Exception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 if (0 == denom)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     throw new Exception(”denom = 0”);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 return num/denom;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noProof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440964-62CC-4CEB-AD4A-9882FB2F4822}" type="slidenum">
              <a:rPr altLang="en-US">
                <a:latin typeface="Arial Black" panose="020B0A04020102020204" pitchFamily="34" charset="0"/>
              </a:rPr>
              <a:pPr eaLnBrk="1" hangingPunct="1"/>
              <a:t>35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Lập trình tổng quát</a:t>
            </a:r>
            <a:endParaRPr lang="en-US" alt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noProof="1" smtClean="0"/>
              <a:t>Lập trình tổng quát</a:t>
            </a:r>
          </a:p>
        </p:txBody>
      </p:sp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609600" y="1371600"/>
            <a:ext cx="7543800" cy="3768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public class Pair</a:t>
            </a:r>
            <a:r>
              <a:rPr lang="en-US" altLang="en-US" sz="1600">
                <a:solidFill>
                  <a:srgbClr val="0000CC"/>
                </a:solidFill>
              </a:rPr>
              <a:t>&lt;T, U&gt;</a:t>
            </a:r>
            <a:r>
              <a:rPr lang="en-US" altLang="en-US" sz="1600"/>
              <a:t> </a:t>
            </a:r>
          </a:p>
          <a:p>
            <a:r>
              <a:rPr lang="en-US" altLang="en-US" sz="1600"/>
              <a:t>{ </a:t>
            </a:r>
          </a:p>
          <a:p>
            <a:r>
              <a:rPr lang="en-US" altLang="en-US" sz="1600"/>
              <a:t>   public Pair() { first = null; second = null; }</a:t>
            </a:r>
          </a:p>
          <a:p>
            <a:r>
              <a:rPr lang="en-US" altLang="en-US" sz="1600"/>
              <a:t>   public Pair(</a:t>
            </a:r>
            <a:r>
              <a:rPr lang="en-US" altLang="en-US" sz="1600">
                <a:solidFill>
                  <a:srgbClr val="0000CC"/>
                </a:solidFill>
              </a:rPr>
              <a:t>T</a:t>
            </a:r>
            <a:r>
              <a:rPr lang="en-US" altLang="en-US" sz="1600"/>
              <a:t> first, </a:t>
            </a:r>
            <a:r>
              <a:rPr lang="en-US" altLang="en-US" sz="1600">
                <a:solidFill>
                  <a:srgbClr val="0000CC"/>
                </a:solidFill>
              </a:rPr>
              <a:t>U</a:t>
            </a:r>
            <a:r>
              <a:rPr lang="en-US" altLang="en-US" sz="1600"/>
              <a:t> second) </a:t>
            </a:r>
          </a:p>
          <a:p>
            <a:r>
              <a:rPr lang="en-US" altLang="en-US" sz="1600"/>
              <a:t>      { this.first = first; this.second = second; } </a:t>
            </a:r>
          </a:p>
          <a:p>
            <a:endParaRPr lang="en-US" altLang="en-US" sz="1600"/>
          </a:p>
          <a:p>
            <a:r>
              <a:rPr lang="en-US" altLang="en-US" sz="1600"/>
              <a:t>   public </a:t>
            </a:r>
            <a:r>
              <a:rPr lang="en-US" altLang="en-US" sz="1600">
                <a:solidFill>
                  <a:srgbClr val="0000CC"/>
                </a:solidFill>
              </a:rPr>
              <a:t>T</a:t>
            </a:r>
            <a:r>
              <a:rPr lang="en-US" altLang="en-US" sz="1600"/>
              <a:t> getFirst() { return first; } </a:t>
            </a:r>
          </a:p>
          <a:p>
            <a:r>
              <a:rPr lang="en-US" altLang="en-US" sz="1600"/>
              <a:t>   public </a:t>
            </a:r>
            <a:r>
              <a:rPr lang="en-US" altLang="en-US" sz="1600">
                <a:solidFill>
                  <a:srgbClr val="0000CC"/>
                </a:solidFill>
              </a:rPr>
              <a:t>U</a:t>
            </a:r>
            <a:r>
              <a:rPr lang="en-US" altLang="en-US" sz="1600"/>
              <a:t> getSecond() { return second; } </a:t>
            </a:r>
          </a:p>
          <a:p>
            <a:endParaRPr lang="en-US" altLang="en-US" sz="1600"/>
          </a:p>
          <a:p>
            <a:r>
              <a:rPr lang="en-US" altLang="en-US" sz="1600"/>
              <a:t>   public void setFirst(</a:t>
            </a:r>
            <a:r>
              <a:rPr lang="en-US" altLang="en-US" sz="1600">
                <a:solidFill>
                  <a:srgbClr val="0000CC"/>
                </a:solidFill>
              </a:rPr>
              <a:t>T</a:t>
            </a:r>
            <a:r>
              <a:rPr lang="en-US" altLang="en-US" sz="1600"/>
              <a:t> newValue) { first = newValue; } </a:t>
            </a:r>
          </a:p>
          <a:p>
            <a:r>
              <a:rPr lang="en-US" altLang="en-US" sz="1600"/>
              <a:t>   public void setSecond(</a:t>
            </a:r>
            <a:r>
              <a:rPr lang="en-US" altLang="en-US" sz="1600">
                <a:solidFill>
                  <a:srgbClr val="0000CC"/>
                </a:solidFill>
              </a:rPr>
              <a:t>U</a:t>
            </a:r>
            <a:r>
              <a:rPr lang="en-US" altLang="en-US" sz="1600"/>
              <a:t> newValue) { second = newValue; } </a:t>
            </a:r>
          </a:p>
          <a:p>
            <a:endParaRPr lang="en-US" altLang="en-US" sz="1600"/>
          </a:p>
          <a:p>
            <a:r>
              <a:rPr lang="en-US" altLang="en-US" sz="1600"/>
              <a:t>   private </a:t>
            </a:r>
            <a:r>
              <a:rPr lang="en-US" altLang="en-US" sz="1600">
                <a:solidFill>
                  <a:srgbClr val="0000CC"/>
                </a:solidFill>
              </a:rPr>
              <a:t>T</a:t>
            </a:r>
            <a:r>
              <a:rPr lang="en-US" altLang="en-US" sz="1600"/>
              <a:t> first; </a:t>
            </a:r>
          </a:p>
          <a:p>
            <a:r>
              <a:rPr lang="en-US" altLang="en-US" sz="1600"/>
              <a:t>   private </a:t>
            </a:r>
            <a:r>
              <a:rPr lang="en-US" altLang="en-US" sz="1600">
                <a:solidFill>
                  <a:srgbClr val="0000CC"/>
                </a:solidFill>
              </a:rPr>
              <a:t>U</a:t>
            </a:r>
            <a:r>
              <a:rPr lang="en-US" altLang="en-US" sz="1600"/>
              <a:t> second; </a:t>
            </a:r>
          </a:p>
          <a:p>
            <a:r>
              <a:rPr lang="en-US" altLang="en-US" sz="1600"/>
              <a:t>} 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1371600" y="4987925"/>
            <a:ext cx="7543800" cy="10795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...</a:t>
            </a:r>
          </a:p>
          <a:p>
            <a:r>
              <a:rPr lang="en-US" altLang="en-US" sz="1600"/>
              <a:t>Pair&lt;</a:t>
            </a:r>
            <a:r>
              <a:rPr lang="en-US" altLang="en-US" sz="1600">
                <a:solidFill>
                  <a:srgbClr val="0000CC"/>
                </a:solidFill>
              </a:rPr>
              <a:t>String, Integer</a:t>
            </a:r>
            <a:r>
              <a:rPr lang="en-US" altLang="en-US" sz="1600"/>
              <a:t>&gt; mm = </a:t>
            </a:r>
          </a:p>
          <a:p>
            <a:r>
              <a:rPr lang="en-US" altLang="en-US" sz="1600"/>
              <a:t>     new Pair&lt;</a:t>
            </a:r>
            <a:r>
              <a:rPr lang="en-US" altLang="en-US" sz="1600">
                <a:solidFill>
                  <a:srgbClr val="0000CC"/>
                </a:solidFill>
              </a:rPr>
              <a:t>String, Integer</a:t>
            </a:r>
            <a:r>
              <a:rPr lang="en-US" altLang="en-US" sz="1600"/>
              <a:t>&gt; ("1st", 1);</a:t>
            </a:r>
          </a:p>
          <a:p>
            <a:r>
              <a:rPr lang="en-US" altLang="en-US" sz="1600"/>
              <a:t>System.out.println(mm.getFirst() + "," + mm.getSecond());</a:t>
            </a:r>
          </a:p>
        </p:txBody>
      </p:sp>
    </p:spTree>
    <p:extLst>
      <p:ext uri="{BB962C8B-B14F-4D97-AF65-F5344CB8AC3E}">
        <p14:creationId xmlns:p14="http://schemas.microsoft.com/office/powerpoint/2010/main" val="33336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Khái niệm về Template</a:t>
            </a:r>
            <a:endParaRPr lang="en-US" altLang="en-US" noProof="1" smtClean="0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A9B72A-1DC8-4F05-8A79-76597B8C0CA0}" type="slidenum">
              <a:rPr altLang="en-US">
                <a:latin typeface="Arial Black" panose="020B0A04020102020204" pitchFamily="34" charset="0"/>
              </a:rPr>
              <a:pPr eaLnBrk="1" hangingPunct="1"/>
              <a:t>36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04800" y="764704"/>
            <a:ext cx="8534400" cy="401648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700"/>
              <a:t>class ArrayAlg</a:t>
            </a:r>
          </a:p>
          <a:p>
            <a:r>
              <a:rPr lang="en-US" altLang="en-US" sz="1700"/>
              <a:t> {</a:t>
            </a:r>
          </a:p>
          <a:p>
            <a:r>
              <a:rPr lang="en-US" altLang="en-US" sz="1700" smtClean="0"/>
              <a:t>   public </a:t>
            </a:r>
            <a:r>
              <a:rPr lang="en-US" altLang="en-US" sz="1700"/>
              <a:t>static </a:t>
            </a:r>
            <a:r>
              <a:rPr lang="en-US" altLang="en-US" sz="1700">
                <a:solidFill>
                  <a:srgbClr val="0000CC"/>
                </a:solidFill>
              </a:rPr>
              <a:t>&lt;T extends Comparable&gt;</a:t>
            </a:r>
            <a:r>
              <a:rPr lang="en-US" altLang="en-US" sz="1700"/>
              <a:t> Pair&lt;T&gt; minmax(T[] a)</a:t>
            </a:r>
          </a:p>
          <a:p>
            <a:r>
              <a:rPr lang="en-US" altLang="en-US" sz="1700"/>
              <a:t>    {</a:t>
            </a:r>
          </a:p>
          <a:p>
            <a:r>
              <a:rPr lang="en-US" altLang="en-US" sz="1700"/>
              <a:t>       if (a == null || a.length == 0) return null;</a:t>
            </a:r>
          </a:p>
          <a:p>
            <a:r>
              <a:rPr lang="en-US" altLang="en-US" sz="1700"/>
              <a:t>       T min = a[0];</a:t>
            </a:r>
          </a:p>
          <a:p>
            <a:r>
              <a:rPr lang="en-US" altLang="en-US" sz="1700"/>
              <a:t>       T max = a[0];</a:t>
            </a:r>
          </a:p>
          <a:p>
            <a:r>
              <a:rPr lang="en-US" altLang="en-US" sz="1700"/>
              <a:t>       for (int i = 1; i &lt; a.length; i++)</a:t>
            </a:r>
          </a:p>
          <a:p>
            <a:r>
              <a:rPr lang="en-US" altLang="en-US" sz="1700"/>
              <a:t>       {</a:t>
            </a:r>
          </a:p>
          <a:p>
            <a:r>
              <a:rPr lang="en-US" altLang="en-US" sz="1700"/>
              <a:t>          if (min.</a:t>
            </a:r>
            <a:r>
              <a:rPr lang="en-US" altLang="en-US" sz="1700">
                <a:solidFill>
                  <a:srgbClr val="0000CC"/>
                </a:solidFill>
              </a:rPr>
              <a:t>compareTo</a:t>
            </a:r>
            <a:r>
              <a:rPr lang="en-US" altLang="en-US" sz="1700"/>
              <a:t>(a[i]) &gt; 0) min = a[i];</a:t>
            </a:r>
          </a:p>
          <a:p>
            <a:r>
              <a:rPr lang="en-US" altLang="en-US" sz="1700"/>
              <a:t>          if (max.</a:t>
            </a:r>
            <a:r>
              <a:rPr lang="en-US" altLang="en-US" sz="1700">
                <a:solidFill>
                  <a:srgbClr val="0000CC"/>
                </a:solidFill>
              </a:rPr>
              <a:t>compareTo</a:t>
            </a:r>
            <a:r>
              <a:rPr lang="en-US" altLang="en-US" sz="1700"/>
              <a:t>(a[i]) &lt; 0) max = a[i];</a:t>
            </a:r>
          </a:p>
          <a:p>
            <a:r>
              <a:rPr lang="en-US" altLang="en-US" sz="1700"/>
              <a:t>       }</a:t>
            </a:r>
          </a:p>
          <a:p>
            <a:r>
              <a:rPr lang="en-US" altLang="en-US" sz="1700"/>
              <a:t>       return new Pair&lt;T&gt;(min, max);</a:t>
            </a:r>
          </a:p>
          <a:p>
            <a:r>
              <a:rPr lang="en-US" altLang="en-US" sz="1700"/>
              <a:t>    }</a:t>
            </a:r>
          </a:p>
          <a:p>
            <a:r>
              <a:rPr lang="en-US" altLang="en-US" sz="170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09853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Mẫu thiết kế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Singleton</a:t>
            </a:r>
          </a:p>
          <a:p>
            <a:r>
              <a:rPr lang="en-US" smtClean="0"/>
              <a:t>Adapter</a:t>
            </a:r>
          </a:p>
          <a:p>
            <a:r>
              <a:rPr lang="en-US" smtClean="0"/>
              <a:t>Abstract Factory</a:t>
            </a:r>
          </a:p>
          <a:p>
            <a:r>
              <a:rPr lang="en-US" smtClean="0"/>
              <a:t>Template method</a:t>
            </a:r>
          </a:p>
          <a:p>
            <a:r>
              <a:rPr lang="en-US" smtClean="0"/>
              <a:t>Composite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6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898775" y="6356350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120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120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89F9141-DF64-4E47-AFFD-6E21C8425917}" type="slidenum"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en-GB" altLang="en-US" sz="1400" smtClean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3796" name="Object 9"/>
          <p:cNvGraphicFramePr>
            <a:graphicFrameLocks noChangeAspect="1"/>
          </p:cNvGraphicFramePr>
          <p:nvPr/>
        </p:nvGraphicFramePr>
        <p:xfrm>
          <a:off x="5181600" y="2209800"/>
          <a:ext cx="2705100" cy="372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3" imgW="2329891" imgH="3315005" progId="Visio.Drawing.11">
                  <p:embed/>
                </p:oleObj>
              </mc:Choice>
              <mc:Fallback>
                <p:oleObj name="Visio" r:id="rId3" imgW="2329891" imgH="331500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209800"/>
                        <a:ext cx="2705100" cy="372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10"/>
          <p:cNvGraphicFramePr>
            <a:graphicFrameLocks noChangeAspect="1"/>
          </p:cNvGraphicFramePr>
          <p:nvPr/>
        </p:nvGraphicFramePr>
        <p:xfrm>
          <a:off x="1066800" y="2590800"/>
          <a:ext cx="2522538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5" imgW="2122627" imgH="2500579" progId="Visio.Drawing.11">
                  <p:embed/>
                </p:oleObj>
              </mc:Choice>
              <mc:Fallback>
                <p:oleObj name="Visio" r:id="rId5" imgW="2122627" imgH="250057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2522538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77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2898775" y="6356350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120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120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C63E585-945D-43F1-AF7B-43D119739AE1}" type="slidenum"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en-GB" altLang="en-US" sz="1400" smtClean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1" smtClean="0"/>
              <a:t>Đóng</a:t>
            </a:r>
            <a:r>
              <a:rPr lang="en-US" altLang="en-US" smtClean="0"/>
              <a:t> g</a:t>
            </a:r>
            <a:r>
              <a:rPr lang="en-US" altLang="en-US" noProof="1" smtClean="0"/>
              <a:t>ói và </a:t>
            </a:r>
            <a:r>
              <a:rPr lang="en-US" altLang="en-US" smtClean="0"/>
              <a:t>che gi</a:t>
            </a:r>
            <a:r>
              <a:rPr lang="en-US" altLang="en-US" noProof="1" smtClean="0"/>
              <a:t>ấu</a:t>
            </a:r>
            <a:r>
              <a:rPr lang="en-US" altLang="en-US" smtClean="0"/>
              <a:t> th</a:t>
            </a:r>
            <a:r>
              <a:rPr lang="en-US" altLang="en-US" noProof="1" smtClean="0"/>
              <a:t>ô</a:t>
            </a:r>
            <a:r>
              <a:rPr lang="en-US" altLang="en-US" smtClean="0"/>
              <a:t>ng tin</a:t>
            </a:r>
            <a:endParaRPr lang="en-US" altLang="en-US" noProof="1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7475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noProof="1" smtClean="0"/>
              <a:t>Đóng gói: Đóng</a:t>
            </a:r>
            <a:r>
              <a:rPr lang="en-US" altLang="en-US" smtClean="0"/>
              <a:t> g</a:t>
            </a:r>
            <a:r>
              <a:rPr lang="en-US" altLang="en-US" noProof="1" smtClean="0"/>
              <a:t>ói</a:t>
            </a:r>
            <a:r>
              <a:rPr lang="en-US" altLang="en-US" smtClean="0"/>
              <a:t> d</a:t>
            </a:r>
            <a:r>
              <a:rPr lang="en-US" altLang="en-US" noProof="1" smtClean="0"/>
              <a:t>ữ</a:t>
            </a:r>
            <a:r>
              <a:rPr lang="en-US" altLang="en-US" smtClean="0"/>
              <a:t> li</a:t>
            </a:r>
            <a:r>
              <a:rPr lang="en-US" altLang="en-US" noProof="1" smtClean="0"/>
              <a:t>ệu</a:t>
            </a:r>
            <a:r>
              <a:rPr lang="en-US" altLang="en-US" smtClean="0"/>
              <a:t> v</a:t>
            </a:r>
            <a:r>
              <a:rPr lang="en-US" altLang="en-US" noProof="1" smtClean="0"/>
              <a:t>à</a:t>
            </a:r>
            <a:r>
              <a:rPr lang="en-US" altLang="en-US" smtClean="0"/>
              <a:t> c</a:t>
            </a:r>
            <a:r>
              <a:rPr lang="en-US" altLang="en-US" noProof="1" smtClean="0"/>
              <a:t>ác</a:t>
            </a:r>
            <a:r>
              <a:rPr lang="en-US" altLang="en-US" smtClean="0"/>
              <a:t> thao t</a:t>
            </a:r>
            <a:r>
              <a:rPr lang="en-US" altLang="en-US" noProof="1" smtClean="0"/>
              <a:t>ác</a:t>
            </a:r>
            <a:r>
              <a:rPr lang="en-US" altLang="en-US" smtClean="0"/>
              <a:t> t</a:t>
            </a:r>
            <a:r>
              <a:rPr lang="en-US" altLang="en-US" noProof="1" smtClean="0"/>
              <a:t>ác</a:t>
            </a:r>
            <a:r>
              <a:rPr lang="en-US" altLang="en-US" smtClean="0"/>
              <a:t> </a:t>
            </a:r>
            <a:r>
              <a:rPr lang="en-US" altLang="en-US" noProof="1" smtClean="0"/>
              <a:t>động</a:t>
            </a:r>
            <a:r>
              <a:rPr lang="en-US" altLang="en-US" smtClean="0"/>
              <a:t> l</a:t>
            </a:r>
            <a:r>
              <a:rPr lang="en-US" altLang="en-US" noProof="1" smtClean="0"/>
              <a:t>ê</a:t>
            </a:r>
            <a:r>
              <a:rPr lang="en-US" altLang="en-US" smtClean="0"/>
              <a:t>n d</a:t>
            </a:r>
            <a:r>
              <a:rPr lang="en-US" altLang="en-US" noProof="1" smtClean="0"/>
              <a:t>ữ</a:t>
            </a:r>
            <a:r>
              <a:rPr lang="en-US" altLang="en-US" smtClean="0"/>
              <a:t> li</a:t>
            </a:r>
            <a:r>
              <a:rPr lang="en-US" altLang="en-US" noProof="1" smtClean="0"/>
              <a:t>ệu</a:t>
            </a:r>
            <a:r>
              <a:rPr lang="en-US" altLang="en-US" smtClean="0"/>
              <a:t> th</a:t>
            </a:r>
            <a:r>
              <a:rPr lang="en-US" altLang="en-US" noProof="1" smtClean="0"/>
              <a:t>ành</a:t>
            </a:r>
            <a:r>
              <a:rPr lang="en-US" altLang="en-US" smtClean="0"/>
              <a:t> m</a:t>
            </a:r>
            <a:r>
              <a:rPr lang="en-US" altLang="en-US" noProof="1" smtClean="0"/>
              <a:t>ột</a:t>
            </a:r>
            <a:r>
              <a:rPr lang="en-US" altLang="en-US" smtClean="0"/>
              <a:t> th</a:t>
            </a:r>
            <a:r>
              <a:rPr lang="en-US" altLang="en-US" noProof="1" smtClean="0"/>
              <a:t>ể</a:t>
            </a:r>
            <a:r>
              <a:rPr lang="en-US" altLang="en-US" smtClean="0"/>
              <a:t> th</a:t>
            </a:r>
            <a:r>
              <a:rPr lang="en-US" altLang="en-US" noProof="1" smtClean="0"/>
              <a:t>ống</a:t>
            </a:r>
            <a:r>
              <a:rPr lang="en-US" altLang="en-US" smtClean="0"/>
              <a:t> nh</a:t>
            </a:r>
            <a:r>
              <a:rPr lang="en-US" altLang="en-US" noProof="1" smtClean="0"/>
              <a:t>ất</a:t>
            </a:r>
            <a:r>
              <a:rPr lang="en-US" altLang="en-US" smtClean="0"/>
              <a:t> (lớp đối tượng) thu</a:t>
            </a:r>
            <a:r>
              <a:rPr lang="en-US" altLang="en-US" noProof="1" smtClean="0"/>
              <a:t>ận</a:t>
            </a:r>
            <a:r>
              <a:rPr lang="en-US" altLang="en-US" smtClean="0"/>
              <a:t> ti</a:t>
            </a:r>
            <a:r>
              <a:rPr lang="en-US" altLang="en-US" noProof="1" smtClean="0"/>
              <a:t>ện</a:t>
            </a:r>
            <a:r>
              <a:rPr lang="en-US" altLang="en-US" smtClean="0"/>
              <a:t> cho s</a:t>
            </a:r>
            <a:r>
              <a:rPr lang="en-US" altLang="en-US" noProof="1" smtClean="0"/>
              <a:t>ử</a:t>
            </a:r>
            <a:r>
              <a:rPr lang="en-US" altLang="en-US" smtClean="0"/>
              <a:t> d</a:t>
            </a:r>
            <a:r>
              <a:rPr lang="en-US" altLang="en-US" noProof="1" smtClean="0"/>
              <a:t>ụng</a:t>
            </a:r>
            <a:r>
              <a:rPr lang="en-US" altLang="en-US" smtClean="0"/>
              <a:t> l</a:t>
            </a:r>
            <a:r>
              <a:rPr lang="en-US" altLang="en-US" noProof="1" smtClean="0"/>
              <a:t>ại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Che gi</a:t>
            </a:r>
            <a:r>
              <a:rPr lang="en-US" altLang="en-US" noProof="1" smtClean="0"/>
              <a:t>ấu</a:t>
            </a:r>
            <a:r>
              <a:rPr lang="en-US" altLang="en-US" smtClean="0"/>
              <a:t> thông tin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thao t</a:t>
            </a:r>
            <a:r>
              <a:rPr lang="en-US" altLang="en-US" noProof="1" smtClean="0"/>
              <a:t>ác</a:t>
            </a:r>
            <a:r>
              <a:rPr lang="en-US" altLang="en-US" smtClean="0"/>
              <a:t> v</a:t>
            </a:r>
            <a:r>
              <a:rPr lang="en-US" altLang="en-US" noProof="1" smtClean="0"/>
              <a:t>ới</a:t>
            </a:r>
            <a:r>
              <a:rPr lang="en-US" altLang="en-US" smtClean="0"/>
              <a:t> d</a:t>
            </a:r>
            <a:r>
              <a:rPr lang="en-US" altLang="en-US" noProof="1" smtClean="0"/>
              <a:t>ữ</a:t>
            </a:r>
            <a:r>
              <a:rPr lang="en-US" altLang="en-US" smtClean="0"/>
              <a:t> li</a:t>
            </a:r>
            <a:r>
              <a:rPr lang="en-US" altLang="en-US" noProof="1" smtClean="0"/>
              <a:t>ệu</a:t>
            </a:r>
            <a:r>
              <a:rPr lang="en-US" altLang="en-US" smtClean="0"/>
              <a:t> th</a:t>
            </a:r>
            <a:r>
              <a:rPr lang="en-US" altLang="en-US" noProof="1" smtClean="0"/>
              <a:t>ô</a:t>
            </a:r>
            <a:r>
              <a:rPr lang="en-US" altLang="en-US" smtClean="0"/>
              <a:t>ng qua c</a:t>
            </a:r>
            <a:r>
              <a:rPr lang="en-US" altLang="en-US" noProof="1" smtClean="0"/>
              <a:t>ác</a:t>
            </a:r>
            <a:r>
              <a:rPr lang="en-US" altLang="en-US" smtClean="0"/>
              <a:t> giao di</a:t>
            </a:r>
            <a:r>
              <a:rPr lang="en-US" altLang="en-US" noProof="1" smtClean="0"/>
              <a:t>ện</a:t>
            </a:r>
            <a:r>
              <a:rPr lang="en-US" altLang="en-US" smtClean="0"/>
              <a:t> x</a:t>
            </a:r>
            <a:r>
              <a:rPr lang="en-US" altLang="en-US" noProof="1" smtClean="0"/>
              <a:t>ác</a:t>
            </a:r>
            <a:r>
              <a:rPr lang="en-US" altLang="en-US" smtClean="0"/>
              <a:t> </a:t>
            </a:r>
            <a:r>
              <a:rPr lang="en-US" altLang="en-US" noProof="1" smtClean="0"/>
              <a:t>định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che gi</a:t>
            </a:r>
            <a:r>
              <a:rPr lang="en-US" altLang="en-US" noProof="1" smtClean="0"/>
              <a:t>ấu</a:t>
            </a:r>
            <a:r>
              <a:rPr lang="en-US" altLang="en-US" smtClean="0"/>
              <a:t> người </a:t>
            </a:r>
            <a:r>
              <a:rPr lang="en-US" altLang="en-US" i="1" smtClean="0"/>
              <a:t>lập trình khách</a:t>
            </a:r>
            <a:r>
              <a:rPr lang="en-US" altLang="en-US" smtClean="0"/>
              <a:t> (</a:t>
            </a:r>
            <a:r>
              <a:rPr lang="en-US" altLang="en-US" i="1" smtClean="0"/>
              <a:t>client programmer</a:t>
            </a:r>
            <a:r>
              <a:rPr lang="en-US" altLang="en-US" smtClean="0"/>
              <a:t>) c</a:t>
            </a:r>
            <a:r>
              <a:rPr lang="en-US" altLang="en-US" noProof="1" smtClean="0"/>
              <a:t>ái</a:t>
            </a:r>
            <a:r>
              <a:rPr lang="en-US" altLang="en-US" smtClean="0"/>
              <a:t> c</a:t>
            </a:r>
            <a:r>
              <a:rPr lang="en-US" altLang="en-US" noProof="1" smtClean="0"/>
              <a:t>ó</a:t>
            </a:r>
            <a:r>
              <a:rPr lang="en-US" altLang="en-US" smtClean="0"/>
              <a:t> kh</a:t>
            </a:r>
            <a:r>
              <a:rPr lang="en-US" altLang="en-US" noProof="1" smtClean="0"/>
              <a:t>ả</a:t>
            </a:r>
            <a:r>
              <a:rPr lang="en-US" altLang="en-US" smtClean="0"/>
              <a:t> n</a:t>
            </a:r>
            <a:r>
              <a:rPr lang="en-US" altLang="en-US" noProof="1" smtClean="0"/>
              <a:t>ă</a:t>
            </a:r>
            <a:r>
              <a:rPr lang="en-US" altLang="en-US" smtClean="0"/>
              <a:t>ng thay </a:t>
            </a:r>
            <a:r>
              <a:rPr lang="en-US" altLang="en-US" noProof="1" smtClean="0"/>
              <a:t>đổi</a:t>
            </a:r>
            <a:r>
              <a:rPr lang="en-US" altLang="en-US" smtClean="0"/>
              <a:t> (</a:t>
            </a:r>
            <a:r>
              <a:rPr lang="en-US" altLang="en-US" smtClean="0">
                <a:solidFill>
                  <a:srgbClr val="1818FF"/>
                </a:solidFill>
              </a:rPr>
              <a:t>tách cái bất biến ra khỏi cái khả biến</a:t>
            </a:r>
            <a:r>
              <a:rPr lang="en-US" altLang="en-US" smtClean="0"/>
              <a:t>)</a:t>
            </a:r>
            <a:endParaRPr lang="en-US" altLang="en-US" noProof="1" smtClean="0"/>
          </a:p>
        </p:txBody>
      </p:sp>
    </p:spTree>
    <p:extLst>
      <p:ext uri="{BB962C8B-B14F-4D97-AF65-F5344CB8AC3E}">
        <p14:creationId xmlns:p14="http://schemas.microsoft.com/office/powerpoint/2010/main" val="190485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2898775" y="6356350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120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120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6CE4F99-7EA1-4773-A562-82BE5FBC1811}" type="slidenum"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en-GB" altLang="en-US" sz="1400" smtClean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</a:t>
            </a:r>
            <a:r>
              <a:rPr lang="en-US" altLang="en-US" noProof="1" smtClean="0"/>
              <a:t>ớp</a:t>
            </a:r>
            <a:r>
              <a:rPr lang="en-US" altLang="en-US" smtClean="0"/>
              <a:t> v</a:t>
            </a:r>
            <a:r>
              <a:rPr lang="en-US" altLang="en-US" noProof="1" smtClean="0"/>
              <a:t>à</a:t>
            </a:r>
            <a:r>
              <a:rPr lang="en-US" altLang="en-US" smtClean="0"/>
              <a:t> </a:t>
            </a:r>
            <a:r>
              <a:rPr lang="en-US" altLang="en-US" noProof="1" smtClean="0"/>
              <a:t>đối</a:t>
            </a:r>
            <a:r>
              <a:rPr lang="en-US" altLang="en-US" smtClean="0"/>
              <a:t> t</a:t>
            </a:r>
            <a:r>
              <a:rPr lang="vi-VN" altLang="en-US" noProof="1" smtClean="0"/>
              <a:t>ượng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7475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smtClean="0"/>
              <a:t>L</a:t>
            </a:r>
            <a:r>
              <a:rPr lang="en-US" altLang="en-US" noProof="1" smtClean="0"/>
              <a:t>ớp</a:t>
            </a:r>
            <a:r>
              <a:rPr lang="en-US" altLang="en-US" smtClean="0"/>
              <a:t> </a:t>
            </a:r>
            <a:r>
              <a:rPr lang="en-US" altLang="en-US" noProof="1" smtClean="0"/>
              <a:t>đối</a:t>
            </a:r>
            <a:r>
              <a:rPr lang="en-US" altLang="en-US" smtClean="0"/>
              <a:t> t</a:t>
            </a:r>
            <a:r>
              <a:rPr lang="vi-VN" altLang="en-US" noProof="1" smtClean="0"/>
              <a:t>ượng</a:t>
            </a:r>
            <a:r>
              <a:rPr lang="en-US" altLang="en-US" smtClean="0"/>
              <a:t> (class) l</a:t>
            </a:r>
            <a:r>
              <a:rPr lang="en-US" altLang="en-US" noProof="1" smtClean="0"/>
              <a:t>à</a:t>
            </a:r>
            <a:r>
              <a:rPr lang="en-US" altLang="en-US" smtClean="0"/>
              <a:t> khuôn mẫu để sinh ra đối tượng</a:t>
            </a:r>
          </a:p>
          <a:p>
            <a:pPr eaLnBrk="1" hangingPunct="1"/>
            <a:r>
              <a:rPr lang="en-US" altLang="en-US" smtClean="0"/>
              <a:t>Đối tượng là thể hiện (instance) của một lớp. Đối tượng có</a:t>
            </a:r>
          </a:p>
          <a:p>
            <a:pPr lvl="1" eaLnBrk="1" hangingPunct="1"/>
            <a:r>
              <a:rPr lang="en-US" altLang="en-US" smtClean="0"/>
              <a:t>thu</a:t>
            </a:r>
            <a:r>
              <a:rPr lang="en-US" altLang="en-US" noProof="1" smtClean="0"/>
              <a:t>ộc</a:t>
            </a:r>
            <a:r>
              <a:rPr lang="en-US" altLang="en-US" smtClean="0"/>
              <a:t> t</a:t>
            </a:r>
            <a:r>
              <a:rPr lang="en-US" altLang="en-US" noProof="1" smtClean="0"/>
              <a:t>ính</a:t>
            </a:r>
            <a:r>
              <a:rPr lang="en-US" altLang="en-US" smtClean="0"/>
              <a:t> (dữ liệu)</a:t>
            </a:r>
          </a:p>
          <a:p>
            <a:pPr lvl="1" eaLnBrk="1" hangingPunct="1"/>
            <a:r>
              <a:rPr lang="en-US" altLang="en-US" smtClean="0"/>
              <a:t>h</a:t>
            </a:r>
            <a:r>
              <a:rPr lang="en-US" altLang="en-US" noProof="1" smtClean="0"/>
              <a:t>ành</a:t>
            </a:r>
            <a:r>
              <a:rPr lang="en-US" altLang="en-US" smtClean="0"/>
              <a:t> vi (phương thức)</a:t>
            </a:r>
          </a:p>
        </p:txBody>
      </p:sp>
    </p:spTree>
    <p:extLst>
      <p:ext uri="{BB962C8B-B14F-4D97-AF65-F5344CB8AC3E}">
        <p14:creationId xmlns:p14="http://schemas.microsoft.com/office/powerpoint/2010/main" val="308323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</a:t>
            </a:r>
            <a:r>
              <a:rPr lang="en-US" noProof="1" smtClean="0"/>
              <a:t>ớp</a:t>
            </a:r>
            <a:r>
              <a:rPr lang="en-US" smtClean="0"/>
              <a:t> v</a:t>
            </a:r>
            <a:r>
              <a:rPr lang="en-US" noProof="1" smtClean="0"/>
              <a:t>à</a:t>
            </a:r>
            <a:r>
              <a:rPr lang="en-US" smtClean="0"/>
              <a:t> </a:t>
            </a:r>
            <a:r>
              <a:rPr lang="vi-VN" noProof="1" smtClean="0"/>
              <a:t>đối</a:t>
            </a:r>
            <a:r>
              <a:rPr lang="en-US" smtClean="0"/>
              <a:t> t</a:t>
            </a:r>
            <a:r>
              <a:rPr lang="vi-VN" noProof="1" smtClean="0"/>
              <a:t>ượng</a:t>
            </a:r>
            <a:r>
              <a:rPr lang="en-US" smtClean="0"/>
              <a:t> trong Java</a:t>
            </a:r>
            <a:endParaRPr lang="en-US" noProof="1" smtClean="0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390F31-2A07-474C-8898-01AB96F5F36B}" type="slidenum">
              <a:rPr smtClean="0"/>
              <a:pPr/>
              <a:t>7</a:t>
            </a:fld>
            <a:endParaRPr lang="en-US" smtClean="0"/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457200" y="1905000"/>
            <a:ext cx="82296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MyDate d = new MyDate();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d.setYear(2005);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d.setMonth(9);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d.setDay(12);</a:t>
            </a:r>
          </a:p>
          <a:p>
            <a:pPr>
              <a:buFont typeface="Wingdings" pitchFamily="2" charset="2"/>
              <a:buNone/>
            </a:pPr>
            <a:endParaRPr lang="en-US" sz="240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MyDate dd = d;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dd = new MyDate();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dd = new MyDate(d);</a:t>
            </a:r>
          </a:p>
        </p:txBody>
      </p:sp>
      <p:sp>
        <p:nvSpPr>
          <p:cNvPr id="8" name="Right Brace 7"/>
          <p:cNvSpPr/>
          <p:nvPr/>
        </p:nvSpPr>
        <p:spPr>
          <a:xfrm>
            <a:off x="4572000" y="3733800"/>
            <a:ext cx="228600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11" name="TextBox 9"/>
          <p:cNvSpPr txBox="1">
            <a:spLocks noChangeArrowheads="1"/>
          </p:cNvSpPr>
          <p:nvPr/>
        </p:nvSpPr>
        <p:spPr bwMode="auto">
          <a:xfrm>
            <a:off x="4876800" y="4114800"/>
            <a:ext cx="2249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Khác nhau thế nào?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204864"/>
            <a:ext cx="813690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GUI{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GUI(){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(“GUI created”);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ublic class App{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private GUI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App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app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=new App();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Th</a:t>
            </a:r>
            <a:r>
              <a:rPr lang="en-US" noProof="1" smtClean="0">
                <a:latin typeface="Arial" charset="0"/>
                <a:cs typeface="Arial" charset="0"/>
              </a:rPr>
              <a:t>ê</a:t>
            </a:r>
            <a:r>
              <a:rPr lang="en-US" smtClean="0">
                <a:latin typeface="Arial" charset="0"/>
                <a:cs typeface="Arial" charset="0"/>
              </a:rPr>
              <a:t>m v</a:t>
            </a:r>
            <a:r>
              <a:rPr lang="en-US" noProof="1" smtClean="0">
                <a:latin typeface="Arial" charset="0"/>
                <a:cs typeface="Arial" charset="0"/>
              </a:rPr>
              <a:t>ề</a:t>
            </a:r>
            <a:r>
              <a:rPr lang="en-US" smtClean="0">
                <a:latin typeface="Arial" charset="0"/>
                <a:cs typeface="Arial" charset="0"/>
              </a:rPr>
              <a:t> Java</a:t>
            </a:r>
            <a:endParaRPr lang="en-US" noProof="1" smtClean="0">
              <a:latin typeface="Arial" charset="0"/>
              <a:cs typeface="Arial" charset="0"/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95B64EA-996D-4829-A000-67B48BE82751}" type="slidenum">
              <a:rPr smtClean="0"/>
              <a:pPr/>
              <a:t>9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Thu hồi bộ nhớ động </a:t>
            </a:r>
            <a:br>
              <a:rPr lang="en-US" sz="3600" smtClean="0"/>
            </a:br>
            <a:r>
              <a:rPr lang="en-US" sz="3200" smtClean="0"/>
              <a:t>(Garbage collection)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Lập trình viên không cần phải giải phóng đối tượng</a:t>
            </a:r>
          </a:p>
          <a:p>
            <a:pPr eaLnBrk="1" hangingPunct="1"/>
            <a:r>
              <a:rPr lang="en-US" sz="2400" smtClean="0"/>
              <a:t>JVM cài đặt cơ chế “Garbage collection” để thu hồi tự động các đối tượng không còn cần thiết</a:t>
            </a:r>
          </a:p>
          <a:p>
            <a:pPr lvl="1" eaLnBrk="1" hangingPunct="1"/>
            <a:r>
              <a:rPr lang="en-US" sz="2000" smtClean="0"/>
              <a:t>Tuy nhiên,</a:t>
            </a:r>
            <a:r>
              <a:rPr lang="en-US" sz="2000" i="1" smtClean="0"/>
              <a:t> GC không nhất thiết hoạt động với mọi đối tượng </a:t>
            </a:r>
            <a:r>
              <a:rPr lang="en-US" sz="2000" smtClean="0"/>
              <a:t>(không nhất thiết phải giải phóng bộ nhớ)</a:t>
            </a:r>
          </a:p>
          <a:p>
            <a:pPr lvl="1" eaLnBrk="1" hangingPunct="1"/>
            <a:r>
              <a:rPr lang="en-US" sz="2000" smtClean="0"/>
              <a:t>Không đảm bảo việc</a:t>
            </a:r>
            <a:r>
              <a:rPr lang="en-US" sz="2000" i="1" smtClean="0"/>
              <a:t> phương thức hủy </a:t>
            </a:r>
            <a:r>
              <a:rPr lang="en-US" sz="2000" smtClean="0"/>
              <a:t>luôn hoạt động</a:t>
            </a:r>
          </a:p>
          <a:p>
            <a:pPr eaLnBrk="1" hangingPunct="1"/>
            <a:r>
              <a:rPr lang="en-US" sz="2400" smtClean="0"/>
              <a:t>GC tăng tốc độ phát triển và tăng tính ổn định của ứng dụng</a:t>
            </a:r>
          </a:p>
          <a:p>
            <a:pPr lvl="1" eaLnBrk="1" hangingPunct="1"/>
            <a:r>
              <a:rPr lang="en-US" sz="2000" smtClean="0"/>
              <a:t>Không phải viết mã giải phóng đối tượng</a:t>
            </a:r>
          </a:p>
          <a:p>
            <a:pPr lvl="1" eaLnBrk="1" hangingPunct="1"/>
            <a:r>
              <a:rPr lang="en-US" sz="2000" i="1" smtClean="0"/>
              <a:t>Do đó, </a:t>
            </a:r>
            <a:r>
              <a:rPr lang="en-US" sz="2000" i="1" smtClean="0">
                <a:solidFill>
                  <a:srgbClr val="FF0000"/>
                </a:solidFill>
              </a:rPr>
              <a:t>không bao giờ quên giải phóng đối tượng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1940</Words>
  <Application>Microsoft Office PowerPoint</Application>
  <PresentationFormat>On-screen Show (4:3)</PresentationFormat>
  <Paragraphs>403</Paragraphs>
  <Slides>37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SimSun</vt:lpstr>
      <vt:lpstr>Arial</vt:lpstr>
      <vt:lpstr>Arial Black</vt:lpstr>
      <vt:lpstr>Calibri</vt:lpstr>
      <vt:lpstr>Courier New</vt:lpstr>
      <vt:lpstr>Tahoma</vt:lpstr>
      <vt:lpstr>Times New Roman</vt:lpstr>
      <vt:lpstr>Wingdings</vt:lpstr>
      <vt:lpstr>Office Theme</vt:lpstr>
      <vt:lpstr>Microsoft Visio Drawing</vt:lpstr>
      <vt:lpstr>Ôn tập</vt:lpstr>
      <vt:lpstr>Java</vt:lpstr>
      <vt:lpstr>PowerPoint Presentation</vt:lpstr>
      <vt:lpstr>PowerPoint Presentation</vt:lpstr>
      <vt:lpstr>Đóng gói và che giấu thông tin</vt:lpstr>
      <vt:lpstr>Lớp và đối tượng</vt:lpstr>
      <vt:lpstr>Phương thức khởi tạo</vt:lpstr>
      <vt:lpstr>Phương thức khởi tạo</vt:lpstr>
      <vt:lpstr>Thu hồi bộ nhớ động  (Garbage collection)</vt:lpstr>
      <vt:lpstr>GC hoạt động như thế nào</vt:lpstr>
      <vt:lpstr>Garbage Collection</vt:lpstr>
      <vt:lpstr>Tham chiếu this</vt:lpstr>
      <vt:lpstr>Phương thức và thuộc tính static</vt:lpstr>
      <vt:lpstr>Sử dụng lại</vt:lpstr>
      <vt:lpstr>Che giấu thông tin giữa lớp cơ sở và  lớp dẫn xuất</vt:lpstr>
      <vt:lpstr>Che giấu thông tin…</vt:lpstr>
      <vt:lpstr>Các mức kiểm soát truy cập</vt:lpstr>
      <vt:lpstr>Định nghĩa lại phương thức</vt:lpstr>
      <vt:lpstr> Ví dụ</vt:lpstr>
      <vt:lpstr>Định nghĩa lại…</vt:lpstr>
      <vt:lpstr>Khởi tạo của lớp dẫn xuất</vt:lpstr>
      <vt:lpstr>PowerPoint Presentation</vt:lpstr>
      <vt:lpstr>Thứ tự khởi tạo</vt:lpstr>
      <vt:lpstr>Đa hình và liên kết động</vt:lpstr>
      <vt:lpstr>Liên kết tĩnh và liên kết động Static and dynamic binding</vt:lpstr>
      <vt:lpstr>Đa hình: Gọi phương thức trong constructor</vt:lpstr>
      <vt:lpstr>Chuyển kiểu: up/down casting</vt:lpstr>
      <vt:lpstr>Từ khóa final </vt:lpstr>
      <vt:lpstr>Lớp trừu tượng</vt:lpstr>
      <vt:lpstr>Phương thức trừu tượng</vt:lpstr>
      <vt:lpstr>Giao diện (Interface)</vt:lpstr>
      <vt:lpstr>Cú pháp try - catch</vt:lpstr>
      <vt:lpstr>Ném ngoại lệ (tường minh)</vt:lpstr>
      <vt:lpstr>Ném ra từ phương thức</vt:lpstr>
      <vt:lpstr>Lập trình tổng quát</vt:lpstr>
      <vt:lpstr>PowerPoint Presentation</vt:lpstr>
      <vt:lpstr>Mẫu thiết kế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hieuvd</dc:creator>
  <cp:lastModifiedBy>Hieu Vo</cp:lastModifiedBy>
  <cp:revision>12</cp:revision>
  <dcterms:created xsi:type="dcterms:W3CDTF">2014-12-12T01:48:25Z</dcterms:created>
  <dcterms:modified xsi:type="dcterms:W3CDTF">2018-12-03T02:03:40Z</dcterms:modified>
</cp:coreProperties>
</file>