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7" r:id="rId7"/>
    <p:sldId id="268" r:id="rId8"/>
    <p:sldId id="269" r:id="rId9"/>
    <p:sldId id="260" r:id="rId10"/>
    <p:sldId id="258" r:id="rId11"/>
    <p:sldId id="261" r:id="rId12"/>
    <p:sldId id="262" r:id="rId13"/>
    <p:sldId id="263" r:id="rId14"/>
    <p:sldId id="266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460AA-C58B-A2CC-FEDA-4C1577907172}" v="428" dt="2024-12-30T10:37:51.28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37" y="376346"/>
            <a:ext cx="11613152" cy="2667000"/>
          </a:xfrm>
        </p:spPr>
        <p:txBody>
          <a:bodyPr/>
          <a:lstStyle/>
          <a:p>
            <a:r>
              <a:rPr lang="en-US" dirty="0"/>
              <a:t>Analyzing</a:t>
            </a:r>
            <a:r>
              <a:rPr lang="en-US" dirty="0">
                <a:ea typeface="+mj-lt"/>
                <a:cs typeface="+mj-lt"/>
              </a:rPr>
              <a:t> Transportation Modes </a:t>
            </a:r>
            <a:br>
              <a:rPr lang="en-US" dirty="0">
                <a:ea typeface="+mj-lt"/>
                <a:cs typeface="+mj-lt"/>
              </a:rPr>
            </a:br>
            <a:r>
              <a:rPr lang="en-US" sz="2800" dirty="0"/>
              <a:t>in </a:t>
            </a:r>
            <a:r>
              <a:rPr lang="en-US" sz="2800">
                <a:ea typeface="+mj-lt"/>
                <a:cs typeface="+mj-lt"/>
              </a:rPr>
              <a:t>Geospatial Data Management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/>
              <a:t>with </a:t>
            </a:r>
            <a:r>
              <a:rPr lang="en-US" sz="2800">
                <a:ea typeface="+mj-lt"/>
                <a:cs typeface="+mj-lt"/>
              </a:rPr>
              <a:t>Prof. Maria Luisa Damiani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837" y="5189162"/>
            <a:ext cx="9143999" cy="1066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Behnam </a:t>
            </a:r>
            <a:r>
              <a:rPr lang="en-US" sz="2800" err="1">
                <a:ea typeface="+mn-lt"/>
                <a:cs typeface="+mn-lt"/>
              </a:rPr>
              <a:t>Najafloo</a:t>
            </a:r>
            <a:endParaRPr lang="en-US" sz="2800" err="1"/>
          </a:p>
          <a:p>
            <a:r>
              <a:rPr lang="en-US" dirty="0">
                <a:ea typeface="+mn-lt"/>
                <a:cs typeface="+mn-lt"/>
              </a:rPr>
              <a:t>Master student in Computer Science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University of Milan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Comparison with Ground 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External information: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  You could also rely on external data, like a   schedule for the bus route or any timing  </a:t>
            </a:r>
            <a:r>
              <a:rPr lang="en-US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information for specific segments.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Manually record activities: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  While collecting the GPX data, you can   keep a log or note down what you were   doing at specific times (e.g., noting when   you were walking, on the bus, or stopped).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400757"/>
            <a:ext cx="2743200" cy="1006184"/>
          </a:xfrm>
        </p:spPr>
        <p:txBody>
          <a:bodyPr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Importance of ground truth for validation.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and Findings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465732" y="1711999"/>
            <a:ext cx="6569298" cy="4887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Expected Outcome:</a:t>
            </a:r>
            <a:endParaRPr lang="en-US" sz="2000" b="1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 • At 16:25-16:40: I should see that my </a:t>
            </a:r>
            <a:r>
              <a:rPr lang="en-US" sz="2000" dirty="0" err="1">
                <a:ea typeface="+mn-lt"/>
                <a:cs typeface="+mn-lt"/>
              </a:rPr>
              <a:t>transport_mode</a:t>
            </a:r>
            <a:r>
              <a:rPr lang="en-US" sz="2000" dirty="0">
                <a:ea typeface="+mn-lt"/>
                <a:cs typeface="+mn-lt"/>
              </a:rPr>
              <a:t> is set to "on the bus" and  speeds  are relatively high.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 • At 17:06-17:11: The same applies for bus number 7.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 • At 17:11-17:14: I should observe walking mode with a speed of approximately 3-5  km/h.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 • At 17:14-17:29: Again, expect a return to "on the bus" with a higher speed.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FB34-D246-96BF-490F-E6033AB37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391" y="1704850"/>
            <a:ext cx="3823222" cy="446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Results: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• The speed ranged from around 3 km/h (walking) to over 10 km/h (bus rides), aligning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with expected values.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• The transport modes accurately reflected the transitions between walking and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riding a bus when compared to the ground truth, although there was a time zone 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discrepancy that had to be accounted for.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E86B-0ED7-6E55-06B3-12E8918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Visualization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EE89-30CC-8999-C2E7-FBEF5AFB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Techniques for visualizing data in QGIS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E6AA-7C38-3C34-94FF-C55D3913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614418"/>
            <a:ext cx="2743200" cy="1172853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sz="2400"/>
              <a:t>Symbology </a:t>
            </a:r>
            <a:endParaRPr lang="en-US"/>
          </a:p>
          <a:p>
            <a:pPr marL="342900" indent="-342900">
              <a:buChar char="•"/>
            </a:pPr>
            <a:r>
              <a:rPr lang="en-US" sz="2400"/>
              <a:t>Labeling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E86B-0ED7-6E55-06B3-12E8918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Add Symbology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E45C1E-CE77-FDEC-F3B1-E491E879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76" y="1304157"/>
            <a:ext cx="9767009" cy="55242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E6AA-7C38-3C34-94FF-C55D3913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E86B-0ED7-6E55-06B3-12E8918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Style by Labels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9016DB-74A6-B700-CC35-C7419918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006" y="1324376"/>
            <a:ext cx="9725443" cy="55364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E6AA-7C38-3C34-94FF-C55D3913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EC2-D427-103B-DF18-04B6CE4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79086"/>
            <a:ext cx="9143998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 and Solutions 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9702-8E47-3DD5-2043-DDCA872B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Time Zone Mismatch.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Noise in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Zero or Negative Time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EC2-D427-103B-DF18-04B6CE4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-2002"/>
            <a:ext cx="9143998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9702-8E47-3DD5-2043-DDCA872B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project demonstrated accurate analysis and classification of transportation modes using trajectory data with QGIS and Python.</a:t>
            </a:r>
            <a:endParaRPr lang="en-US" dirty="0">
              <a:latin typeface="Corbel"/>
            </a:endParaRPr>
          </a:p>
          <a:p>
            <a:endParaRPr lang="en-US" dirty="0">
              <a:latin typeface="Corbel"/>
            </a:endParaRPr>
          </a:p>
          <a:p>
            <a:r>
              <a:rPr lang="en-US" dirty="0">
                <a:latin typeface="Corbel"/>
              </a:rPr>
              <a:t> </a:t>
            </a:r>
            <a:r>
              <a:rPr lang="en-US" dirty="0">
                <a:ea typeface="+mn-lt"/>
                <a:cs typeface="+mn-lt"/>
              </a:rPr>
              <a:t>Comparison with manual ground truth logs confirmed the analysis's reliability.</a:t>
            </a:r>
            <a:endParaRPr lang="en-US" dirty="0"/>
          </a:p>
          <a:p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637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DEC2-D427-103B-DF18-04B6CE4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-2002"/>
            <a:ext cx="9143998" cy="1020762"/>
          </a:xfrm>
        </p:spPr>
        <p:txBody>
          <a:bodyPr>
            <a:normAutofit fontScale="90000"/>
          </a:bodyPr>
          <a:lstStyle/>
          <a:p>
            <a:endParaRPr lang="en-US"/>
          </a:p>
          <a:p>
            <a:endParaRPr lang="en-US"/>
          </a:p>
          <a:p>
            <a:r>
              <a:rPr lang="en-US" dirty="0">
                <a:ea typeface="+mj-lt"/>
                <a:cs typeface="+mj-lt"/>
              </a:rPr>
              <a:t>References: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9702-8E47-3DD5-2043-DDCA872B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QGIS Documentation</a:t>
            </a: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Python API for QGIS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GPX File Data Sources (Geo Tracker, Strava)</a:t>
            </a:r>
            <a:endParaRPr lang="en-US"/>
          </a:p>
          <a:p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926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26EF-6D94-2D99-3F52-C45EEFEF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909680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Importance of location-based services in understanding human mobility. </a:t>
            </a:r>
            <a:endParaRPr lang="en-US" sz="3200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Overview of the project’s goals: analyzing transportation modes using GPX data.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Objectives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511D-DAD8-77F8-A81D-86A58770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568294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Analyze movement patterns recorded in GPX format.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Calculate speed and classify transport modes (walking, bus).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a typeface="+mn-lt"/>
                <a:cs typeface="+mn-lt"/>
              </a:rPr>
              <a:t>Compare results with manually logged ground truth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73944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Data Collection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Import GPX File into QGIS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Preprocessing the Data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Calculating Speed</a:t>
            </a:r>
            <a:endParaRPr lang="en-US" sz="2800" dirty="0"/>
          </a:p>
          <a:p>
            <a:r>
              <a:rPr lang="en-US" sz="2800">
                <a:ea typeface="+mn-lt"/>
                <a:cs typeface="+mn-lt"/>
              </a:rPr>
              <a:t>Assigning Transportation Modes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Comparison with Ground Truth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6A75-B464-3CC8-DCFA-95FAE71F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2868" y="1506628"/>
            <a:ext cx="4419598" cy="42672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73" y="300339"/>
            <a:ext cx="9143998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Collection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21" name="Content Placeholder 20" descr="A screenshot of a map&#10;&#10;Description automatically generated">
            <a:extLst>
              <a:ext uri="{FF2B5EF4-FFF2-40B4-BE49-F238E27FC236}">
                <a16:creationId xmlns:a16="http://schemas.microsoft.com/office/drawing/2014/main" id="{343776D4-404F-0EAE-2361-8CEF7A287B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1890" y="1324329"/>
            <a:ext cx="9314005" cy="5517741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62" y="4773"/>
            <a:ext cx="9143998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Import GPX File into QGIS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B3995E7-3983-3C33-B251-0C2D99A22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15" y="1056582"/>
            <a:ext cx="10908324" cy="580215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29" y="4767"/>
            <a:ext cx="9144000" cy="132885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2246098"/>
            <a:ext cx="9143999" cy="3926102"/>
          </a:xfrm>
        </p:spPr>
        <p:txBody>
          <a:bodyPr/>
          <a:lstStyle/>
          <a:p>
            <a:pPr marL="457200" indent="-457200">
              <a:buChar char="•"/>
            </a:pPr>
            <a:r>
              <a:rPr lang="en-US" sz="2800" dirty="0">
                <a:ea typeface="+mn-lt"/>
                <a:cs typeface="+mn-lt"/>
              </a:rPr>
              <a:t>Calculating time differences and distances between points.</a:t>
            </a:r>
            <a:endParaRPr lang="en-US" sz="2800" dirty="0"/>
          </a:p>
          <a:p>
            <a:pPr marL="457200" indent="-457200"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2800">
                <a:ea typeface="+mn-lt"/>
                <a:cs typeface="+mn-lt"/>
              </a:rPr>
              <a:t>SQL queries used for time difference and distance calculations.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318" y="-318681"/>
            <a:ext cx="9143998" cy="392865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Calculating Speed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-Formula for speed calculation.</a:t>
            </a:r>
            <a:br>
              <a:rPr lang="en-US" sz="2800" dirty="0">
                <a:ea typeface="+mj-lt"/>
                <a:cs typeface="+mj-lt"/>
              </a:rPr>
            </a:br>
            <a:endParaRPr lang="en-US" sz="2800"/>
          </a:p>
          <a:p>
            <a:r>
              <a:rPr lang="en-US" sz="2800" dirty="0">
                <a:ea typeface="+mj-lt"/>
                <a:cs typeface="+mj-lt"/>
              </a:rPr>
              <a:t>-SQL commands to add speed field and calculate speed in km/h.</a:t>
            </a:r>
            <a:endParaRPr lang="en-US" sz="2800" dirty="0"/>
          </a:p>
        </p:txBody>
      </p:sp>
      <p:pic>
        <p:nvPicPr>
          <p:cNvPr id="4" name="Content Placeholder 3" descr="A black text with a line between it&#10;&#10;Description automatically generated">
            <a:extLst>
              <a:ext uri="{FF2B5EF4-FFF2-40B4-BE49-F238E27FC236}">
                <a16:creationId xmlns:a16="http://schemas.microsoft.com/office/drawing/2014/main" id="{37D36DDD-8032-34EC-3A52-4DF0FF86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64" y="4505236"/>
            <a:ext cx="11281191" cy="1057989"/>
          </a:xfr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7F36-5356-7C8A-4122-36C29282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Assigning Transportation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963B-4642-BE6B-9744-BA6BBA16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647" y="1866448"/>
            <a:ext cx="5669280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if speed == 0: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</a:t>
            </a:r>
            <a:r>
              <a:rPr lang="en-US" sz="2800" dirty="0" err="1">
                <a:ea typeface="+mn-lt"/>
                <a:cs typeface="+mn-lt"/>
              </a:rPr>
              <a:t>transport_mode</a:t>
            </a:r>
            <a:r>
              <a:rPr lang="en-US" sz="2800" dirty="0">
                <a:ea typeface="+mn-lt"/>
                <a:cs typeface="+mn-lt"/>
              </a:rPr>
              <a:t> = 'stop'</a:t>
            </a:r>
            <a:endParaRPr lang="en-US" sz="2800" dirty="0"/>
          </a:p>
          <a:p>
            <a:pPr marL="0" indent="0">
              <a:buNone/>
            </a:pPr>
            <a:r>
              <a:rPr lang="en-US" sz="2800" err="1">
                <a:ea typeface="+mn-lt"/>
                <a:cs typeface="+mn-lt"/>
              </a:rPr>
              <a:t>elif</a:t>
            </a:r>
            <a:r>
              <a:rPr lang="en-US" sz="2800">
                <a:ea typeface="+mn-lt"/>
                <a:cs typeface="+mn-lt"/>
              </a:rPr>
              <a:t> 0 &lt; speed &lt; 5: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</a:t>
            </a:r>
            <a:r>
              <a:rPr lang="en-US" sz="2800" dirty="0" err="1">
                <a:ea typeface="+mn-lt"/>
                <a:cs typeface="+mn-lt"/>
              </a:rPr>
              <a:t>transport_mode</a:t>
            </a:r>
            <a:r>
              <a:rPr lang="en-US" sz="2800" dirty="0">
                <a:ea typeface="+mn-lt"/>
                <a:cs typeface="+mn-lt"/>
              </a:rPr>
              <a:t> = 'walking'</a:t>
            </a:r>
            <a:endParaRPr lang="en-US" sz="2800" dirty="0"/>
          </a:p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else: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</a:t>
            </a:r>
            <a:r>
              <a:rPr lang="en-US" sz="2800" dirty="0" err="1">
                <a:ea typeface="+mn-lt"/>
                <a:cs typeface="+mn-lt"/>
              </a:rPr>
              <a:t>transport_mode</a:t>
            </a:r>
            <a:r>
              <a:rPr lang="en-US" sz="2800" dirty="0">
                <a:ea typeface="+mn-lt"/>
                <a:cs typeface="+mn-lt"/>
              </a:rPr>
              <a:t> = 'on the </a:t>
            </a:r>
            <a:r>
              <a:rPr lang="en-US" sz="2800" dirty="0" err="1">
                <a:ea typeface="+mn-lt"/>
                <a:cs typeface="+mn-lt"/>
              </a:rPr>
              <a:t>bus'</a:t>
            </a:r>
            <a:endParaRPr lang="en-US" sz="2800" dirty="0" err="1"/>
          </a:p>
          <a:p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78A63-FE91-5877-0CD5-C4D59748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248" y="3416134"/>
            <a:ext cx="4028940" cy="2756066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Define Speed Thresholds: Establish thresholds for different modes of transportation: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• Stop: Speed = 0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• Walking: Speed between 0 and 5 km/h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• On the Bus: Speed greater than 5 km/h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Analyzing Transportation Modes  in Geospatial Data Management with Prof. Maria Luisa Damiani </vt:lpstr>
      <vt:lpstr>Introduction</vt:lpstr>
      <vt:lpstr>Project Objectives</vt:lpstr>
      <vt:lpstr>Methodology</vt:lpstr>
      <vt:lpstr>Data Collection</vt:lpstr>
      <vt:lpstr>Import GPX File into QGIS</vt:lpstr>
      <vt:lpstr>Data Preprocessing</vt:lpstr>
      <vt:lpstr>Calculating Speed  -Formula for speed calculation.  -SQL commands to add speed field and calculate speed in km/h.</vt:lpstr>
      <vt:lpstr>Assigning Transportation Modes</vt:lpstr>
      <vt:lpstr>Comparison with Ground Truth</vt:lpstr>
      <vt:lpstr>Results and Findings</vt:lpstr>
      <vt:lpstr>Visualization and Analysis</vt:lpstr>
      <vt:lpstr>Add Symbology</vt:lpstr>
      <vt:lpstr>Style by Labels</vt:lpstr>
      <vt:lpstr>Challenges and Solutions   </vt:lpstr>
      <vt:lpstr>Conclusion</vt:lpstr>
      <vt:lpstr>  References: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258</cp:revision>
  <dcterms:created xsi:type="dcterms:W3CDTF">2024-12-30T08:54:36Z</dcterms:created>
  <dcterms:modified xsi:type="dcterms:W3CDTF">2024-12-30T10:41:53Z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