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26" y="-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24E5F-C1A1-D96A-3C84-27C6F111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29AE11-D3C9-FF0B-1C78-8ED0AF376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CDE2CC-C75D-0B90-B887-7FAE5C2F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305C9D-ABF3-0CA6-4F1C-47E586EA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9F38B6-3056-D02F-73F2-680B9BD4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2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F7B2B-C53A-E5E2-146A-E3095830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51C70-4233-71C4-9FB4-6AD485829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C758F5-CF8E-62BA-CCFC-81295E46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B235D-A4DF-8FCE-2CCD-FF603FA6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B1D1AF-E5C3-E1DC-B60B-A9F1401D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505A94-B3A4-82D1-CA54-2F1F6AAC6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E681C7-D3D0-649A-7FEA-6B9834F00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46297-C955-5513-0CF3-11ADDECB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7A637-30AA-09F1-E7A6-65C485BE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B1D2C-E930-186B-3109-CFB82E03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30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A646E-52BF-9B07-8421-D5D79E5F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E78711-032C-2218-AB4E-8DB67A1A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B5DC96-48F6-BAE8-1E1B-4399E96E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080436-A844-AAF1-C3AC-B6A0C8A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CC6B37-710B-6155-3C18-F177FEC0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76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F2EE1-0457-C699-C1B5-F4385A8A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ABC56F-C177-15C6-069B-664454418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B3DA2-7F5F-8CFB-595D-17279213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728B6F-CD5C-1909-BC00-ED9C6CA0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AEF26-7EC3-599C-A0B5-82B40B32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33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829DA-E5DD-0A99-A41A-5F201302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3BCB2-9619-33B9-D7E6-29294701C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05B14F-E64F-3C08-1D26-E53AF956D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09074B-2BCF-B290-8E5D-950AFFC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1B6629-5401-3E83-94AA-3A1E4164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82877B-8DF7-2CAB-A984-E18D300D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48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AB8B1-E6BA-F090-5C2F-84EB32D5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F3D4F8-1A7A-4E4C-6C87-766F8A26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C11DFF-F2EC-A3CF-C8E2-CFD5DA7A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2CD254-4A36-2E46-1905-B4D85E38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E82B20-3DE0-FEBE-F1BF-123355D79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89C86B-55EC-4AA3-1E28-B5982E3E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C978C-C6D7-709F-A1B0-97A5E0BD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C21DD6-A677-3324-EFF7-8D423F71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86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309DB-AFF2-C396-1DE2-54DA6358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C2DA7D-0B6F-CBA5-0F32-8C11C701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EDD88D-B2FA-18EF-4D65-E1F88B0E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A5C90F-D159-5CEE-A1D7-1F64FC9B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47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C8BB2C-0ED0-4A71-9863-0C7D3986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1B8360-065D-C368-8FB3-0BC04CF8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3D05-C764-D456-4640-7C0CD519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690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919F5-231F-7900-4D20-13585B8E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0395A-79A4-5BE9-869F-AF08F72AE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83C7D8-174B-F55C-7BAA-A33DBB4CE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C7B8BE-A50E-618C-A3D2-98B0094D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3CFC01-848D-BD02-2313-953685D0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C6D3BB-7903-0E79-D62F-E192F844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24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F06EB-5BAF-4395-021C-C097262F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630A12-19AB-01AA-3D51-B7A84AD9D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18F9F-05EC-AE46-9F7A-F2FDABFE7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4AD7F-45BA-9067-CA5D-0D67C281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72B45-A9E9-CB2F-1C74-A68DB24B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9A310-92FF-CBBC-6B57-9DBB9309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5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9F11A2-87A1-15E4-5A6E-2E486A07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963B07-43D2-7F27-B5A7-C1DC6FAC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8D58D-183F-71F2-0136-F35B01A46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18975-A71B-4189-B470-FED950D0708F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CAA63-0BBB-4B60-515B-020CDEF55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54F6D-F0C2-D233-9838-1C0140618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0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78347-C688-AF31-DD53-15C9E6BEF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Masterarbeit Diagramme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8692C9-8902-2E21-88D2-E441780E3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58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424E8C1-DDF0-02EB-39D4-17ADC4DF1BBE}"/>
              </a:ext>
            </a:extLst>
          </p:cNvPr>
          <p:cNvCxnSpPr>
            <a:cxnSpLocks/>
          </p:cNvCxnSpPr>
          <p:nvPr/>
        </p:nvCxnSpPr>
        <p:spPr>
          <a:xfrm flipH="1">
            <a:off x="1843087" y="2646784"/>
            <a:ext cx="870108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84DFF088-2794-245A-37AB-56581971A90B}"/>
              </a:ext>
            </a:extLst>
          </p:cNvPr>
          <p:cNvSpPr/>
          <p:nvPr/>
        </p:nvSpPr>
        <p:spPr>
          <a:xfrm>
            <a:off x="1843087" y="2971800"/>
            <a:ext cx="2880000" cy="9144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bg1"/>
              </a:gs>
              <a:gs pos="30000">
                <a:schemeClr val="accent3">
                  <a:lumMod val="40000"/>
                  <a:lumOff val="60000"/>
                </a:schemeClr>
              </a:gs>
              <a:gs pos="7000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Language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62C2BD4-5050-2822-B046-6119D9E097F6}"/>
              </a:ext>
            </a:extLst>
          </p:cNvPr>
          <p:cNvSpPr/>
          <p:nvPr/>
        </p:nvSpPr>
        <p:spPr>
          <a:xfrm>
            <a:off x="4723087" y="2971800"/>
            <a:ext cx="2880000" cy="9144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30000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60000"/>
                  <a:lumOff val="4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Language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20F74A-4269-F841-ACB2-A702C26C423B}"/>
              </a:ext>
            </a:extLst>
          </p:cNvPr>
          <p:cNvSpPr/>
          <p:nvPr/>
        </p:nvSpPr>
        <p:spPr>
          <a:xfrm>
            <a:off x="7603087" y="2971800"/>
            <a:ext cx="2880000" cy="9144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Standard/Expert Language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C6778F-E7E8-110A-B033-E4765D9B80E4}"/>
              </a:ext>
            </a:extLst>
          </p:cNvPr>
          <p:cNvSpPr txBox="1"/>
          <p:nvPr/>
        </p:nvSpPr>
        <p:spPr>
          <a:xfrm>
            <a:off x="3238487" y="2137103"/>
            <a:ext cx="5715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enhanced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comprehensibility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12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ADAD0BA-8DB5-9A09-F8D6-23CF552DD5A4}"/>
              </a:ext>
            </a:extLst>
          </p:cNvPr>
          <p:cNvCxnSpPr>
            <a:cxnSpLocks/>
          </p:cNvCxnSpPr>
          <p:nvPr/>
        </p:nvCxnSpPr>
        <p:spPr>
          <a:xfrm>
            <a:off x="2336482" y="5181600"/>
            <a:ext cx="7519035" cy="95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CAAB55-F816-E535-E71F-2D147C9F9008}"/>
              </a:ext>
            </a:extLst>
          </p:cNvPr>
          <p:cNvCxnSpPr>
            <a:cxnSpLocks/>
          </p:cNvCxnSpPr>
          <p:nvPr/>
        </p:nvCxnSpPr>
        <p:spPr>
          <a:xfrm flipV="1">
            <a:off x="2336482" y="2217420"/>
            <a:ext cx="0" cy="29737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90981115-D499-4B9F-5ED0-AF37776E67AC}"/>
              </a:ext>
            </a:extLst>
          </p:cNvPr>
          <p:cNvSpPr/>
          <p:nvPr/>
        </p:nvSpPr>
        <p:spPr>
          <a:xfrm>
            <a:off x="2510793" y="4556760"/>
            <a:ext cx="1798317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Statistical LM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F2ABC2C-CEED-B7C2-A13F-D7DE96062100}"/>
              </a:ext>
            </a:extLst>
          </p:cNvPr>
          <p:cNvSpPr/>
          <p:nvPr/>
        </p:nvSpPr>
        <p:spPr>
          <a:xfrm>
            <a:off x="4309110" y="4232434"/>
            <a:ext cx="1798318" cy="335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LM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64BFD1A-D4B2-6D0B-738D-8E67E6ED1589}"/>
              </a:ext>
            </a:extLst>
          </p:cNvPr>
          <p:cNvSpPr/>
          <p:nvPr/>
        </p:nvSpPr>
        <p:spPr>
          <a:xfrm>
            <a:off x="6107428" y="3897154"/>
            <a:ext cx="1798317" cy="335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Pre-trained LM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7083F5-D2CE-62A7-49E0-534170A6254E}"/>
              </a:ext>
            </a:extLst>
          </p:cNvPr>
          <p:cNvSpPr/>
          <p:nvPr/>
        </p:nvSpPr>
        <p:spPr>
          <a:xfrm>
            <a:off x="7905745" y="3557948"/>
            <a:ext cx="1798317" cy="335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LM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CC87913-0FD0-1B26-AB44-1974D2AA0CA2}"/>
              </a:ext>
            </a:extLst>
          </p:cNvPr>
          <p:cNvSpPr txBox="1"/>
          <p:nvPr/>
        </p:nvSpPr>
        <p:spPr>
          <a:xfrm>
            <a:off x="1660211" y="3359130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Task</a:t>
            </a:r>
          </a:p>
          <a:p>
            <a:r>
              <a:rPr lang="en-US" sz="1200" dirty="0"/>
              <a:t>Solving</a:t>
            </a:r>
          </a:p>
          <a:p>
            <a:r>
              <a:rPr lang="en-US" sz="1200" dirty="0"/>
              <a:t>capacity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D36E51B-C43F-772E-BCEF-B67B61D2D44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409951" y="4892040"/>
            <a:ext cx="1" cy="28956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9D62B3A-B68D-5981-8B4D-2391061BEF9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208269" y="4567714"/>
            <a:ext cx="0" cy="613886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492009-2FBC-8397-0CAC-15B40EA3246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006587" y="4232434"/>
            <a:ext cx="0" cy="958692"/>
          </a:xfrm>
          <a:prstGeom prst="line">
            <a:avLst/>
          </a:prstGeom>
          <a:ln>
            <a:solidFill>
              <a:schemeClr val="accent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1EA8A71-F616-5E78-BB76-559DECA9026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804904" y="3893228"/>
            <a:ext cx="0" cy="1297898"/>
          </a:xfrm>
          <a:prstGeom prst="line">
            <a:avLst/>
          </a:prstGeom>
          <a:ln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1A335D9-E8B1-37FB-01EA-0B076F8303BE}"/>
              </a:ext>
            </a:extLst>
          </p:cNvPr>
          <p:cNvSpPr txBox="1"/>
          <p:nvPr/>
        </p:nvSpPr>
        <p:spPr>
          <a:xfrm>
            <a:off x="3072358" y="5227320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1990s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CC4ED1E-F194-B6E7-DBC3-099B275AA4D4}"/>
              </a:ext>
            </a:extLst>
          </p:cNvPr>
          <p:cNvSpPr txBox="1"/>
          <p:nvPr/>
        </p:nvSpPr>
        <p:spPr>
          <a:xfrm>
            <a:off x="4910751" y="52273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2013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F201056-FC34-1C20-7164-422372DB7295}"/>
              </a:ext>
            </a:extLst>
          </p:cNvPr>
          <p:cNvSpPr txBox="1"/>
          <p:nvPr/>
        </p:nvSpPr>
        <p:spPr>
          <a:xfrm>
            <a:off x="6709068" y="521815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2018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2FC68F9-9BF1-3197-3FB2-63F88225AB88}"/>
              </a:ext>
            </a:extLst>
          </p:cNvPr>
          <p:cNvSpPr txBox="1"/>
          <p:nvPr/>
        </p:nvSpPr>
        <p:spPr>
          <a:xfrm>
            <a:off x="8507386" y="52273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2020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3055283-BDF4-7AEA-3251-3D4418DCB903}"/>
              </a:ext>
            </a:extLst>
          </p:cNvPr>
          <p:cNvSpPr txBox="1"/>
          <p:nvPr/>
        </p:nvSpPr>
        <p:spPr>
          <a:xfrm>
            <a:off x="2505828" y="3682296"/>
            <a:ext cx="14350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n-gram models</a:t>
            </a:r>
          </a:p>
          <a:p>
            <a:r>
              <a:rPr lang="en-US" sz="1100" dirty="0"/>
              <a:t>Statistical methods</a:t>
            </a:r>
          </a:p>
          <a:p>
            <a:r>
              <a:rPr lang="en-US" sz="1100" dirty="0"/>
              <a:t>Probability estimation</a:t>
            </a:r>
          </a:p>
          <a:p>
            <a:r>
              <a:rPr lang="en-US" sz="1100" i="1" dirty="0">
                <a:solidFill>
                  <a:srgbClr val="C00000"/>
                </a:solidFill>
              </a:rPr>
              <a:t>Assist in specific tasks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8729327-695F-6BC5-AC49-8FCB56A9CB9F}"/>
              </a:ext>
            </a:extLst>
          </p:cNvPr>
          <p:cNvSpPr txBox="1"/>
          <p:nvPr/>
        </p:nvSpPr>
        <p:spPr>
          <a:xfrm>
            <a:off x="4248713" y="3424634"/>
            <a:ext cx="17139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Word2vec (NPLM)</a:t>
            </a:r>
          </a:p>
          <a:p>
            <a:r>
              <a:rPr lang="en-US" sz="1100" dirty="0"/>
              <a:t>Static word representations</a:t>
            </a:r>
          </a:p>
          <a:p>
            <a:r>
              <a:rPr lang="en-US" sz="1100" i="1" dirty="0">
                <a:solidFill>
                  <a:srgbClr val="C00000"/>
                </a:solidFill>
              </a:rPr>
              <a:t>Solve typical NLP tasks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B8C3FC5-50EF-8C2C-1A49-42A6C5A5DBEB}"/>
              </a:ext>
            </a:extLst>
          </p:cNvPr>
          <p:cNvSpPr txBox="1"/>
          <p:nvPr/>
        </p:nvSpPr>
        <p:spPr>
          <a:xfrm>
            <a:off x="6107428" y="2916020"/>
            <a:ext cx="1628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BERT, GPT-1/2</a:t>
            </a:r>
          </a:p>
          <a:p>
            <a:r>
              <a:rPr lang="en-US" sz="1100" dirty="0"/>
              <a:t>Context-aware </a:t>
            </a:r>
          </a:p>
          <a:p>
            <a:r>
              <a:rPr lang="en-US" sz="1100" dirty="0"/>
              <a:t>Representations</a:t>
            </a:r>
          </a:p>
          <a:p>
            <a:r>
              <a:rPr lang="en-US" sz="1100" dirty="0"/>
              <a:t>Pre-training + fine-tuning</a:t>
            </a:r>
          </a:p>
          <a:p>
            <a:r>
              <a:rPr lang="en-US" sz="1100" i="1" dirty="0">
                <a:solidFill>
                  <a:srgbClr val="C00000"/>
                </a:solidFill>
              </a:rPr>
              <a:t>Solve various NLP tasks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C1BE2B2-75DE-3F67-EDBC-7DE688FE2FE8}"/>
              </a:ext>
            </a:extLst>
          </p:cNvPr>
          <p:cNvSpPr txBox="1"/>
          <p:nvPr/>
        </p:nvSpPr>
        <p:spPr>
          <a:xfrm>
            <a:off x="7855764" y="2729497"/>
            <a:ext cx="18982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GPT-3/4, ChatGPT</a:t>
            </a:r>
          </a:p>
          <a:p>
            <a:r>
              <a:rPr lang="en-US" sz="1100" dirty="0"/>
              <a:t>Scaling language models</a:t>
            </a:r>
          </a:p>
          <a:p>
            <a:r>
              <a:rPr lang="en-US" sz="1100" dirty="0"/>
              <a:t>Prompt based completion</a:t>
            </a:r>
          </a:p>
          <a:p>
            <a:r>
              <a:rPr lang="en-US" sz="1100" i="1" dirty="0">
                <a:solidFill>
                  <a:srgbClr val="C00000"/>
                </a:solidFill>
              </a:rPr>
              <a:t>Solve various real-world tasks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216F34E-F64F-5B72-3561-684FD9940840}"/>
              </a:ext>
            </a:extLst>
          </p:cNvPr>
          <p:cNvSpPr/>
          <p:nvPr/>
        </p:nvSpPr>
        <p:spPr>
          <a:xfrm>
            <a:off x="2509380" y="2824061"/>
            <a:ext cx="1598742" cy="736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Specific task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</a:rPr>
              <a:t>helper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69C785-2ED6-84D2-8986-4533B347E528}"/>
              </a:ext>
            </a:extLst>
          </p:cNvPr>
          <p:cNvSpPr/>
          <p:nvPr/>
        </p:nvSpPr>
        <p:spPr>
          <a:xfrm>
            <a:off x="4308404" y="2475409"/>
            <a:ext cx="1598742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Task-agnostic feature learner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FF0CB25-269A-26C2-9A41-CD368840B9CD}"/>
              </a:ext>
            </a:extLst>
          </p:cNvPr>
          <p:cNvSpPr/>
          <p:nvPr/>
        </p:nvSpPr>
        <p:spPr>
          <a:xfrm>
            <a:off x="6107428" y="2133727"/>
            <a:ext cx="1598742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Transferable NLP task solver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659F214-6736-DCDC-1954-FA84BE4CD4AA}"/>
              </a:ext>
            </a:extLst>
          </p:cNvPr>
          <p:cNvSpPr/>
          <p:nvPr/>
        </p:nvSpPr>
        <p:spPr>
          <a:xfrm>
            <a:off x="7905745" y="1892949"/>
            <a:ext cx="1598742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General-purpose task solver</a:t>
            </a:r>
          </a:p>
        </p:txBody>
      </p:sp>
    </p:spTree>
    <p:extLst>
      <p:ext uri="{BB962C8B-B14F-4D97-AF65-F5344CB8AC3E}">
        <p14:creationId xmlns:p14="http://schemas.microsoft.com/office/powerpoint/2010/main" val="148308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F078B27-8037-B6EB-25AA-E43E72D1703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30400" y="2407169"/>
            <a:ext cx="1302150" cy="123138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F47E16E-38E4-6879-116F-97C7B1FFFFF7}"/>
              </a:ext>
            </a:extLst>
          </p:cNvPr>
          <p:cNvCxnSpPr>
            <a:cxnSpLocks/>
          </p:cNvCxnSpPr>
          <p:nvPr/>
        </p:nvCxnSpPr>
        <p:spPr>
          <a:xfrm flipV="1">
            <a:off x="1930400" y="1733550"/>
            <a:ext cx="0" cy="190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F357AA5-244C-FEFB-6359-A21027D97C0B}"/>
              </a:ext>
            </a:extLst>
          </p:cNvPr>
          <p:cNvCxnSpPr>
            <a:cxnSpLocks/>
          </p:cNvCxnSpPr>
          <p:nvPr/>
        </p:nvCxnSpPr>
        <p:spPr>
          <a:xfrm>
            <a:off x="1926431" y="3638550"/>
            <a:ext cx="19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1B2C62D-0AE6-4B99-14F9-FFAA6F8C5F7F}"/>
              </a:ext>
            </a:extLst>
          </p:cNvPr>
          <p:cNvCxnSpPr>
            <a:cxnSpLocks/>
          </p:cNvCxnSpPr>
          <p:nvPr/>
        </p:nvCxnSpPr>
        <p:spPr>
          <a:xfrm>
            <a:off x="2368550" y="3588542"/>
            <a:ext cx="0" cy="10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49EA268-F1A3-C800-9B3E-6CD1F31D9460}"/>
              </a:ext>
            </a:extLst>
          </p:cNvPr>
          <p:cNvCxnSpPr>
            <a:cxnSpLocks/>
          </p:cNvCxnSpPr>
          <p:nvPr/>
        </p:nvCxnSpPr>
        <p:spPr>
          <a:xfrm>
            <a:off x="3232550" y="3588542"/>
            <a:ext cx="0" cy="10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4D76365-1847-2EA4-25B9-9DF856EA0308}"/>
              </a:ext>
            </a:extLst>
          </p:cNvPr>
          <p:cNvCxnSpPr>
            <a:cxnSpLocks/>
          </p:cNvCxnSpPr>
          <p:nvPr/>
        </p:nvCxnSpPr>
        <p:spPr>
          <a:xfrm flipH="1">
            <a:off x="1873225" y="3259692"/>
            <a:ext cx="10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EFF1A53-EE24-E0BA-CD7B-67D09EC91AC2}"/>
              </a:ext>
            </a:extLst>
          </p:cNvPr>
          <p:cNvCxnSpPr>
            <a:cxnSpLocks/>
          </p:cNvCxnSpPr>
          <p:nvPr/>
        </p:nvCxnSpPr>
        <p:spPr>
          <a:xfrm flipH="1">
            <a:off x="1873225" y="2401887"/>
            <a:ext cx="10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BDFD5005-EF50-B883-1CA5-52FAE9F92A5B}"/>
              </a:ext>
            </a:extLst>
          </p:cNvPr>
          <p:cNvSpPr>
            <a:spLocks noChangeAspect="1"/>
          </p:cNvSpPr>
          <p:nvPr/>
        </p:nvSpPr>
        <p:spPr>
          <a:xfrm>
            <a:off x="2340831" y="2371169"/>
            <a:ext cx="36000" cy="3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FDE4608-6EE5-DF63-1618-E6E685B54333}"/>
              </a:ext>
            </a:extLst>
          </p:cNvPr>
          <p:cNvSpPr>
            <a:spLocks noChangeAspect="1"/>
          </p:cNvSpPr>
          <p:nvPr/>
        </p:nvSpPr>
        <p:spPr>
          <a:xfrm>
            <a:off x="2340000" y="3249387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398FC02-2664-434D-F14E-F9DAABFE8598}"/>
              </a:ext>
            </a:extLst>
          </p:cNvPr>
          <p:cNvSpPr>
            <a:spLocks noChangeAspect="1"/>
          </p:cNvSpPr>
          <p:nvPr/>
        </p:nvSpPr>
        <p:spPr>
          <a:xfrm>
            <a:off x="3214550" y="3249387"/>
            <a:ext cx="36000" cy="3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B1ACFDE-1EEC-E884-4A59-C688FBB6AD90}"/>
              </a:ext>
            </a:extLst>
          </p:cNvPr>
          <p:cNvSpPr>
            <a:spLocks noChangeAspect="1"/>
          </p:cNvSpPr>
          <p:nvPr/>
        </p:nvSpPr>
        <p:spPr>
          <a:xfrm>
            <a:off x="3214550" y="2380887"/>
            <a:ext cx="36000" cy="3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9E7F050-2406-09D7-F874-7476803A1A44}"/>
              </a:ext>
            </a:extLst>
          </p:cNvPr>
          <p:cNvSpPr txBox="1"/>
          <p:nvPr/>
        </p:nvSpPr>
        <p:spPr>
          <a:xfrm>
            <a:off x="1650790" y="31211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203E4C2-C6D3-A466-A777-98D0C63904C6}"/>
              </a:ext>
            </a:extLst>
          </p:cNvPr>
          <p:cNvSpPr txBox="1"/>
          <p:nvPr/>
        </p:nvSpPr>
        <p:spPr>
          <a:xfrm>
            <a:off x="2237745" y="363855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B4CDE24-DC7A-744E-E7EC-E64CFD80AA5F}"/>
              </a:ext>
            </a:extLst>
          </p:cNvPr>
          <p:cNvSpPr txBox="1"/>
          <p:nvPr/>
        </p:nvSpPr>
        <p:spPr>
          <a:xfrm>
            <a:off x="3101745" y="363854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83AE56F-3A20-7CE4-DDB2-85FEBCC9275F}"/>
              </a:ext>
            </a:extLst>
          </p:cNvPr>
          <p:cNvSpPr txBox="1"/>
          <p:nvPr/>
        </p:nvSpPr>
        <p:spPr>
          <a:xfrm>
            <a:off x="1650790" y="226038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  <a:endParaRPr lang="de-DE" dirty="0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EC1E054-D5FA-15CC-3B3E-05D71FD315CE}"/>
              </a:ext>
            </a:extLst>
          </p:cNvPr>
          <p:cNvCxnSpPr>
            <a:cxnSpLocks/>
          </p:cNvCxnSpPr>
          <p:nvPr/>
        </p:nvCxnSpPr>
        <p:spPr>
          <a:xfrm>
            <a:off x="5241415" y="1892300"/>
            <a:ext cx="0" cy="174624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BECC1C4-B074-69D1-B670-099A836A33A7}"/>
              </a:ext>
            </a:extLst>
          </p:cNvPr>
          <p:cNvCxnSpPr>
            <a:cxnSpLocks/>
          </p:cNvCxnSpPr>
          <p:nvPr/>
        </p:nvCxnSpPr>
        <p:spPr>
          <a:xfrm flipV="1">
            <a:off x="4376691" y="1733549"/>
            <a:ext cx="0" cy="1908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DDFA580-DD0D-55ED-8F72-FE2FFB24E402}"/>
              </a:ext>
            </a:extLst>
          </p:cNvPr>
          <p:cNvCxnSpPr>
            <a:cxnSpLocks/>
          </p:cNvCxnSpPr>
          <p:nvPr/>
        </p:nvCxnSpPr>
        <p:spPr>
          <a:xfrm>
            <a:off x="4372722" y="3638549"/>
            <a:ext cx="190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64AB43B-CC11-28F5-DC70-8ACC3596DBB3}"/>
              </a:ext>
            </a:extLst>
          </p:cNvPr>
          <p:cNvCxnSpPr>
            <a:cxnSpLocks/>
          </p:cNvCxnSpPr>
          <p:nvPr/>
        </p:nvCxnSpPr>
        <p:spPr>
          <a:xfrm>
            <a:off x="4814841" y="3588541"/>
            <a:ext cx="0" cy="10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4D1769EC-A2C1-729C-E5C4-35C4198CA435}"/>
              </a:ext>
            </a:extLst>
          </p:cNvPr>
          <p:cNvCxnSpPr>
            <a:cxnSpLocks/>
          </p:cNvCxnSpPr>
          <p:nvPr/>
        </p:nvCxnSpPr>
        <p:spPr>
          <a:xfrm>
            <a:off x="5678841" y="3588541"/>
            <a:ext cx="0" cy="10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990BB3B-22FF-C864-C222-36D4C4180591}"/>
              </a:ext>
            </a:extLst>
          </p:cNvPr>
          <p:cNvCxnSpPr>
            <a:cxnSpLocks/>
          </p:cNvCxnSpPr>
          <p:nvPr/>
        </p:nvCxnSpPr>
        <p:spPr>
          <a:xfrm flipH="1">
            <a:off x="4319516" y="3259691"/>
            <a:ext cx="10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FAC7C52-2A39-B5C4-4BD3-33E6107D237F}"/>
              </a:ext>
            </a:extLst>
          </p:cNvPr>
          <p:cNvCxnSpPr>
            <a:cxnSpLocks/>
          </p:cNvCxnSpPr>
          <p:nvPr/>
        </p:nvCxnSpPr>
        <p:spPr>
          <a:xfrm flipH="1">
            <a:off x="4319516" y="2401886"/>
            <a:ext cx="10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AE04D85B-6C4A-595E-DD37-00E43617A4A5}"/>
              </a:ext>
            </a:extLst>
          </p:cNvPr>
          <p:cNvSpPr>
            <a:spLocks noChangeAspect="1"/>
          </p:cNvSpPr>
          <p:nvPr/>
        </p:nvSpPr>
        <p:spPr>
          <a:xfrm>
            <a:off x="4787122" y="2371168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E76A735-C8BD-D854-C349-9424BFBA48CE}"/>
              </a:ext>
            </a:extLst>
          </p:cNvPr>
          <p:cNvSpPr>
            <a:spLocks noChangeAspect="1"/>
          </p:cNvSpPr>
          <p:nvPr/>
        </p:nvSpPr>
        <p:spPr>
          <a:xfrm>
            <a:off x="4786291" y="3249386"/>
            <a:ext cx="36000" cy="3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370C3E2-F789-232A-FE92-864FAFB09298}"/>
              </a:ext>
            </a:extLst>
          </p:cNvPr>
          <p:cNvSpPr>
            <a:spLocks noChangeAspect="1"/>
          </p:cNvSpPr>
          <p:nvPr/>
        </p:nvSpPr>
        <p:spPr>
          <a:xfrm>
            <a:off x="5660841" y="3249386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A91AA85-96F8-AE1C-A635-81A01887F0C9}"/>
              </a:ext>
            </a:extLst>
          </p:cNvPr>
          <p:cNvSpPr>
            <a:spLocks noChangeAspect="1"/>
          </p:cNvSpPr>
          <p:nvPr/>
        </p:nvSpPr>
        <p:spPr>
          <a:xfrm>
            <a:off x="5660841" y="2380886"/>
            <a:ext cx="36000" cy="3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559AB1F-1F1E-8BC8-C953-EDC624575526}"/>
              </a:ext>
            </a:extLst>
          </p:cNvPr>
          <p:cNvSpPr txBox="1"/>
          <p:nvPr/>
        </p:nvSpPr>
        <p:spPr>
          <a:xfrm>
            <a:off x="4097081" y="312119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  <a:endParaRPr lang="de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7F25400-4BE3-D091-99ED-C5E25B34CE0C}"/>
              </a:ext>
            </a:extLst>
          </p:cNvPr>
          <p:cNvSpPr txBox="1"/>
          <p:nvPr/>
        </p:nvSpPr>
        <p:spPr>
          <a:xfrm>
            <a:off x="4684036" y="363854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0</a:t>
            </a:r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906C389-A5DE-0AF8-62F5-B7858A0DFECB}"/>
              </a:ext>
            </a:extLst>
          </p:cNvPr>
          <p:cNvSpPr txBox="1"/>
          <p:nvPr/>
        </p:nvSpPr>
        <p:spPr>
          <a:xfrm>
            <a:off x="5548036" y="363854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77BCC82-4AE1-C173-1EF2-08EB993816BE}"/>
              </a:ext>
            </a:extLst>
          </p:cNvPr>
          <p:cNvSpPr txBox="1"/>
          <p:nvPr/>
        </p:nvSpPr>
        <p:spPr>
          <a:xfrm>
            <a:off x="4097081" y="226038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</a:t>
            </a:r>
            <a:endParaRPr lang="de-DE" dirty="0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1121815D-1A53-91D8-9915-1C8083E592E4}"/>
              </a:ext>
            </a:extLst>
          </p:cNvPr>
          <p:cNvCxnSpPr>
            <a:cxnSpLocks/>
          </p:cNvCxnSpPr>
          <p:nvPr/>
        </p:nvCxnSpPr>
        <p:spPr>
          <a:xfrm flipH="1">
            <a:off x="4392567" y="2828925"/>
            <a:ext cx="178915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3499A260-ACBA-4DE1-96A9-11B0F0781361}"/>
                  </a:ext>
                </a:extLst>
              </p:cNvPr>
              <p:cNvSpPr txBox="1"/>
              <p:nvPr/>
            </p:nvSpPr>
            <p:spPr>
              <a:xfrm>
                <a:off x="3669975" y="3638548"/>
                <a:ext cx="3558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3499A260-ACBA-4DE1-96A9-11B0F0781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975" y="3638548"/>
                <a:ext cx="355803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B0308490-805E-BC35-E8A2-9CDCBAEB350F}"/>
                  </a:ext>
                </a:extLst>
              </p:cNvPr>
              <p:cNvSpPr txBox="1"/>
              <p:nvPr/>
            </p:nvSpPr>
            <p:spPr>
              <a:xfrm>
                <a:off x="1603693" y="1583211"/>
                <a:ext cx="3590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B0308490-805E-BC35-E8A2-9CDCBAEB3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693" y="1583211"/>
                <a:ext cx="359073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FCEB59D3-E133-E1D6-F645-2DE88807E15E}"/>
                  </a:ext>
                </a:extLst>
              </p:cNvPr>
              <p:cNvSpPr txBox="1"/>
              <p:nvPr/>
            </p:nvSpPr>
            <p:spPr>
              <a:xfrm>
                <a:off x="6139297" y="3638547"/>
                <a:ext cx="3558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FCEB59D3-E133-E1D6-F645-2DE88807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297" y="3638547"/>
                <a:ext cx="355803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C37A9D80-7316-1730-6F2E-D4E452DB3690}"/>
                  </a:ext>
                </a:extLst>
              </p:cNvPr>
              <p:cNvSpPr txBox="1"/>
              <p:nvPr/>
            </p:nvSpPr>
            <p:spPr>
              <a:xfrm>
                <a:off x="4048349" y="1568012"/>
                <a:ext cx="3590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C37A9D80-7316-1730-6F2E-D4E452DB3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349" y="1568012"/>
                <a:ext cx="35907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3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68B618-CEA8-0BD6-3873-F9F3769F502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869064" y="1949816"/>
            <a:ext cx="931862" cy="451188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B5D0DF5-7B05-4B4E-50F0-87BC68A313DF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4869064" y="1949816"/>
            <a:ext cx="931862" cy="167058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EE9F1A1-9D1A-0160-906A-DD77B6238C7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869064" y="2401004"/>
            <a:ext cx="931862" cy="72135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1B87F5E-6897-951F-79BA-6E52500537F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869064" y="2473139"/>
            <a:ext cx="931862" cy="114726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89A39E0-9088-A4F3-0A33-A2A2B2F40CC6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869064" y="3510362"/>
            <a:ext cx="931862" cy="11004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F1EE863-1D37-87B8-F32A-A96B007BA12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869064" y="2401004"/>
            <a:ext cx="931862" cy="1109358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F644C08-168D-9D49-3A28-0DBD4CFE41F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869064" y="2401004"/>
            <a:ext cx="931862" cy="163149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A8D39A5-4F75-9AAF-58A3-038BA9EFA038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869064" y="3620405"/>
            <a:ext cx="931862" cy="41209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6C88D64-05C3-FE56-3797-2D4CFF3054E3}"/>
              </a:ext>
            </a:extLst>
          </p:cNvPr>
          <p:cNvCxnSpPr>
            <a:cxnSpLocks/>
            <a:stCxn id="38" idx="6"/>
            <a:endCxn id="3" idx="2"/>
          </p:cNvCxnSpPr>
          <p:nvPr/>
        </p:nvCxnSpPr>
        <p:spPr>
          <a:xfrm flipV="1">
            <a:off x="3714951" y="1949816"/>
            <a:ext cx="792163" cy="22590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2CBD1A2-EF42-3836-2170-009C9F90DD2C}"/>
              </a:ext>
            </a:extLst>
          </p:cNvPr>
          <p:cNvCxnSpPr>
            <a:cxnSpLocks/>
            <a:stCxn id="39" idx="6"/>
            <a:endCxn id="4" idx="2"/>
          </p:cNvCxnSpPr>
          <p:nvPr/>
        </p:nvCxnSpPr>
        <p:spPr>
          <a:xfrm flipV="1">
            <a:off x="3715152" y="2473139"/>
            <a:ext cx="791962" cy="253152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210AF23-E9E3-1B0D-764E-48FCCB90298D}"/>
              </a:ext>
            </a:extLst>
          </p:cNvPr>
          <p:cNvCxnSpPr>
            <a:cxnSpLocks/>
            <a:stCxn id="40" idx="6"/>
            <a:endCxn id="5" idx="2"/>
          </p:cNvCxnSpPr>
          <p:nvPr/>
        </p:nvCxnSpPr>
        <p:spPr>
          <a:xfrm>
            <a:off x="3719914" y="3276866"/>
            <a:ext cx="787200" cy="23349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81383A8-4143-53FE-335B-7E779ADC9315}"/>
              </a:ext>
            </a:extLst>
          </p:cNvPr>
          <p:cNvCxnSpPr>
            <a:cxnSpLocks/>
            <a:stCxn id="41" idx="6"/>
            <a:endCxn id="6" idx="2"/>
          </p:cNvCxnSpPr>
          <p:nvPr/>
        </p:nvCxnSpPr>
        <p:spPr>
          <a:xfrm>
            <a:off x="3714951" y="3854424"/>
            <a:ext cx="792163" cy="17807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5476545-3515-DC0A-86AC-176C971368CA}"/>
              </a:ext>
            </a:extLst>
          </p:cNvPr>
          <p:cNvCxnSpPr>
            <a:cxnSpLocks/>
            <a:stCxn id="38" idx="6"/>
            <a:endCxn id="4" idx="2"/>
          </p:cNvCxnSpPr>
          <p:nvPr/>
        </p:nvCxnSpPr>
        <p:spPr>
          <a:xfrm>
            <a:off x="3714951" y="2175716"/>
            <a:ext cx="792163" cy="29742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937D77C-6618-E271-8BAC-5E07F4398AC3}"/>
              </a:ext>
            </a:extLst>
          </p:cNvPr>
          <p:cNvCxnSpPr>
            <a:cxnSpLocks/>
            <a:stCxn id="38" idx="6"/>
            <a:endCxn id="54" idx="2"/>
          </p:cNvCxnSpPr>
          <p:nvPr/>
        </p:nvCxnSpPr>
        <p:spPr>
          <a:xfrm>
            <a:off x="3714951" y="2175716"/>
            <a:ext cx="792163" cy="81252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1036CD1A-FEA0-D4ED-322A-7A922B239D8B}"/>
              </a:ext>
            </a:extLst>
          </p:cNvPr>
          <p:cNvCxnSpPr>
            <a:cxnSpLocks/>
            <a:stCxn id="38" idx="6"/>
            <a:endCxn id="5" idx="2"/>
          </p:cNvCxnSpPr>
          <p:nvPr/>
        </p:nvCxnSpPr>
        <p:spPr>
          <a:xfrm>
            <a:off x="3714951" y="2175716"/>
            <a:ext cx="792163" cy="133464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426712C-E2F0-BFF5-19E4-5F56E1DD1E40}"/>
              </a:ext>
            </a:extLst>
          </p:cNvPr>
          <p:cNvCxnSpPr>
            <a:cxnSpLocks/>
            <a:stCxn id="38" idx="6"/>
            <a:endCxn id="6" idx="2"/>
          </p:cNvCxnSpPr>
          <p:nvPr/>
        </p:nvCxnSpPr>
        <p:spPr>
          <a:xfrm>
            <a:off x="3714951" y="2175716"/>
            <a:ext cx="792163" cy="1856785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056BB1CF-1E6E-CB50-18AB-36D294796EAC}"/>
              </a:ext>
            </a:extLst>
          </p:cNvPr>
          <p:cNvCxnSpPr>
            <a:cxnSpLocks/>
            <a:stCxn id="39" idx="6"/>
            <a:endCxn id="3" idx="2"/>
          </p:cNvCxnSpPr>
          <p:nvPr/>
        </p:nvCxnSpPr>
        <p:spPr>
          <a:xfrm flipV="1">
            <a:off x="3715152" y="1949816"/>
            <a:ext cx="791962" cy="776475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A1A0DE4-209C-F670-40D5-42C18461379A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3715152" y="2726291"/>
            <a:ext cx="791962" cy="26195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D9F52D6A-2208-6F9B-EF89-3B44E1BA419D}"/>
              </a:ext>
            </a:extLst>
          </p:cNvPr>
          <p:cNvCxnSpPr>
            <a:cxnSpLocks/>
            <a:stCxn id="39" idx="6"/>
            <a:endCxn id="5" idx="2"/>
          </p:cNvCxnSpPr>
          <p:nvPr/>
        </p:nvCxnSpPr>
        <p:spPr>
          <a:xfrm>
            <a:off x="3715152" y="2726291"/>
            <a:ext cx="791962" cy="78407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0AE4972E-7E47-CA36-175E-9FC9AC2D47C0}"/>
              </a:ext>
            </a:extLst>
          </p:cNvPr>
          <p:cNvCxnSpPr>
            <a:cxnSpLocks/>
            <a:stCxn id="39" idx="6"/>
            <a:endCxn id="6" idx="2"/>
          </p:cNvCxnSpPr>
          <p:nvPr/>
        </p:nvCxnSpPr>
        <p:spPr>
          <a:xfrm>
            <a:off x="3715152" y="2726291"/>
            <a:ext cx="791962" cy="130621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139D91D-ECDF-0170-2FBC-82AC128DAA77}"/>
              </a:ext>
            </a:extLst>
          </p:cNvPr>
          <p:cNvCxnSpPr>
            <a:cxnSpLocks/>
            <a:stCxn id="40" idx="6"/>
            <a:endCxn id="3" idx="2"/>
          </p:cNvCxnSpPr>
          <p:nvPr/>
        </p:nvCxnSpPr>
        <p:spPr>
          <a:xfrm flipV="1">
            <a:off x="3719914" y="1949816"/>
            <a:ext cx="787200" cy="132705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64C1E87-B87B-64CD-A268-2F206AA19E39}"/>
              </a:ext>
            </a:extLst>
          </p:cNvPr>
          <p:cNvCxnSpPr>
            <a:cxnSpLocks/>
            <a:stCxn id="40" idx="6"/>
            <a:endCxn id="4" idx="2"/>
          </p:cNvCxnSpPr>
          <p:nvPr/>
        </p:nvCxnSpPr>
        <p:spPr>
          <a:xfrm flipV="1">
            <a:off x="3719914" y="2473139"/>
            <a:ext cx="787200" cy="803727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D632CD6C-843D-0DD2-14EF-C9E0C6D63FD6}"/>
              </a:ext>
            </a:extLst>
          </p:cNvPr>
          <p:cNvCxnSpPr>
            <a:cxnSpLocks/>
            <a:stCxn id="40" idx="6"/>
            <a:endCxn id="54" idx="2"/>
          </p:cNvCxnSpPr>
          <p:nvPr/>
        </p:nvCxnSpPr>
        <p:spPr>
          <a:xfrm flipV="1">
            <a:off x="3719914" y="2988242"/>
            <a:ext cx="787200" cy="288624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CC4A3034-B43D-1543-021E-A422D3E5B782}"/>
              </a:ext>
            </a:extLst>
          </p:cNvPr>
          <p:cNvCxnSpPr>
            <a:cxnSpLocks/>
            <a:stCxn id="40" idx="6"/>
            <a:endCxn id="6" idx="2"/>
          </p:cNvCxnSpPr>
          <p:nvPr/>
        </p:nvCxnSpPr>
        <p:spPr>
          <a:xfrm>
            <a:off x="3719914" y="3276866"/>
            <a:ext cx="787200" cy="755635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7B4241B9-8818-E79C-7AF7-A718AB6B7B34}"/>
              </a:ext>
            </a:extLst>
          </p:cNvPr>
          <p:cNvCxnSpPr>
            <a:cxnSpLocks/>
            <a:stCxn id="41" idx="6"/>
            <a:endCxn id="5" idx="2"/>
          </p:cNvCxnSpPr>
          <p:nvPr/>
        </p:nvCxnSpPr>
        <p:spPr>
          <a:xfrm flipV="1">
            <a:off x="3714951" y="3510362"/>
            <a:ext cx="792163" cy="344062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93FC469C-622F-E66E-EC09-A0D64E4DB13F}"/>
              </a:ext>
            </a:extLst>
          </p:cNvPr>
          <p:cNvCxnSpPr>
            <a:cxnSpLocks/>
            <a:stCxn id="41" idx="6"/>
            <a:endCxn id="54" idx="2"/>
          </p:cNvCxnSpPr>
          <p:nvPr/>
        </p:nvCxnSpPr>
        <p:spPr>
          <a:xfrm flipV="1">
            <a:off x="3714951" y="2988242"/>
            <a:ext cx="792163" cy="866182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AA21253C-C645-BB54-2CE6-5E4E086D1DD5}"/>
              </a:ext>
            </a:extLst>
          </p:cNvPr>
          <p:cNvCxnSpPr>
            <a:cxnSpLocks/>
            <a:stCxn id="41" idx="6"/>
            <a:endCxn id="4" idx="2"/>
          </p:cNvCxnSpPr>
          <p:nvPr/>
        </p:nvCxnSpPr>
        <p:spPr>
          <a:xfrm flipV="1">
            <a:off x="3714951" y="2473139"/>
            <a:ext cx="792163" cy="1381285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5318AE0C-2880-812A-FB68-03F7A37A726A}"/>
              </a:ext>
            </a:extLst>
          </p:cNvPr>
          <p:cNvCxnSpPr>
            <a:cxnSpLocks/>
            <a:stCxn id="41" idx="6"/>
            <a:endCxn id="3" idx="2"/>
          </p:cNvCxnSpPr>
          <p:nvPr/>
        </p:nvCxnSpPr>
        <p:spPr>
          <a:xfrm flipV="1">
            <a:off x="3714951" y="1949816"/>
            <a:ext cx="792163" cy="1904608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A9F144BB-EB6B-8044-5B32-A4F17ED6C719}"/>
              </a:ext>
            </a:extLst>
          </p:cNvPr>
          <p:cNvCxnSpPr>
            <a:cxnSpLocks/>
            <a:stCxn id="54" idx="6"/>
            <a:endCxn id="7" idx="2"/>
          </p:cNvCxnSpPr>
          <p:nvPr/>
        </p:nvCxnSpPr>
        <p:spPr>
          <a:xfrm flipV="1">
            <a:off x="4869064" y="2401004"/>
            <a:ext cx="931862" cy="587238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E7EDDC0C-0A30-5A43-1C69-FDBF71D78DB2}"/>
              </a:ext>
            </a:extLst>
          </p:cNvPr>
          <p:cNvCxnSpPr>
            <a:cxnSpLocks/>
            <a:stCxn id="54" idx="6"/>
            <a:endCxn id="150" idx="2"/>
          </p:cNvCxnSpPr>
          <p:nvPr/>
        </p:nvCxnSpPr>
        <p:spPr>
          <a:xfrm>
            <a:off x="4869064" y="2988242"/>
            <a:ext cx="931862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010131BB-CBBD-0AC5-859D-A88F6D28FBFD}"/>
              </a:ext>
            </a:extLst>
          </p:cNvPr>
          <p:cNvCxnSpPr>
            <a:cxnSpLocks/>
            <a:stCxn id="54" idx="6"/>
            <a:endCxn id="8" idx="2"/>
          </p:cNvCxnSpPr>
          <p:nvPr/>
        </p:nvCxnSpPr>
        <p:spPr>
          <a:xfrm>
            <a:off x="4869064" y="2988242"/>
            <a:ext cx="931862" cy="63216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DC91B2FB-EDB3-720E-93A3-558FB0B00EB7}"/>
              </a:ext>
            </a:extLst>
          </p:cNvPr>
          <p:cNvCxnSpPr>
            <a:cxnSpLocks/>
            <a:stCxn id="6" idx="6"/>
            <a:endCxn id="150" idx="2"/>
          </p:cNvCxnSpPr>
          <p:nvPr/>
        </p:nvCxnSpPr>
        <p:spPr>
          <a:xfrm flipV="1">
            <a:off x="4869064" y="2988242"/>
            <a:ext cx="931862" cy="104425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16A1FE43-A90D-9E4B-C053-675E3197DEBB}"/>
              </a:ext>
            </a:extLst>
          </p:cNvPr>
          <p:cNvCxnSpPr>
            <a:cxnSpLocks/>
            <a:stCxn id="5" idx="6"/>
            <a:endCxn id="150" idx="2"/>
          </p:cNvCxnSpPr>
          <p:nvPr/>
        </p:nvCxnSpPr>
        <p:spPr>
          <a:xfrm flipV="1">
            <a:off x="4869064" y="2988242"/>
            <a:ext cx="931862" cy="52212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7DD23C6B-A869-22CF-F03A-328FA5D2BE0E}"/>
              </a:ext>
            </a:extLst>
          </p:cNvPr>
          <p:cNvCxnSpPr>
            <a:cxnSpLocks/>
            <a:stCxn id="4" idx="6"/>
            <a:endCxn id="150" idx="2"/>
          </p:cNvCxnSpPr>
          <p:nvPr/>
        </p:nvCxnSpPr>
        <p:spPr>
          <a:xfrm>
            <a:off x="4869064" y="2473139"/>
            <a:ext cx="931862" cy="515103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D85533A3-37BB-034B-642D-458590DB4F88}"/>
              </a:ext>
            </a:extLst>
          </p:cNvPr>
          <p:cNvCxnSpPr>
            <a:cxnSpLocks/>
            <a:stCxn id="3" idx="6"/>
            <a:endCxn id="150" idx="2"/>
          </p:cNvCxnSpPr>
          <p:nvPr/>
        </p:nvCxnSpPr>
        <p:spPr>
          <a:xfrm>
            <a:off x="4869064" y="1949816"/>
            <a:ext cx="931862" cy="103842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67952ACA-1543-F76F-A234-6B1B7E21EDB8}"/>
              </a:ext>
            </a:extLst>
          </p:cNvPr>
          <p:cNvSpPr>
            <a:spLocks noChangeAspect="1"/>
          </p:cNvSpPr>
          <p:nvPr/>
        </p:nvSpPr>
        <p:spPr>
          <a:xfrm>
            <a:off x="4507114" y="1768841"/>
            <a:ext cx="361950" cy="3619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9AA9162-4820-2C2A-F5A3-EC3AB54C72CC}"/>
              </a:ext>
            </a:extLst>
          </p:cNvPr>
          <p:cNvSpPr>
            <a:spLocks noChangeAspect="1"/>
          </p:cNvSpPr>
          <p:nvPr/>
        </p:nvSpPr>
        <p:spPr>
          <a:xfrm>
            <a:off x="4507114" y="2292164"/>
            <a:ext cx="361950" cy="3619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7E9EF2E-1051-F931-4298-E5F8D3BA120B}"/>
              </a:ext>
            </a:extLst>
          </p:cNvPr>
          <p:cNvSpPr>
            <a:spLocks noChangeAspect="1"/>
          </p:cNvSpPr>
          <p:nvPr/>
        </p:nvSpPr>
        <p:spPr>
          <a:xfrm>
            <a:off x="4507114" y="3329387"/>
            <a:ext cx="361950" cy="3619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5964B3B-E962-BCB4-DBF3-31CE6890CB01}"/>
              </a:ext>
            </a:extLst>
          </p:cNvPr>
          <p:cNvSpPr>
            <a:spLocks noChangeAspect="1"/>
          </p:cNvSpPr>
          <p:nvPr/>
        </p:nvSpPr>
        <p:spPr>
          <a:xfrm>
            <a:off x="4507114" y="3851526"/>
            <a:ext cx="361950" cy="3619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1E35BF-CB4F-55F4-0CDF-70EE68EDB2BE}"/>
              </a:ext>
            </a:extLst>
          </p:cNvPr>
          <p:cNvSpPr>
            <a:spLocks noChangeAspect="1"/>
          </p:cNvSpPr>
          <p:nvPr/>
        </p:nvSpPr>
        <p:spPr>
          <a:xfrm>
            <a:off x="5800926" y="2220029"/>
            <a:ext cx="361950" cy="361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2EA513D-26FC-F4F7-064E-1F69742DF283}"/>
              </a:ext>
            </a:extLst>
          </p:cNvPr>
          <p:cNvSpPr>
            <a:spLocks noChangeAspect="1"/>
          </p:cNvSpPr>
          <p:nvPr/>
        </p:nvSpPr>
        <p:spPr>
          <a:xfrm>
            <a:off x="5800926" y="3439430"/>
            <a:ext cx="361950" cy="361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5771B28-EDCF-0541-F846-19F297AC2618}"/>
              </a:ext>
            </a:extLst>
          </p:cNvPr>
          <p:cNvSpPr>
            <a:spLocks noChangeAspect="1"/>
          </p:cNvSpPr>
          <p:nvPr/>
        </p:nvSpPr>
        <p:spPr>
          <a:xfrm>
            <a:off x="3353001" y="1994741"/>
            <a:ext cx="361950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A492FB9F-8D0B-FD16-35FC-52CA41925D78}"/>
              </a:ext>
            </a:extLst>
          </p:cNvPr>
          <p:cNvSpPr>
            <a:spLocks noChangeAspect="1"/>
          </p:cNvSpPr>
          <p:nvPr/>
        </p:nvSpPr>
        <p:spPr>
          <a:xfrm>
            <a:off x="3353202" y="2545316"/>
            <a:ext cx="361950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9E9B597-75B1-E118-03E7-295862B4239F}"/>
              </a:ext>
            </a:extLst>
          </p:cNvPr>
          <p:cNvSpPr>
            <a:spLocks noChangeAspect="1"/>
          </p:cNvSpPr>
          <p:nvPr/>
        </p:nvSpPr>
        <p:spPr>
          <a:xfrm>
            <a:off x="3357964" y="3095891"/>
            <a:ext cx="361950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E7C33E8-7537-5238-A90A-65BC4AA5EB66}"/>
              </a:ext>
            </a:extLst>
          </p:cNvPr>
          <p:cNvSpPr>
            <a:spLocks noChangeAspect="1"/>
          </p:cNvSpPr>
          <p:nvPr/>
        </p:nvSpPr>
        <p:spPr>
          <a:xfrm>
            <a:off x="3353001" y="3673449"/>
            <a:ext cx="361950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FF7F822C-AEE6-DC5D-0B39-9D9DC43BDAEC}"/>
              </a:ext>
            </a:extLst>
          </p:cNvPr>
          <p:cNvSpPr>
            <a:spLocks noChangeAspect="1"/>
          </p:cNvSpPr>
          <p:nvPr/>
        </p:nvSpPr>
        <p:spPr>
          <a:xfrm>
            <a:off x="4507114" y="2807267"/>
            <a:ext cx="361950" cy="3619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D67C8EF5-CD55-6608-FE9C-F4CF7D68E1B7}"/>
              </a:ext>
            </a:extLst>
          </p:cNvPr>
          <p:cNvSpPr>
            <a:spLocks noChangeAspect="1"/>
          </p:cNvSpPr>
          <p:nvPr/>
        </p:nvSpPr>
        <p:spPr>
          <a:xfrm>
            <a:off x="5800926" y="2807267"/>
            <a:ext cx="361950" cy="361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feld 199">
                <a:extLst>
                  <a:ext uri="{FF2B5EF4-FFF2-40B4-BE49-F238E27FC236}">
                    <a16:creationId xmlns:a16="http://schemas.microsoft.com/office/drawing/2014/main" id="{C53FC87A-6C72-EF29-2635-E45E0DAF6338}"/>
                  </a:ext>
                </a:extLst>
              </p:cNvPr>
              <p:cNvSpPr txBox="1"/>
              <p:nvPr/>
            </p:nvSpPr>
            <p:spPr>
              <a:xfrm>
                <a:off x="2999214" y="1430997"/>
                <a:ext cx="1069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Input Neurons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1200" b="0" dirty="0"/>
              </a:p>
            </p:txBody>
          </p:sp>
        </mc:Choice>
        <mc:Fallback>
          <p:sp>
            <p:nvSpPr>
              <p:cNvPr id="200" name="Textfeld 199">
                <a:extLst>
                  <a:ext uri="{FF2B5EF4-FFF2-40B4-BE49-F238E27FC236}">
                    <a16:creationId xmlns:a16="http://schemas.microsoft.com/office/drawing/2014/main" id="{C53FC87A-6C72-EF29-2635-E45E0DAF6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214" y="1430997"/>
                <a:ext cx="1069524" cy="461665"/>
              </a:xfrm>
              <a:prstGeom prst="rect">
                <a:avLst/>
              </a:prstGeom>
              <a:blipFill>
                <a:blip r:embed="rId2"/>
                <a:stretch>
                  <a:fillRect l="-571" t="-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extfeld 200">
            <a:extLst>
              <a:ext uri="{FF2B5EF4-FFF2-40B4-BE49-F238E27FC236}">
                <a16:creationId xmlns:a16="http://schemas.microsoft.com/office/drawing/2014/main" id="{B51FA62E-960A-36BB-0C6D-28B5CA01C20B}"/>
              </a:ext>
            </a:extLst>
          </p:cNvPr>
          <p:cNvSpPr txBox="1"/>
          <p:nvPr/>
        </p:nvSpPr>
        <p:spPr>
          <a:xfrm>
            <a:off x="4169357" y="1426515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Hidden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AE7CA062-7E05-716C-C251-6D680E733894}"/>
                  </a:ext>
                </a:extLst>
              </p:cNvPr>
              <p:cNvSpPr txBox="1"/>
              <p:nvPr/>
            </p:nvSpPr>
            <p:spPr>
              <a:xfrm>
                <a:off x="5395843" y="1430998"/>
                <a:ext cx="11721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Output Neurons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1200" b="0" dirty="0"/>
              </a:p>
            </p:txBody>
          </p:sp>
        </mc:Choice>
        <mc:Fallback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AE7CA062-7E05-716C-C251-6D680E733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843" y="1430998"/>
                <a:ext cx="1172116" cy="461665"/>
              </a:xfrm>
              <a:prstGeom prst="rect">
                <a:avLst/>
              </a:prstGeom>
              <a:blipFill>
                <a:blip r:embed="rId3"/>
                <a:stretch>
                  <a:fillRect t="-1333" r="-5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DA8A2CE4-2E92-0FA4-3BE9-DAB25BA889C7}"/>
              </a:ext>
            </a:extLst>
          </p:cNvPr>
          <p:cNvCxnSpPr>
            <a:cxnSpLocks/>
            <a:stCxn id="210" idx="6"/>
          </p:cNvCxnSpPr>
          <p:nvPr/>
        </p:nvCxnSpPr>
        <p:spPr>
          <a:xfrm flipV="1">
            <a:off x="9090025" y="2401004"/>
            <a:ext cx="803276" cy="58405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52D36423-182D-7E85-27E2-46BE39F79653}"/>
              </a:ext>
            </a:extLst>
          </p:cNvPr>
          <p:cNvCxnSpPr>
            <a:cxnSpLocks/>
            <a:stCxn id="210" idx="6"/>
          </p:cNvCxnSpPr>
          <p:nvPr/>
        </p:nvCxnSpPr>
        <p:spPr>
          <a:xfrm>
            <a:off x="9090025" y="2985063"/>
            <a:ext cx="803276" cy="59682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0A25F1A5-0518-BD18-E901-178E096BEEAC}"/>
              </a:ext>
            </a:extLst>
          </p:cNvPr>
          <p:cNvCxnSpPr>
            <a:cxnSpLocks/>
            <a:stCxn id="26" idx="6"/>
            <a:endCxn id="210" idx="2"/>
          </p:cNvCxnSpPr>
          <p:nvPr/>
        </p:nvCxnSpPr>
        <p:spPr>
          <a:xfrm>
            <a:off x="7300642" y="2843834"/>
            <a:ext cx="565621" cy="14122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r Verbinder 205">
            <a:extLst>
              <a:ext uri="{FF2B5EF4-FFF2-40B4-BE49-F238E27FC236}">
                <a16:creationId xmlns:a16="http://schemas.microsoft.com/office/drawing/2014/main" id="{5DE57B3D-55F8-424E-1842-421D7AE9B60E}"/>
              </a:ext>
            </a:extLst>
          </p:cNvPr>
          <p:cNvCxnSpPr>
            <a:cxnSpLocks/>
            <a:stCxn id="27" idx="6"/>
            <a:endCxn id="210" idx="2"/>
          </p:cNvCxnSpPr>
          <p:nvPr/>
        </p:nvCxnSpPr>
        <p:spPr>
          <a:xfrm flipV="1">
            <a:off x="7298629" y="2985063"/>
            <a:ext cx="567634" cy="19873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32B817C5-A51C-DFD9-F937-3579544488EF}"/>
              </a:ext>
            </a:extLst>
          </p:cNvPr>
          <p:cNvCxnSpPr>
            <a:cxnSpLocks/>
            <a:stCxn id="25" idx="6"/>
            <a:endCxn id="210" idx="2"/>
          </p:cNvCxnSpPr>
          <p:nvPr/>
        </p:nvCxnSpPr>
        <p:spPr>
          <a:xfrm>
            <a:off x="7299134" y="2505805"/>
            <a:ext cx="567129" cy="479258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154BAC77-36A7-23FA-A2DE-3F5A70E12EEB}"/>
              </a:ext>
            </a:extLst>
          </p:cNvPr>
          <p:cNvCxnSpPr>
            <a:cxnSpLocks/>
            <a:stCxn id="28" idx="6"/>
            <a:endCxn id="210" idx="2"/>
          </p:cNvCxnSpPr>
          <p:nvPr/>
        </p:nvCxnSpPr>
        <p:spPr>
          <a:xfrm flipV="1">
            <a:off x="7300316" y="2985063"/>
            <a:ext cx="565947" cy="530116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>
            <a:extLst>
              <a:ext uri="{FF2B5EF4-FFF2-40B4-BE49-F238E27FC236}">
                <a16:creationId xmlns:a16="http://schemas.microsoft.com/office/drawing/2014/main" id="{15E58F85-EE63-1FBA-4384-0783F9912570}"/>
              </a:ext>
            </a:extLst>
          </p:cNvPr>
          <p:cNvCxnSpPr>
            <a:cxnSpLocks/>
            <a:stCxn id="210" idx="6"/>
            <a:endCxn id="234" idx="3"/>
          </p:cNvCxnSpPr>
          <p:nvPr/>
        </p:nvCxnSpPr>
        <p:spPr>
          <a:xfrm>
            <a:off x="9090025" y="2985063"/>
            <a:ext cx="803276" cy="31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lipse 209">
            <a:extLst>
              <a:ext uri="{FF2B5EF4-FFF2-40B4-BE49-F238E27FC236}">
                <a16:creationId xmlns:a16="http://schemas.microsoft.com/office/drawing/2014/main" id="{92E3DA78-4343-1CED-C91A-EE2A3E4D8A2C}"/>
              </a:ext>
            </a:extLst>
          </p:cNvPr>
          <p:cNvSpPr>
            <a:spLocks noChangeAspect="1"/>
          </p:cNvSpPr>
          <p:nvPr/>
        </p:nvSpPr>
        <p:spPr>
          <a:xfrm>
            <a:off x="7866263" y="2373182"/>
            <a:ext cx="1223762" cy="12237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8591E059-F094-C327-3102-B0C30FBFC506}"/>
                  </a:ext>
                </a:extLst>
              </p:cNvPr>
              <p:cNvSpPr txBox="1"/>
              <p:nvPr/>
            </p:nvSpPr>
            <p:spPr>
              <a:xfrm>
                <a:off x="7771958" y="2738828"/>
                <a:ext cx="1412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8591E059-F094-C327-3102-B0C30FBFC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958" y="2738828"/>
                <a:ext cx="1412373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739B6279-17A7-C5A1-E900-BF735F5B997C}"/>
                  </a:ext>
                </a:extLst>
              </p:cNvPr>
              <p:cNvSpPr txBox="1"/>
              <p:nvPr/>
            </p:nvSpPr>
            <p:spPr>
              <a:xfrm>
                <a:off x="7268768" y="2383659"/>
                <a:ext cx="363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100" b="0" dirty="0"/>
              </a:p>
            </p:txBody>
          </p:sp>
        </mc:Choice>
        <mc:Fallback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739B6279-17A7-C5A1-E900-BF735F5B9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768" y="2383659"/>
                <a:ext cx="36394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feld 246">
                <a:extLst>
                  <a:ext uri="{FF2B5EF4-FFF2-40B4-BE49-F238E27FC236}">
                    <a16:creationId xmlns:a16="http://schemas.microsoft.com/office/drawing/2014/main" id="{614C2B1D-E4F7-669F-14AF-F84A226CA5F0}"/>
                  </a:ext>
                </a:extLst>
              </p:cNvPr>
              <p:cNvSpPr txBox="1"/>
              <p:nvPr/>
            </p:nvSpPr>
            <p:spPr>
              <a:xfrm>
                <a:off x="7268768" y="2675404"/>
                <a:ext cx="3668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100" b="0" dirty="0"/>
              </a:p>
            </p:txBody>
          </p:sp>
        </mc:Choice>
        <mc:Fallback>
          <p:sp>
            <p:nvSpPr>
              <p:cNvPr id="247" name="Textfeld 246">
                <a:extLst>
                  <a:ext uri="{FF2B5EF4-FFF2-40B4-BE49-F238E27FC236}">
                    <a16:creationId xmlns:a16="http://schemas.microsoft.com/office/drawing/2014/main" id="{614C2B1D-E4F7-669F-14AF-F84A226CA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768" y="2675404"/>
                <a:ext cx="36689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8401071D-AE46-8FDA-E416-3DDB7801DA81}"/>
                  </a:ext>
                </a:extLst>
              </p:cNvPr>
              <p:cNvSpPr txBox="1"/>
              <p:nvPr/>
            </p:nvSpPr>
            <p:spPr>
              <a:xfrm>
                <a:off x="7280440" y="3057500"/>
                <a:ext cx="3668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100" b="0" dirty="0"/>
              </a:p>
            </p:txBody>
          </p:sp>
        </mc:Choice>
        <mc:Fallback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8401071D-AE46-8FDA-E416-3DDB7801D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440" y="3057500"/>
                <a:ext cx="36689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feld 248">
                <a:extLst>
                  <a:ext uri="{FF2B5EF4-FFF2-40B4-BE49-F238E27FC236}">
                    <a16:creationId xmlns:a16="http://schemas.microsoft.com/office/drawing/2014/main" id="{38081A4C-E3AF-A675-6AD4-1C5C3288E897}"/>
                  </a:ext>
                </a:extLst>
              </p:cNvPr>
              <p:cNvSpPr txBox="1"/>
              <p:nvPr/>
            </p:nvSpPr>
            <p:spPr>
              <a:xfrm>
                <a:off x="7278271" y="3342498"/>
                <a:ext cx="3629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100" b="0" dirty="0"/>
              </a:p>
            </p:txBody>
          </p:sp>
        </mc:Choice>
        <mc:Fallback>
          <p:sp>
            <p:nvSpPr>
              <p:cNvPr id="249" name="Textfeld 248">
                <a:extLst>
                  <a:ext uri="{FF2B5EF4-FFF2-40B4-BE49-F238E27FC236}">
                    <a16:creationId xmlns:a16="http://schemas.microsoft.com/office/drawing/2014/main" id="{38081A4C-E3AF-A675-6AD4-1C5C3288E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271" y="3342498"/>
                <a:ext cx="362984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FCD131BE-4C5E-C63C-6D5B-82E065806C6C}"/>
                  </a:ext>
                </a:extLst>
              </p:cNvPr>
              <p:cNvSpPr txBox="1"/>
              <p:nvPr/>
            </p:nvSpPr>
            <p:spPr>
              <a:xfrm>
                <a:off x="3631746" y="4248108"/>
                <a:ext cx="89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00" b="0" dirty="0"/>
                  <a:t>Matrix </a:t>
                </a:r>
                <a:r>
                  <a:rPr lang="de-DE" sz="1200" b="0" dirty="0" err="1"/>
                  <a:t>of</a:t>
                </a:r>
                <a:r>
                  <a:rPr lang="de-DE" sz="1200" b="0" dirty="0"/>
                  <a:t> </a:t>
                </a:r>
              </a:p>
              <a:p>
                <a:pPr algn="ctr"/>
                <a:r>
                  <a:rPr lang="de-DE" sz="1200" b="0" dirty="0" err="1"/>
                  <a:t>weights</a:t>
                </a:r>
                <a:r>
                  <a:rPr lang="de-DE" sz="1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1200" b="0" dirty="0"/>
              </a:p>
            </p:txBody>
          </p:sp>
        </mc:Choice>
        <mc:Fallback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FCD131BE-4C5E-C63C-6D5B-82E065806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746" y="4248108"/>
                <a:ext cx="896399" cy="461665"/>
              </a:xfrm>
              <a:prstGeom prst="rect">
                <a:avLst/>
              </a:prstGeom>
              <a:blipFill>
                <a:blip r:embed="rId9"/>
                <a:stretch>
                  <a:fillRect l="-680" t="-1316" b="-9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eschweifte Klammer links 250">
            <a:extLst>
              <a:ext uri="{FF2B5EF4-FFF2-40B4-BE49-F238E27FC236}">
                <a16:creationId xmlns:a16="http://schemas.microsoft.com/office/drawing/2014/main" id="{7F5D0AE7-DE24-FE8B-06E9-299A2D471677}"/>
              </a:ext>
            </a:extLst>
          </p:cNvPr>
          <p:cNvSpPr/>
          <p:nvPr/>
        </p:nvSpPr>
        <p:spPr>
          <a:xfrm rot="16200000">
            <a:off x="4014858" y="3820939"/>
            <a:ext cx="130175" cy="854338"/>
          </a:xfrm>
          <a:prstGeom prst="leftBrac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0159220-943D-6710-7EDE-BF399393F2AB}"/>
              </a:ext>
            </a:extLst>
          </p:cNvPr>
          <p:cNvSpPr>
            <a:spLocks noChangeAspect="1"/>
          </p:cNvSpPr>
          <p:nvPr/>
        </p:nvSpPr>
        <p:spPr>
          <a:xfrm>
            <a:off x="7047134" y="2379805"/>
            <a:ext cx="252000" cy="25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DF343B5-A804-8B1C-C570-F243213E740A}"/>
              </a:ext>
            </a:extLst>
          </p:cNvPr>
          <p:cNvSpPr>
            <a:spLocks noChangeAspect="1"/>
          </p:cNvSpPr>
          <p:nvPr/>
        </p:nvSpPr>
        <p:spPr>
          <a:xfrm>
            <a:off x="7048642" y="2717834"/>
            <a:ext cx="252000" cy="25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41C2941-5CC5-8FA6-F677-318B002629B1}"/>
              </a:ext>
            </a:extLst>
          </p:cNvPr>
          <p:cNvSpPr>
            <a:spLocks noChangeAspect="1"/>
          </p:cNvSpPr>
          <p:nvPr/>
        </p:nvSpPr>
        <p:spPr>
          <a:xfrm>
            <a:off x="7046629" y="3057793"/>
            <a:ext cx="252000" cy="25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C6F1B2F-203C-DBB8-83EF-7A09D446405B}"/>
              </a:ext>
            </a:extLst>
          </p:cNvPr>
          <p:cNvSpPr>
            <a:spLocks noChangeAspect="1"/>
          </p:cNvSpPr>
          <p:nvPr/>
        </p:nvSpPr>
        <p:spPr>
          <a:xfrm>
            <a:off x="7048316" y="3389179"/>
            <a:ext cx="252000" cy="25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32E7786-E4D1-28E5-DAC6-E7EE0C035540}"/>
                  </a:ext>
                </a:extLst>
              </p:cNvPr>
              <p:cNvSpPr txBox="1"/>
              <p:nvPr/>
            </p:nvSpPr>
            <p:spPr>
              <a:xfrm>
                <a:off x="7013856" y="2375540"/>
                <a:ext cx="3412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32E7786-E4D1-28E5-DAC6-E7EE0C035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56" y="2375540"/>
                <a:ext cx="341247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F16223C-7F82-7C0B-7ED8-01E52BED4258}"/>
                  </a:ext>
                </a:extLst>
              </p:cNvPr>
              <p:cNvSpPr txBox="1"/>
              <p:nvPr/>
            </p:nvSpPr>
            <p:spPr>
              <a:xfrm>
                <a:off x="7012381" y="2703912"/>
                <a:ext cx="3441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F16223C-7F82-7C0B-7ED8-01E52BED4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381" y="2703912"/>
                <a:ext cx="344197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170CFD7-37F2-DFD8-FE8E-297B38F8AF3B}"/>
                  </a:ext>
                </a:extLst>
              </p:cNvPr>
              <p:cNvSpPr txBox="1"/>
              <p:nvPr/>
            </p:nvSpPr>
            <p:spPr>
              <a:xfrm>
                <a:off x="7012381" y="3045433"/>
                <a:ext cx="3441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170CFD7-37F2-DFD8-FE8E-297B38F8A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381" y="3045433"/>
                <a:ext cx="344197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C98A553-C9DE-140B-E33A-18C5439B316F}"/>
                  </a:ext>
                </a:extLst>
              </p:cNvPr>
              <p:cNvSpPr txBox="1"/>
              <p:nvPr/>
            </p:nvSpPr>
            <p:spPr>
              <a:xfrm>
                <a:off x="7012381" y="3382702"/>
                <a:ext cx="3441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C98A553-C9DE-140B-E33A-18C5439B3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381" y="3382702"/>
                <a:ext cx="344197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Rechteck 233">
            <a:extLst>
              <a:ext uri="{FF2B5EF4-FFF2-40B4-BE49-F238E27FC236}">
                <a16:creationId xmlns:a16="http://schemas.microsoft.com/office/drawing/2014/main" id="{B1F3834E-AE79-ACD2-893F-0F17D4289A54}"/>
              </a:ext>
            </a:extLst>
          </p:cNvPr>
          <p:cNvSpPr/>
          <p:nvPr/>
        </p:nvSpPr>
        <p:spPr>
          <a:xfrm>
            <a:off x="6985491" y="2089941"/>
            <a:ext cx="2907810" cy="179660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8FDCB07-A0E3-08C6-84DF-2481054D9B1A}"/>
                  </a:ext>
                </a:extLst>
              </p:cNvPr>
              <p:cNvSpPr txBox="1"/>
              <p:nvPr/>
            </p:nvSpPr>
            <p:spPr>
              <a:xfrm>
                <a:off x="4883612" y="4248107"/>
                <a:ext cx="899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00" b="0" dirty="0"/>
                  <a:t>Matrix </a:t>
                </a:r>
                <a:r>
                  <a:rPr lang="de-DE" sz="1200" b="0" dirty="0" err="1"/>
                  <a:t>of</a:t>
                </a:r>
                <a:r>
                  <a:rPr lang="de-DE" sz="1200" b="0" dirty="0"/>
                  <a:t> </a:t>
                </a:r>
              </a:p>
              <a:p>
                <a:pPr algn="ctr"/>
                <a:r>
                  <a:rPr lang="de-DE" sz="1200" b="0" dirty="0" err="1"/>
                  <a:t>weights</a:t>
                </a:r>
                <a:r>
                  <a:rPr lang="de-DE" sz="1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200" b="0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8FDCB07-A0E3-08C6-84DF-2481054D9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612" y="4248107"/>
                <a:ext cx="899990" cy="461665"/>
              </a:xfrm>
              <a:prstGeom prst="rect">
                <a:avLst/>
              </a:prstGeom>
              <a:blipFill>
                <a:blip r:embed="rId14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Geschweifte Klammer links 35">
            <a:extLst>
              <a:ext uri="{FF2B5EF4-FFF2-40B4-BE49-F238E27FC236}">
                <a16:creationId xmlns:a16="http://schemas.microsoft.com/office/drawing/2014/main" id="{F5CF2499-B88C-2A93-6A07-71ECA7CACD9A}"/>
              </a:ext>
            </a:extLst>
          </p:cNvPr>
          <p:cNvSpPr/>
          <p:nvPr/>
        </p:nvSpPr>
        <p:spPr>
          <a:xfrm rot="16200000">
            <a:off x="5268522" y="3820938"/>
            <a:ext cx="130175" cy="854338"/>
          </a:xfrm>
          <a:prstGeom prst="leftBrac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3A90ECC-E74F-31ED-2A45-5371B14812A1}"/>
              </a:ext>
            </a:extLst>
          </p:cNvPr>
          <p:cNvSpPr txBox="1"/>
          <p:nvPr/>
        </p:nvSpPr>
        <p:spPr>
          <a:xfrm>
            <a:off x="7355881" y="1779535"/>
            <a:ext cx="2244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Single Neuron </a:t>
            </a:r>
            <a:r>
              <a:rPr lang="de-DE" sz="1200" dirty="0" err="1"/>
              <a:t>of</a:t>
            </a:r>
            <a:r>
              <a:rPr lang="de-DE" sz="1200" dirty="0"/>
              <a:t> a Hidden Layer</a:t>
            </a:r>
          </a:p>
        </p:txBody>
      </p:sp>
    </p:spTree>
    <p:extLst>
      <p:ext uri="{BB962C8B-B14F-4D97-AF65-F5344CB8AC3E}">
        <p14:creationId xmlns:p14="http://schemas.microsoft.com/office/powerpoint/2010/main" val="401580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enutzerdefiniert 1">
      <a:majorFont>
        <a:latin typeface="Aptos Display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68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 Display</vt:lpstr>
      <vt:lpstr>Arial</vt:lpstr>
      <vt:lpstr>Cambria Math</vt:lpstr>
      <vt:lpstr>Times New Roman</vt:lpstr>
      <vt:lpstr>Office</vt:lpstr>
      <vt:lpstr>Masterarbeit Diagramme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Masterarbeit Diagramme</dc:title>
  <dc:creator>Ben Pietsch</dc:creator>
  <cp:lastModifiedBy>Pietsch, Ben</cp:lastModifiedBy>
  <cp:revision>8</cp:revision>
  <dcterms:created xsi:type="dcterms:W3CDTF">2024-05-07T14:21:21Z</dcterms:created>
  <dcterms:modified xsi:type="dcterms:W3CDTF">2024-06-24T09:38:11Z</dcterms:modified>
</cp:coreProperties>
</file>