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Average"/>
      <p:regular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Oswald-regular.fntdata"/><Relationship Id="rId27"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bcsports.com/chicago/video/luis-robert-steals-jimenez-catch-eloys-face-says-it-all"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c70fc037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c70fc037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Same graph as the last just instead this one weights the demographic population by their cumulative WAR to get a better idea of the impact each demographic has. </a:t>
            </a:r>
            <a:endParaRPr sz="1300"/>
          </a:p>
          <a:p>
            <a:pPr indent="-311150" lvl="0" marL="457200" rtl="0" algn="l">
              <a:spcBef>
                <a:spcPts val="0"/>
              </a:spcBef>
              <a:spcAft>
                <a:spcPts val="0"/>
              </a:spcAft>
              <a:buSzPts val="1300"/>
              <a:buChar char="●"/>
            </a:pPr>
            <a:r>
              <a:rPr lang="en" sz="1300"/>
              <a:t>WAR: Wins Above Replacement, WAR is one of the most popular stat used in sabermetrics. Its goal is to try and put a number value on a players performance as a whole. It’s not supposed to be incredibly accurate or used on its own like other stats, its best used in </a:t>
            </a:r>
            <a:r>
              <a:rPr lang="en" sz="1300"/>
              <a:t>unison with other stats to create bigger picture. In this situation it works really well because of how good it is at quantifying player value. </a:t>
            </a:r>
            <a:endParaRPr sz="1300"/>
          </a:p>
          <a:p>
            <a:pPr indent="-311150" lvl="0" marL="457200" rtl="0" algn="l">
              <a:spcBef>
                <a:spcPts val="0"/>
              </a:spcBef>
              <a:spcAft>
                <a:spcPts val="0"/>
              </a:spcAft>
              <a:buSzPts val="1300"/>
              <a:buChar char="●"/>
            </a:pPr>
            <a:r>
              <a:rPr lang="en" sz="1300"/>
              <a:t>What mainly stands out is the noticeable increase in size for African AMericans compared the other graph. SImply what that means is that African American players have been a lot more productive and impactful than the demographic says. Even makes the smaller section from the more recent years look bigger. </a:t>
            </a:r>
            <a:endParaRPr sz="1300"/>
          </a:p>
          <a:p>
            <a:pPr indent="-311150" lvl="0" marL="457200" rtl="0" algn="l">
              <a:spcBef>
                <a:spcPts val="0"/>
              </a:spcBef>
              <a:spcAft>
                <a:spcPts val="0"/>
              </a:spcAft>
              <a:buSzPts val="1300"/>
              <a:buChar char="●"/>
            </a:pPr>
            <a:r>
              <a:rPr lang="en" sz="1300"/>
              <a:t>Same goes for latino players, a clear increase in size.</a:t>
            </a:r>
            <a:endParaRPr sz="13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c70fc037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c70fc037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Same data as first demographic graph </a:t>
            </a:r>
            <a:endParaRPr sz="1300"/>
          </a:p>
          <a:p>
            <a:pPr indent="-311150" lvl="0" marL="457200" rtl="0" algn="l">
              <a:spcBef>
                <a:spcPts val="0"/>
              </a:spcBef>
              <a:spcAft>
                <a:spcPts val="0"/>
              </a:spcAft>
              <a:buSzPts val="1300"/>
              <a:buChar char="●"/>
            </a:pPr>
            <a:r>
              <a:rPr lang="en" sz="1300"/>
              <a:t>This just makes it easier to see the trend or path of each demographic over time.</a:t>
            </a:r>
            <a:endParaRPr sz="1300"/>
          </a:p>
          <a:p>
            <a:pPr indent="-311150" lvl="0" marL="457200" rtl="0" algn="l">
              <a:spcBef>
                <a:spcPts val="0"/>
              </a:spcBef>
              <a:spcAft>
                <a:spcPts val="0"/>
              </a:spcAft>
              <a:buSzPts val="1300"/>
              <a:buChar char="●"/>
            </a:pPr>
            <a:r>
              <a:rPr lang="en" sz="1300"/>
              <a:t>The white population has slowly gone down, makes sense with the influx of more international players. </a:t>
            </a:r>
            <a:endParaRPr sz="1300"/>
          </a:p>
          <a:p>
            <a:pPr indent="-311150" lvl="0" marL="457200" rtl="0" algn="l">
              <a:spcBef>
                <a:spcPts val="0"/>
              </a:spcBef>
              <a:spcAft>
                <a:spcPts val="0"/>
              </a:spcAft>
              <a:buSzPts val="1300"/>
              <a:buChar char="●"/>
            </a:pPr>
            <a:r>
              <a:rPr lang="en" sz="1300"/>
              <a:t>African </a:t>
            </a:r>
            <a:r>
              <a:rPr lang="en" sz="1300"/>
              <a:t>american</a:t>
            </a:r>
            <a:r>
              <a:rPr lang="en" sz="1300"/>
              <a:t> was steadily increasing during the 70s and then started to slowly go back down to what looks like a close low to the </a:t>
            </a:r>
            <a:r>
              <a:rPr lang="en" sz="1300"/>
              <a:t>beginning</a:t>
            </a:r>
            <a:r>
              <a:rPr lang="en" sz="1300"/>
              <a:t> of the graph. </a:t>
            </a:r>
            <a:endParaRPr sz="1300"/>
          </a:p>
          <a:p>
            <a:pPr indent="-311150" lvl="0" marL="457200" rtl="0" algn="l">
              <a:spcBef>
                <a:spcPts val="0"/>
              </a:spcBef>
              <a:spcAft>
                <a:spcPts val="0"/>
              </a:spcAft>
              <a:buSzPts val="1300"/>
              <a:buChar char="●"/>
            </a:pPr>
            <a:r>
              <a:rPr lang="en" sz="1300"/>
              <a:t>Latino spike through the african american population and </a:t>
            </a:r>
            <a:r>
              <a:rPr lang="en" sz="1300"/>
              <a:t>plateaued</a:t>
            </a:r>
            <a:r>
              <a:rPr lang="en" sz="1300"/>
              <a:t> a little bit but doesn’t seem to be dropping. </a:t>
            </a:r>
            <a:endParaRPr sz="1300"/>
          </a:p>
          <a:p>
            <a:pPr indent="-311150" lvl="0" marL="457200" rtl="0" algn="l">
              <a:spcBef>
                <a:spcPts val="0"/>
              </a:spcBef>
              <a:spcAft>
                <a:spcPts val="0"/>
              </a:spcAft>
              <a:buSzPts val="1300"/>
              <a:buChar char="●"/>
            </a:pPr>
            <a:r>
              <a:rPr lang="en" sz="1300"/>
              <a:t>Asian </a:t>
            </a:r>
            <a:r>
              <a:rPr lang="en" sz="1300"/>
              <a:t>population</a:t>
            </a:r>
            <a:r>
              <a:rPr lang="en" sz="1300"/>
              <a:t> also starting go up. </a:t>
            </a:r>
            <a:endParaRPr sz="13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c2e1326f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1c2e1326f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Another reason not to </a:t>
            </a:r>
            <a:r>
              <a:rPr lang="en" sz="1300"/>
              <a:t>pursue</a:t>
            </a:r>
            <a:r>
              <a:rPr lang="en" sz="1300"/>
              <a:t> baseball after high school or collegea</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Terrible conditions unless you were a high draft pick</a:t>
            </a:r>
            <a:endParaRPr sz="1300"/>
          </a:p>
          <a:p>
            <a:pPr indent="-311150" lvl="1" marL="914400" rtl="0" algn="l">
              <a:spcBef>
                <a:spcPts val="0"/>
              </a:spcBef>
              <a:spcAft>
                <a:spcPts val="0"/>
              </a:spcAft>
              <a:buSzPts val="1300"/>
              <a:buChar char="○"/>
            </a:pPr>
            <a:r>
              <a:rPr lang="en" sz="1300"/>
              <a:t>To get to the majors on average its 4-5 </a:t>
            </a:r>
            <a:r>
              <a:rPr lang="en" sz="1300"/>
              <a:t>years for college players and 5-6 for high school players)</a:t>
            </a:r>
            <a:endParaRPr sz="1300"/>
          </a:p>
          <a:p>
            <a:pPr indent="-311150" lvl="1" marL="914400" rtl="0" algn="l">
              <a:spcBef>
                <a:spcPts val="0"/>
              </a:spcBef>
              <a:spcAft>
                <a:spcPts val="0"/>
              </a:spcAft>
              <a:buSzPts val="1300"/>
              <a:buChar char="○"/>
            </a:pPr>
            <a:r>
              <a:rPr lang="en" sz="1300"/>
              <a:t>Usually worse for foreign born players except some that get multi million dollar signing bonuses. </a:t>
            </a:r>
            <a:endParaRPr sz="1300"/>
          </a:p>
          <a:p>
            <a:pPr indent="-311150" lvl="1" marL="914400" rtl="0" algn="l">
              <a:spcBef>
                <a:spcPts val="0"/>
              </a:spcBef>
              <a:spcAft>
                <a:spcPts val="0"/>
              </a:spcAft>
              <a:buSzPts val="1300"/>
              <a:buChar char="○"/>
            </a:pPr>
            <a:r>
              <a:rPr lang="en" sz="1300"/>
              <a:t>Living in one small apartment/hotel with other teammates or living in your car.</a:t>
            </a:r>
            <a:endParaRPr sz="1300"/>
          </a:p>
          <a:p>
            <a:pPr indent="-311150" lvl="1" marL="914400" rtl="0" algn="l">
              <a:spcBef>
                <a:spcPts val="0"/>
              </a:spcBef>
              <a:spcAft>
                <a:spcPts val="0"/>
              </a:spcAft>
              <a:buSzPts val="1300"/>
              <a:buChar char="○"/>
            </a:pPr>
            <a:r>
              <a:rPr lang="en" sz="1300"/>
              <a:t>Only getting paid </a:t>
            </a:r>
            <a:r>
              <a:rPr lang="en" sz="1300"/>
              <a:t>seasonally</a:t>
            </a:r>
            <a:r>
              <a:rPr lang="en" sz="1300"/>
              <a:t> </a:t>
            </a:r>
            <a:endParaRPr sz="1300"/>
          </a:p>
          <a:p>
            <a:pPr indent="-311150" lvl="2" marL="1371600" rtl="0" algn="l">
              <a:spcBef>
                <a:spcPts val="0"/>
              </a:spcBef>
              <a:spcAft>
                <a:spcPts val="0"/>
              </a:spcAft>
              <a:buSzPts val="1300"/>
              <a:buChar char="■"/>
            </a:pPr>
            <a:r>
              <a:rPr lang="en" sz="1300"/>
              <a:t>Have to work during the offseason while staying in shape and practicing. </a:t>
            </a:r>
            <a:endParaRPr sz="1300"/>
          </a:p>
          <a:p>
            <a:pPr indent="-311150" lvl="2" marL="1371600" rtl="0" algn="l">
              <a:spcBef>
                <a:spcPts val="0"/>
              </a:spcBef>
              <a:spcAft>
                <a:spcPts val="0"/>
              </a:spcAft>
              <a:buSzPts val="1300"/>
              <a:buChar char="■"/>
            </a:pPr>
            <a:r>
              <a:rPr lang="en" sz="1300"/>
              <a:t>Hard to find work for short amounts of time. </a:t>
            </a:r>
            <a:endParaRPr sz="1300"/>
          </a:p>
          <a:p>
            <a:pPr indent="-311150" lvl="1" marL="914400" rtl="0" algn="l">
              <a:spcBef>
                <a:spcPts val="0"/>
              </a:spcBef>
              <a:spcAft>
                <a:spcPts val="0"/>
              </a:spcAft>
              <a:buSzPts val="1300"/>
              <a:buChar char="○"/>
            </a:pPr>
            <a:r>
              <a:rPr lang="en" sz="1300"/>
              <a:t>Hard to find good housing for short periods of time.</a:t>
            </a:r>
            <a:endParaRPr sz="1300"/>
          </a:p>
          <a:p>
            <a:pPr indent="-311150" lvl="0" marL="457200" rtl="0" algn="l">
              <a:spcBef>
                <a:spcPts val="0"/>
              </a:spcBef>
              <a:spcAft>
                <a:spcPts val="0"/>
              </a:spcAft>
              <a:buSzPts val="1300"/>
              <a:buChar char="●"/>
            </a:pPr>
            <a:r>
              <a:rPr lang="en" sz="1300"/>
              <a:t>Not </a:t>
            </a:r>
            <a:r>
              <a:rPr lang="en" sz="1300"/>
              <a:t>a lot</a:t>
            </a:r>
            <a:r>
              <a:rPr lang="en" sz="1300"/>
              <a:t> of players speak out due to </a:t>
            </a:r>
            <a:r>
              <a:rPr lang="en" sz="1300"/>
              <a:t>fear</a:t>
            </a:r>
            <a:r>
              <a:rPr lang="en" sz="1300"/>
              <a:t> of career being affected </a:t>
            </a:r>
            <a:endParaRPr sz="1300"/>
          </a:p>
          <a:p>
            <a:pPr indent="-311150" lvl="0" marL="457200" rtl="0" algn="l">
              <a:spcBef>
                <a:spcPts val="0"/>
              </a:spcBef>
              <a:spcAft>
                <a:spcPts val="0"/>
              </a:spcAft>
              <a:buSzPts val="1300"/>
              <a:buChar char="●"/>
            </a:pPr>
            <a:r>
              <a:rPr lang="en" sz="1300"/>
              <a:t>MiLB players make about $10-$15,000 annually and MLB </a:t>
            </a:r>
            <a:r>
              <a:rPr lang="en" sz="1300"/>
              <a:t>players</a:t>
            </a:r>
            <a:r>
              <a:rPr lang="en" sz="1300"/>
              <a:t> made $570,000 annually in 2021</a:t>
            </a:r>
            <a:endParaRPr sz="1300"/>
          </a:p>
          <a:p>
            <a:pPr indent="-311150" lvl="1" marL="914400" rtl="0" algn="l">
              <a:spcBef>
                <a:spcPts val="0"/>
              </a:spcBef>
              <a:spcAft>
                <a:spcPts val="0"/>
              </a:spcAft>
              <a:buSzPts val="1300"/>
              <a:buChar char="○"/>
            </a:pPr>
            <a:r>
              <a:rPr lang="en" sz="1300"/>
              <a:t>NHL pays their mls $51k a year and NBAs G-league $37k a year, both are more than double the Triple-A annual salaryhh</a:t>
            </a:r>
            <a:endParaRPr sz="1300"/>
          </a:p>
          <a:p>
            <a:pPr indent="-311150" lvl="0" marL="457200" rtl="0" algn="l">
              <a:spcBef>
                <a:spcPts val="0"/>
              </a:spcBef>
              <a:spcAft>
                <a:spcPts val="0"/>
              </a:spcAft>
              <a:buSzPts val="1300"/>
              <a:buChar char="●"/>
            </a:pPr>
            <a:r>
              <a:rPr lang="en" sz="1300"/>
              <a:t>Guys go play winter ball in the </a:t>
            </a:r>
            <a:r>
              <a:rPr lang="en" sz="1300"/>
              <a:t>dominican</a:t>
            </a:r>
            <a:r>
              <a:rPr lang="en" sz="1300"/>
              <a:t> and they pay them $10k a month, provide a rental car, housing, and food. </a:t>
            </a:r>
            <a:endParaRPr sz="1300"/>
          </a:p>
          <a:p>
            <a:pPr indent="-311150" lvl="0" marL="457200" rtl="0" algn="l">
              <a:spcBef>
                <a:spcPts val="0"/>
              </a:spcBef>
              <a:spcAft>
                <a:spcPts val="0"/>
              </a:spcAft>
              <a:buSzPts val="1300"/>
              <a:buChar char="●"/>
            </a:pPr>
            <a:r>
              <a:rPr lang="en" sz="1300"/>
              <a:t>MLB has </a:t>
            </a:r>
            <a:r>
              <a:rPr lang="en" sz="1300"/>
              <a:t>antitrust</a:t>
            </a:r>
            <a:r>
              <a:rPr lang="en" sz="1300"/>
              <a:t> </a:t>
            </a:r>
            <a:r>
              <a:rPr lang="en" sz="1300"/>
              <a:t>exemptions, making it almost impossible to force the league to make any changes. </a:t>
            </a:r>
            <a:endParaRPr sz="1300"/>
          </a:p>
          <a:p>
            <a:pPr indent="-311150" lvl="1" marL="1371600" rtl="0" algn="l">
              <a:spcBef>
                <a:spcPts val="0"/>
              </a:spcBef>
              <a:spcAft>
                <a:spcPts val="0"/>
              </a:spcAft>
              <a:buSzPts val="1300"/>
              <a:buChar char="○"/>
            </a:pPr>
            <a:r>
              <a:rPr lang="en" sz="1300"/>
              <a:t>Minor league players are exempt from the federal minimum wage and overtime rules. </a:t>
            </a:r>
            <a:endParaRPr sz="1300"/>
          </a:p>
          <a:p>
            <a:pPr indent="0" lvl="0" marL="0" rtl="0" algn="l">
              <a:spcBef>
                <a:spcPts val="0"/>
              </a:spcBef>
              <a:spcAft>
                <a:spcPts val="0"/>
              </a:spcAft>
              <a:buNone/>
            </a:pPr>
            <a:r>
              <a:t/>
            </a:r>
            <a:endParaRPr sz="1300"/>
          </a:p>
          <a:p>
            <a:pPr indent="-311150" lvl="0" marL="457200" rtl="0" algn="l">
              <a:spcBef>
                <a:spcPts val="0"/>
              </a:spcBef>
              <a:spcAft>
                <a:spcPts val="0"/>
              </a:spcAft>
              <a:buClr>
                <a:schemeClr val="dk1"/>
              </a:buClr>
              <a:buSzPts val="1300"/>
              <a:buChar char="●"/>
            </a:pPr>
            <a:r>
              <a:rPr lang="en" sz="1300">
                <a:solidFill>
                  <a:schemeClr val="dk1"/>
                </a:solidFill>
              </a:rPr>
              <a:t>Teams are now required to provide housing for all players </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Has its problems/loopholes like making some of the housing hotels instead of a house or an apartment. </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311150" lvl="0" marL="457200" rtl="0" algn="l">
              <a:spcBef>
                <a:spcPts val="0"/>
              </a:spcBef>
              <a:spcAft>
                <a:spcPts val="0"/>
              </a:spcAft>
              <a:buSzPts val="1300"/>
              <a:buChar char="●"/>
            </a:pPr>
            <a:r>
              <a:rPr lang="en" sz="1300"/>
              <a:t>Teams aren’t treating the players as investments instead as objects that have a chance of becoming valuable or get released at some point.</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Service time issue</a:t>
            </a:r>
            <a:endParaRPr sz="1300"/>
          </a:p>
          <a:p>
            <a:pPr indent="-311150" lvl="0" marL="457200" rtl="0" algn="l">
              <a:spcBef>
                <a:spcPts val="0"/>
              </a:spcBef>
              <a:spcAft>
                <a:spcPts val="0"/>
              </a:spcAft>
              <a:buSzPts val="1300"/>
              <a:buChar char="●"/>
            </a:pPr>
            <a:r>
              <a:rPr lang="en" sz="1300"/>
              <a:t>Poster boy is Kris Bryant </a:t>
            </a:r>
            <a:endParaRPr sz="1300"/>
          </a:p>
          <a:p>
            <a:pPr indent="-311150" lvl="1" marL="914400" rtl="0" algn="l">
              <a:spcBef>
                <a:spcPts val="0"/>
              </a:spcBef>
              <a:spcAft>
                <a:spcPts val="0"/>
              </a:spcAft>
              <a:buSzPts val="1300"/>
              <a:buChar char="○"/>
            </a:pPr>
            <a:r>
              <a:rPr lang="en" sz="1300"/>
              <a:t>In 2015 the Cubs started KB at AAA to start the season, they delayed his </a:t>
            </a:r>
            <a:r>
              <a:rPr lang="en" sz="1300"/>
              <a:t>promotion</a:t>
            </a:r>
            <a:r>
              <a:rPr lang="en" sz="1300"/>
              <a:t> to the majors until 4/17 to gain an extra year of control. </a:t>
            </a:r>
            <a:endParaRPr sz="1300"/>
          </a:p>
          <a:p>
            <a:pPr indent="-311150" lvl="1" marL="914400" rtl="0" algn="l">
              <a:spcBef>
                <a:spcPts val="0"/>
              </a:spcBef>
              <a:spcAft>
                <a:spcPts val="0"/>
              </a:spcAft>
              <a:buSzPts val="1300"/>
              <a:buChar char="○"/>
            </a:pPr>
            <a:r>
              <a:rPr lang="en" sz="1300"/>
              <a:t>He was promoted the day after the cut-off point that would have granted him free agency a year earlier.</a:t>
            </a:r>
            <a:endParaRPr sz="1300"/>
          </a:p>
          <a:p>
            <a:pPr indent="-311150" lvl="1" marL="914400" rtl="0" algn="l">
              <a:spcBef>
                <a:spcPts val="0"/>
              </a:spcBef>
              <a:spcAft>
                <a:spcPts val="0"/>
              </a:spcAft>
              <a:buSzPts val="1300"/>
              <a:buChar char="○"/>
            </a:pPr>
            <a:r>
              <a:rPr lang="en" sz="1300"/>
              <a:t>Cubs said they kept him down to work on his defense, other teams have and are doing </a:t>
            </a:r>
            <a:r>
              <a:rPr lang="en" sz="1300"/>
              <a:t>this</a:t>
            </a:r>
            <a:r>
              <a:rPr lang="en" sz="1300"/>
              <a:t> with top prospects still. </a:t>
            </a:r>
            <a:endParaRPr sz="1300"/>
          </a:p>
          <a:p>
            <a:pPr indent="-311150" lvl="1" marL="914400" rtl="0" algn="l">
              <a:spcBef>
                <a:spcPts val="0"/>
              </a:spcBef>
              <a:spcAft>
                <a:spcPts val="0"/>
              </a:spcAft>
              <a:buSzPts val="1300"/>
              <a:buChar char="○"/>
            </a:pPr>
            <a:r>
              <a:rPr lang="en" sz="1300"/>
              <a:t>Bryant and the PA </a:t>
            </a:r>
            <a:r>
              <a:rPr lang="en" sz="1300"/>
              <a:t>eventually</a:t>
            </a:r>
            <a:r>
              <a:rPr lang="en" sz="1300"/>
              <a:t> filed a </a:t>
            </a:r>
            <a:r>
              <a:rPr lang="en" sz="1300"/>
              <a:t>grievance and lost but it was big step forward. </a:t>
            </a:r>
            <a:endParaRPr sz="1300"/>
          </a:p>
          <a:p>
            <a:pPr indent="-311150" lvl="0" marL="457200" rtl="0" algn="l">
              <a:spcBef>
                <a:spcPts val="0"/>
              </a:spcBef>
              <a:spcAft>
                <a:spcPts val="0"/>
              </a:spcAft>
              <a:buSzPts val="1300"/>
              <a:buChar char="●"/>
            </a:pPr>
            <a:r>
              <a:rPr lang="en" sz="1300"/>
              <a:t>The system that is used to decide when a player becomes arb eligible or a free agent, it counts the days you play in the big leagues, 172 equals one year of service)</a:t>
            </a:r>
            <a:endParaRPr sz="1300"/>
          </a:p>
          <a:p>
            <a:pPr indent="-311150" lvl="0" marL="457200" rtl="0" algn="l">
              <a:spcBef>
                <a:spcPts val="0"/>
              </a:spcBef>
              <a:spcAft>
                <a:spcPts val="0"/>
              </a:spcAft>
              <a:buSzPts val="1300"/>
              <a:buChar char="●"/>
            </a:pPr>
            <a:r>
              <a:rPr lang="en" sz="1300"/>
              <a:t>Holding down prospects can save teams millions by just extending their control of the player. </a:t>
            </a:r>
            <a:endParaRPr sz="1300"/>
          </a:p>
          <a:p>
            <a:pPr indent="-311150" lvl="0" marL="457200" rtl="0" algn="l">
              <a:spcBef>
                <a:spcPts val="0"/>
              </a:spcBef>
              <a:spcAft>
                <a:spcPts val="0"/>
              </a:spcAft>
              <a:buSzPts val="1300"/>
              <a:buChar char="●"/>
            </a:pPr>
            <a:r>
              <a:rPr lang="en" sz="1300"/>
              <a:t>One of the only solutions besides getting rid of counting (if there is a </a:t>
            </a:r>
            <a:r>
              <a:rPr lang="en" sz="1300"/>
              <a:t>counting</a:t>
            </a:r>
            <a:r>
              <a:rPr lang="en" sz="1300"/>
              <a:t> system, it will be manipulated) is making it not </a:t>
            </a:r>
            <a:r>
              <a:rPr lang="en" sz="1300"/>
              <a:t>profitable to</a:t>
            </a:r>
            <a:r>
              <a:rPr lang="en" sz="1300"/>
              <a:t> hold guys down. </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The new CBA has some good changes </a:t>
            </a:r>
            <a:endParaRPr sz="1300"/>
          </a:p>
          <a:p>
            <a:pPr indent="-311150" lvl="1" marL="914400" rtl="0" algn="l">
              <a:spcBef>
                <a:spcPts val="0"/>
              </a:spcBef>
              <a:spcAft>
                <a:spcPts val="0"/>
              </a:spcAft>
              <a:buSzPts val="1300"/>
              <a:buChar char="○"/>
            </a:pPr>
            <a:r>
              <a:rPr lang="en" sz="1300"/>
              <a:t>A player can come up </a:t>
            </a:r>
            <a:r>
              <a:rPr lang="en" sz="1300"/>
              <a:t>from the minors at any point and if they finish 1st or 2nd in ROY they get a full year of service.</a:t>
            </a:r>
            <a:endParaRPr sz="1300"/>
          </a:p>
          <a:p>
            <a:pPr indent="-311150" lvl="1" marL="914400" rtl="0" algn="l">
              <a:spcBef>
                <a:spcPts val="0"/>
              </a:spcBef>
              <a:spcAft>
                <a:spcPts val="0"/>
              </a:spcAft>
              <a:buSzPts val="1300"/>
              <a:buChar char="○"/>
            </a:pPr>
            <a:r>
              <a:rPr lang="en" sz="1300"/>
              <a:t>Teams can get extra draft picks if they promote their top prospects on opening day. </a:t>
            </a:r>
            <a:endParaRPr sz="1300"/>
          </a:p>
          <a:p>
            <a:pPr indent="-311150" lvl="2" marL="1371600" rtl="0" algn="l">
              <a:spcBef>
                <a:spcPts val="0"/>
              </a:spcBef>
              <a:spcAft>
                <a:spcPts val="0"/>
              </a:spcAft>
              <a:buSzPts val="1300"/>
              <a:buChar char="■"/>
            </a:pPr>
            <a:r>
              <a:rPr lang="en" sz="1300"/>
              <a:t>If a prospect finishes top 3 in ROY, MVP, CyY their team gets an extra draft pick after the first round. </a:t>
            </a:r>
            <a:endParaRPr sz="1300"/>
          </a:p>
          <a:p>
            <a:pPr indent="-311150" lvl="2" marL="1371600" rtl="0" algn="l">
              <a:spcBef>
                <a:spcPts val="0"/>
              </a:spcBef>
              <a:spcAft>
                <a:spcPts val="0"/>
              </a:spcAft>
              <a:buSzPts val="1300"/>
              <a:buChar char="■"/>
            </a:pPr>
            <a:r>
              <a:rPr lang="en" sz="1300"/>
              <a:t>This season 5 of the 25 top prospects were on opening day rosters. </a:t>
            </a:r>
            <a:endParaRPr sz="1300"/>
          </a:p>
          <a:p>
            <a:pPr indent="-311150" lvl="1" marL="914400" rtl="0" algn="l">
              <a:spcBef>
                <a:spcPts val="0"/>
              </a:spcBef>
              <a:spcAft>
                <a:spcPts val="0"/>
              </a:spcAft>
              <a:buSzPts val="1300"/>
              <a:buChar char="○"/>
            </a:pPr>
            <a:r>
              <a:rPr lang="en" sz="1300"/>
              <a:t>A pre-arb pool was created. Best players in each position/class will get a bonus based on their performance. Top 100 (ARB) players via a WAR-based formula and the end of the year award (ARB) winners will split up a $50 million dollar pool annual.</a:t>
            </a:r>
            <a:endParaRPr sz="1300"/>
          </a:p>
          <a:p>
            <a:pPr indent="-311150" lvl="2" marL="1371600" rtl="0" algn="l">
              <a:spcBef>
                <a:spcPts val="0"/>
              </a:spcBef>
              <a:spcAft>
                <a:spcPts val="0"/>
              </a:spcAft>
              <a:buSzPts val="1300"/>
              <a:buChar char="■"/>
            </a:pPr>
            <a:r>
              <a:rPr lang="en" sz="1300"/>
              <a:t>Ex: Corbin Burnes led all pitchers in WAR last year, won the Cy Young but only got paid $608K because he is still in pre-arb. He would have gotten a huge bonus if it was this year. KB won ROY and then MVP in his sophomore season were he also would have garnered a large bonus. (Worked out for him in the end, he got a 7-year $182 M deal.)</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c2e1326f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c2e1326f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Marketing issue</a:t>
            </a:r>
            <a:endParaRPr sz="1300"/>
          </a:p>
          <a:p>
            <a:pPr indent="-311150" lvl="1" marL="914400" rtl="0" algn="l">
              <a:spcBef>
                <a:spcPts val="0"/>
              </a:spcBef>
              <a:spcAft>
                <a:spcPts val="0"/>
              </a:spcAft>
              <a:buSzPts val="1300"/>
              <a:buChar char="○"/>
            </a:pPr>
            <a:r>
              <a:rPr lang="en" sz="1300"/>
              <a:t>According to SI in 2018 only 22% of the American public knows who the Millville Meteor or Mike Trout. </a:t>
            </a:r>
            <a:endParaRPr sz="1300"/>
          </a:p>
          <a:p>
            <a:pPr indent="-311150" lvl="1" marL="914400" rtl="0" algn="l">
              <a:spcBef>
                <a:spcPts val="0"/>
              </a:spcBef>
              <a:spcAft>
                <a:spcPts val="0"/>
              </a:spcAft>
              <a:buSzPts val="1300"/>
              <a:buChar char="○"/>
            </a:pPr>
            <a:r>
              <a:rPr lang="en" sz="1300"/>
              <a:t>Best example I can give is that my mom has no idea who he is but know Lebron, Brady, Tiger, Messi, Ronaldo, and etc. </a:t>
            </a:r>
            <a:endParaRPr sz="1300"/>
          </a:p>
          <a:p>
            <a:pPr indent="-311150" lvl="1" marL="914400" rtl="0" algn="l">
              <a:spcBef>
                <a:spcPts val="0"/>
              </a:spcBef>
              <a:spcAft>
                <a:spcPts val="0"/>
              </a:spcAft>
              <a:buSzPts val="1300"/>
              <a:buChar char="○"/>
            </a:pPr>
            <a:r>
              <a:rPr lang="en" sz="1300"/>
              <a:t>Trout</a:t>
            </a:r>
            <a:r>
              <a:rPr lang="en" sz="1300"/>
              <a:t> doesn’t do many commercials or sponsorships outside of what the team </a:t>
            </a:r>
            <a:r>
              <a:rPr lang="en" sz="1300"/>
              <a:t>requires</a:t>
            </a:r>
            <a:r>
              <a:rPr lang="en" sz="1300"/>
              <a:t> him to do or the league. When you are getting paid like he is you don’t really need to do ads. The league like others should be able to market their players.</a:t>
            </a:r>
            <a:endParaRPr sz="1300"/>
          </a:p>
          <a:p>
            <a:pPr indent="-311150" lvl="1" marL="914400" rtl="0" algn="l">
              <a:spcBef>
                <a:spcPts val="0"/>
              </a:spcBef>
              <a:spcAft>
                <a:spcPts val="0"/>
              </a:spcAft>
              <a:buSzPts val="1300"/>
              <a:buChar char="○"/>
            </a:pPr>
            <a:r>
              <a:rPr lang="en" sz="1300"/>
              <a:t>He also isn’t very flashy or </a:t>
            </a:r>
            <a:r>
              <a:rPr lang="en" sz="1300"/>
              <a:t>have</a:t>
            </a:r>
            <a:r>
              <a:rPr lang="en" sz="1300"/>
              <a:t> a very </a:t>
            </a:r>
            <a:r>
              <a:rPr lang="en" sz="1300"/>
              <a:t>vibrant</a:t>
            </a:r>
            <a:r>
              <a:rPr lang="en" sz="1300"/>
              <a:t> personality that draws a lot of attention.</a:t>
            </a:r>
            <a:endParaRPr sz="1300"/>
          </a:p>
          <a:p>
            <a:pPr indent="-311150" lvl="1" marL="914400" rtl="0" algn="l">
              <a:lnSpc>
                <a:spcPct val="115000"/>
              </a:lnSpc>
              <a:spcBef>
                <a:spcPts val="0"/>
              </a:spcBef>
              <a:spcAft>
                <a:spcPts val="0"/>
              </a:spcAft>
              <a:buSzPts val="1300"/>
              <a:buChar char="○"/>
            </a:pPr>
            <a:r>
              <a:rPr lang="en" sz="1300">
                <a:solidFill>
                  <a:schemeClr val="dk1"/>
                </a:solidFill>
              </a:rPr>
              <a:t>In 2018 commissioner Rob Manfred said </a:t>
            </a:r>
            <a:r>
              <a:rPr lang="en" sz="1300">
                <a:solidFill>
                  <a:srgbClr val="0A1529"/>
                </a:solidFill>
                <a:highlight>
                  <a:srgbClr val="00FFFF"/>
                </a:highlight>
              </a:rPr>
              <a:t>“Mike is a great great player, and a really nice person, but he’s made decisions on what he wants to do, doesn’t want to do, and how he wants to spend his free time or not spend his free time. I think we could help him make his brand very big. But he has to make a decision to engage. It takes time and effort.”</a:t>
            </a:r>
            <a:endParaRPr sz="1300">
              <a:solidFill>
                <a:srgbClr val="0A1529"/>
              </a:solidFill>
              <a:highlight>
                <a:srgbClr val="00FFFF"/>
              </a:highlight>
            </a:endParaRPr>
          </a:p>
          <a:p>
            <a:pPr indent="-311150" lvl="1" marL="914400" rtl="0" algn="l">
              <a:lnSpc>
                <a:spcPct val="115000"/>
              </a:lnSpc>
              <a:spcBef>
                <a:spcPts val="0"/>
              </a:spcBef>
              <a:spcAft>
                <a:spcPts val="0"/>
              </a:spcAft>
              <a:buClr>
                <a:srgbClr val="0A1529"/>
              </a:buClr>
              <a:buSzPts val="1300"/>
              <a:buChar char="○"/>
            </a:pPr>
            <a:r>
              <a:rPr lang="en" sz="1300">
                <a:solidFill>
                  <a:srgbClr val="0A1529"/>
                </a:solidFill>
              </a:rPr>
              <a:t>Another issue has to do with MLB as a whole, Trout plays for the LA Angels, a team in a large market that </a:t>
            </a:r>
            <a:r>
              <a:rPr lang="en" sz="1300">
                <a:solidFill>
                  <a:srgbClr val="0A1529"/>
                </a:solidFill>
              </a:rPr>
              <a:t>somewhat</a:t>
            </a:r>
            <a:r>
              <a:rPr lang="en" sz="1300">
                <a:solidFill>
                  <a:srgbClr val="0A1529"/>
                </a:solidFill>
              </a:rPr>
              <a:t> </a:t>
            </a:r>
            <a:r>
              <a:rPr lang="en" sz="1300">
                <a:solidFill>
                  <a:srgbClr val="0A1529"/>
                </a:solidFill>
              </a:rPr>
              <a:t>refuses</a:t>
            </a:r>
            <a:r>
              <a:rPr lang="en" sz="1300">
                <a:solidFill>
                  <a:srgbClr val="0A1529"/>
                </a:solidFill>
              </a:rPr>
              <a:t> to field a playoff quality team. During one of the only times where viewership is high the </a:t>
            </a:r>
            <a:r>
              <a:rPr lang="en" sz="1300">
                <a:solidFill>
                  <a:srgbClr val="0A1529"/>
                </a:solidFill>
              </a:rPr>
              <a:t>league's</a:t>
            </a:r>
            <a:r>
              <a:rPr lang="en" sz="1300">
                <a:solidFill>
                  <a:srgbClr val="0A1529"/>
                </a:solidFill>
              </a:rPr>
              <a:t> best player isn’t there. (Trout only has played in 3 playoff games, all in 2014)</a:t>
            </a:r>
            <a:endParaRPr sz="1300">
              <a:solidFill>
                <a:srgbClr val="0A1529"/>
              </a:solidFill>
            </a:endParaRPr>
          </a:p>
          <a:p>
            <a:pPr indent="-311150" lvl="0" marL="457200" rtl="0" algn="l">
              <a:lnSpc>
                <a:spcPct val="115000"/>
              </a:lnSpc>
              <a:spcBef>
                <a:spcPts val="0"/>
              </a:spcBef>
              <a:spcAft>
                <a:spcPts val="0"/>
              </a:spcAft>
              <a:buClr>
                <a:srgbClr val="0A1529"/>
              </a:buClr>
              <a:buSzPts val="1300"/>
              <a:buChar char="●"/>
            </a:pPr>
            <a:r>
              <a:rPr lang="en" sz="1300">
                <a:solidFill>
                  <a:srgbClr val="0A1529"/>
                </a:solidFill>
              </a:rPr>
              <a:t>Blackouts</a:t>
            </a:r>
            <a:endParaRPr sz="1300">
              <a:solidFill>
                <a:srgbClr val="0A1529"/>
              </a:solidFill>
            </a:endParaRPr>
          </a:p>
          <a:p>
            <a:pPr indent="-311150" lvl="1" marL="914400" rtl="0" algn="l">
              <a:lnSpc>
                <a:spcPct val="115000"/>
              </a:lnSpc>
              <a:spcBef>
                <a:spcPts val="0"/>
              </a:spcBef>
              <a:spcAft>
                <a:spcPts val="0"/>
              </a:spcAft>
              <a:buClr>
                <a:srgbClr val="0A1529"/>
              </a:buClr>
              <a:buSzPts val="1300"/>
              <a:buChar char="○"/>
            </a:pPr>
            <a:r>
              <a:rPr lang="en" sz="1300">
                <a:solidFill>
                  <a:srgbClr val="0A1529"/>
                </a:solidFill>
              </a:rPr>
              <a:t>You can’t watch every local team on tv unless you have the local broadcasters channel, it’s a nationally televised game or you are physically not in the region of that team. Hard </a:t>
            </a:r>
            <a:r>
              <a:rPr lang="en" sz="1300">
                <a:solidFill>
                  <a:srgbClr val="0A1529"/>
                </a:solidFill>
              </a:rPr>
              <a:t>for fans to watch their team without paying for an extra streaming service. </a:t>
            </a:r>
            <a:endParaRPr sz="1300">
              <a:solidFill>
                <a:srgbClr val="0A1529"/>
              </a:solidFill>
            </a:endParaRPr>
          </a:p>
          <a:p>
            <a:pPr indent="-311150" lvl="0" marL="457200" rtl="0" algn="l">
              <a:lnSpc>
                <a:spcPct val="115000"/>
              </a:lnSpc>
              <a:spcBef>
                <a:spcPts val="0"/>
              </a:spcBef>
              <a:spcAft>
                <a:spcPts val="0"/>
              </a:spcAft>
              <a:buClr>
                <a:srgbClr val="0A1529"/>
              </a:buClr>
              <a:buSzPts val="1300"/>
              <a:buChar char="●"/>
            </a:pPr>
            <a:r>
              <a:rPr lang="en" sz="1300">
                <a:solidFill>
                  <a:srgbClr val="0A1529"/>
                </a:solidFill>
              </a:rPr>
              <a:t>Less interesting draft compared to other professional sports.</a:t>
            </a:r>
            <a:endParaRPr sz="1300">
              <a:solidFill>
                <a:srgbClr val="0A1529"/>
              </a:solidFill>
            </a:endParaRPr>
          </a:p>
          <a:p>
            <a:pPr indent="-311150" lvl="1" marL="914400" rtl="0" algn="l">
              <a:lnSpc>
                <a:spcPct val="115000"/>
              </a:lnSpc>
              <a:spcBef>
                <a:spcPts val="0"/>
              </a:spcBef>
              <a:spcAft>
                <a:spcPts val="0"/>
              </a:spcAft>
              <a:buClr>
                <a:srgbClr val="0A1529"/>
              </a:buClr>
              <a:buSzPts val="1300"/>
              <a:buChar char="○"/>
            </a:pPr>
            <a:r>
              <a:rPr lang="en" sz="1300">
                <a:solidFill>
                  <a:srgbClr val="0A1529"/>
                </a:solidFill>
              </a:rPr>
              <a:t>College baseball doesn’t have nearly as much attention as basketball or football. Top college prospects don’t get the same national attention that basketball or football prospects do. </a:t>
            </a:r>
            <a:endParaRPr sz="1300">
              <a:solidFill>
                <a:srgbClr val="0A1529"/>
              </a:solidFill>
            </a:endParaRPr>
          </a:p>
          <a:p>
            <a:pPr indent="-311150" lvl="1" marL="914400" rtl="0" algn="l">
              <a:lnSpc>
                <a:spcPct val="115000"/>
              </a:lnSpc>
              <a:spcBef>
                <a:spcPts val="0"/>
              </a:spcBef>
              <a:spcAft>
                <a:spcPts val="0"/>
              </a:spcAft>
              <a:buClr>
                <a:srgbClr val="0A1529"/>
              </a:buClr>
              <a:buSzPts val="1300"/>
              <a:buChar char="○"/>
            </a:pPr>
            <a:r>
              <a:rPr lang="en" sz="1300">
                <a:solidFill>
                  <a:srgbClr val="0A1529"/>
                </a:solidFill>
              </a:rPr>
              <a:t>Because high school players can be drafted it makes it harder to know who is who when watching the draft. A lot harder to take interest in the draft when you don’t know anything about the players. </a:t>
            </a:r>
            <a:endParaRPr sz="1300">
              <a:solidFill>
                <a:srgbClr val="0A1529"/>
              </a:solidFill>
            </a:endParaRPr>
          </a:p>
          <a:p>
            <a:pPr indent="-311150" lvl="0" marL="457200" rtl="0" algn="l">
              <a:lnSpc>
                <a:spcPct val="115000"/>
              </a:lnSpc>
              <a:spcBef>
                <a:spcPts val="0"/>
              </a:spcBef>
              <a:spcAft>
                <a:spcPts val="0"/>
              </a:spcAft>
              <a:buClr>
                <a:srgbClr val="0A1529"/>
              </a:buClr>
              <a:buSzPts val="1300"/>
              <a:buChar char="●"/>
            </a:pPr>
            <a:r>
              <a:rPr lang="en" sz="1300">
                <a:solidFill>
                  <a:srgbClr val="0A1529"/>
                </a:solidFill>
              </a:rPr>
              <a:t>Unwritten rules </a:t>
            </a:r>
            <a:endParaRPr sz="1300">
              <a:solidFill>
                <a:srgbClr val="0A1529"/>
              </a:solidFill>
            </a:endParaRPr>
          </a:p>
          <a:p>
            <a:pPr indent="-311150" lvl="1" marL="914400" rtl="0" algn="l">
              <a:lnSpc>
                <a:spcPct val="115000"/>
              </a:lnSpc>
              <a:spcBef>
                <a:spcPts val="0"/>
              </a:spcBef>
              <a:spcAft>
                <a:spcPts val="0"/>
              </a:spcAft>
              <a:buClr>
                <a:srgbClr val="0A1529"/>
              </a:buClr>
              <a:buSzPts val="1300"/>
              <a:buChar char="○"/>
            </a:pPr>
            <a:r>
              <a:rPr lang="en" sz="1300">
                <a:solidFill>
                  <a:srgbClr val="0A1529"/>
                </a:solidFill>
              </a:rPr>
              <a:t>Most of these are leftover from the earlier days of baseball.</a:t>
            </a:r>
            <a:endParaRPr sz="1300">
              <a:solidFill>
                <a:srgbClr val="0A1529"/>
              </a:solidFill>
            </a:endParaRPr>
          </a:p>
          <a:p>
            <a:pPr indent="-311150" lvl="1" marL="914400" rtl="0" algn="l">
              <a:lnSpc>
                <a:spcPct val="115000"/>
              </a:lnSpc>
              <a:spcBef>
                <a:spcPts val="0"/>
              </a:spcBef>
              <a:spcAft>
                <a:spcPts val="0"/>
              </a:spcAft>
              <a:buClr>
                <a:srgbClr val="0A1529"/>
              </a:buClr>
              <a:buSzPts val="1300"/>
              <a:buChar char="○"/>
            </a:pPr>
            <a:r>
              <a:rPr lang="en" sz="1300">
                <a:solidFill>
                  <a:srgbClr val="0A1529"/>
                </a:solidFill>
              </a:rPr>
              <a:t>Don’t steal bases, swing 3-0, or run up the score when up by a large margin. </a:t>
            </a:r>
            <a:endParaRPr sz="1300">
              <a:solidFill>
                <a:srgbClr val="0A1529"/>
              </a:solidFill>
            </a:endParaRPr>
          </a:p>
          <a:p>
            <a:pPr indent="-311150" lvl="1" marL="914400" rtl="0" algn="l">
              <a:lnSpc>
                <a:spcPct val="115000"/>
              </a:lnSpc>
              <a:spcBef>
                <a:spcPts val="0"/>
              </a:spcBef>
              <a:spcAft>
                <a:spcPts val="0"/>
              </a:spcAft>
              <a:buClr>
                <a:srgbClr val="0A1529"/>
              </a:buClr>
              <a:buSzPts val="1300"/>
              <a:buChar char="○"/>
            </a:pPr>
            <a:r>
              <a:rPr lang="en" sz="1300">
                <a:solidFill>
                  <a:srgbClr val="0A1529"/>
                </a:solidFill>
              </a:rPr>
              <a:t>When losing by a large margin dont steal bases or pimp HRs. </a:t>
            </a:r>
            <a:endParaRPr sz="1300">
              <a:solidFill>
                <a:srgbClr val="0A1529"/>
              </a:solidFill>
            </a:endParaRPr>
          </a:p>
          <a:p>
            <a:pPr indent="-311150" lvl="1" marL="914400" rtl="0" algn="l">
              <a:lnSpc>
                <a:spcPct val="115000"/>
              </a:lnSpc>
              <a:spcBef>
                <a:spcPts val="0"/>
              </a:spcBef>
              <a:spcAft>
                <a:spcPts val="0"/>
              </a:spcAft>
              <a:buClr>
                <a:srgbClr val="0A1529"/>
              </a:buClr>
              <a:buSzPts val="1300"/>
              <a:buChar char="○"/>
            </a:pPr>
            <a:r>
              <a:rPr lang="en" sz="1300">
                <a:solidFill>
                  <a:srgbClr val="0A1529"/>
                </a:solidFill>
              </a:rPr>
              <a:t>Don’t show up your opponent (bat flips, HR tros, screaming after a K)</a:t>
            </a:r>
            <a:endParaRPr sz="1300">
              <a:solidFill>
                <a:srgbClr val="0A1529"/>
              </a:solidFill>
            </a:endParaRPr>
          </a:p>
          <a:p>
            <a:pPr indent="-311150" lvl="1" marL="914400" rtl="0" algn="l">
              <a:lnSpc>
                <a:spcPct val="115000"/>
              </a:lnSpc>
              <a:spcBef>
                <a:spcPts val="0"/>
              </a:spcBef>
              <a:spcAft>
                <a:spcPts val="0"/>
              </a:spcAft>
              <a:buClr>
                <a:srgbClr val="0A1529"/>
              </a:buClr>
              <a:buSzPts val="1300"/>
              <a:buChar char="○"/>
            </a:pPr>
            <a:r>
              <a:rPr lang="en" sz="1300">
                <a:solidFill>
                  <a:srgbClr val="0A1529"/>
                </a:solidFill>
              </a:rPr>
              <a:t>It’s ok to throw at a hitter if you have bad blood or they broke an unwritten rule. </a:t>
            </a:r>
            <a:endParaRPr sz="1300">
              <a:solidFill>
                <a:srgbClr val="0A1529"/>
              </a:solidFill>
            </a:endParaRPr>
          </a:p>
          <a:p>
            <a:pPr indent="-311150" lvl="1" marL="914400" rtl="0" algn="l">
              <a:lnSpc>
                <a:spcPct val="115000"/>
              </a:lnSpc>
              <a:spcBef>
                <a:spcPts val="0"/>
              </a:spcBef>
              <a:spcAft>
                <a:spcPts val="0"/>
              </a:spcAft>
              <a:buClr>
                <a:srgbClr val="0A1529"/>
              </a:buClr>
              <a:buSzPts val="1300"/>
              <a:buChar char="○"/>
            </a:pPr>
            <a:r>
              <a:rPr lang="en" sz="1300">
                <a:solidFill>
                  <a:srgbClr val="0A1529"/>
                </a:solidFill>
              </a:rPr>
              <a:t>There are plenty of others, most mild and some even that are good. </a:t>
            </a:r>
            <a:endParaRPr sz="1300">
              <a:solidFill>
                <a:srgbClr val="0A1529"/>
              </a:solidFill>
            </a:endParaRPr>
          </a:p>
          <a:p>
            <a:pPr indent="-311150" lvl="1" marL="914400" rtl="0" algn="l">
              <a:lnSpc>
                <a:spcPct val="115000"/>
              </a:lnSpc>
              <a:spcBef>
                <a:spcPts val="0"/>
              </a:spcBef>
              <a:spcAft>
                <a:spcPts val="0"/>
              </a:spcAft>
              <a:buClr>
                <a:srgbClr val="0A1529"/>
              </a:buClr>
              <a:buSzPts val="1300"/>
              <a:buChar char="○"/>
            </a:pPr>
            <a:r>
              <a:rPr lang="en" sz="1300">
                <a:solidFill>
                  <a:srgbClr val="0A1529"/>
                </a:solidFill>
              </a:rPr>
              <a:t>Funny one: Center field gets priority over balls hit in the gaps. </a:t>
            </a:r>
            <a:endParaRPr sz="1300">
              <a:solidFill>
                <a:srgbClr val="0A1529"/>
              </a:solidFill>
            </a:endParaRPr>
          </a:p>
          <a:p>
            <a:pPr indent="-311150" lvl="2" marL="1371600" rtl="0" algn="l">
              <a:lnSpc>
                <a:spcPct val="115000"/>
              </a:lnSpc>
              <a:spcBef>
                <a:spcPts val="0"/>
              </a:spcBef>
              <a:spcAft>
                <a:spcPts val="0"/>
              </a:spcAft>
              <a:buClr>
                <a:srgbClr val="0A1529"/>
              </a:buClr>
              <a:buSzPts val="1300"/>
              <a:buChar char="■"/>
            </a:pPr>
            <a:r>
              <a:rPr lang="en" sz="1300" u="sng">
                <a:solidFill>
                  <a:srgbClr val="1155CC"/>
                </a:solidFill>
                <a:hlinkClick r:id="rId2">
                  <a:extLst>
                    <a:ext uri="{A12FA001-AC4F-418D-AE19-62706E023703}">
                      <ahyp:hlinkClr val="tx"/>
                    </a:ext>
                  </a:extLst>
                </a:hlinkClick>
              </a:rPr>
              <a:t>https://www.nbcsports.com/chicago/video/luis-robert-steals-jimenez-catch-eloys-face-says-it-all</a:t>
            </a:r>
            <a:endParaRPr sz="1300">
              <a:solidFill>
                <a:srgbClr val="0A1529"/>
              </a:solidFill>
            </a:endParaRPr>
          </a:p>
          <a:p>
            <a:pPr indent="-311150" lvl="2" marL="1371600" rtl="0" algn="l">
              <a:lnSpc>
                <a:spcPct val="115000"/>
              </a:lnSpc>
              <a:spcBef>
                <a:spcPts val="0"/>
              </a:spcBef>
              <a:spcAft>
                <a:spcPts val="0"/>
              </a:spcAft>
              <a:buClr>
                <a:srgbClr val="0A1529"/>
              </a:buClr>
              <a:buSzPts val="1300"/>
              <a:buChar char="■"/>
            </a:pPr>
            <a:r>
              <a:rPr lang="en" sz="1300">
                <a:solidFill>
                  <a:srgbClr val="0A1529"/>
                </a:solidFill>
              </a:rPr>
              <a:t>A year later he tore his pec trying to rob a HR in ST, maybe this rule is good. </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WS viewer numbers </a:t>
            </a:r>
            <a:endParaRPr sz="1300"/>
          </a:p>
          <a:p>
            <a:pPr indent="-311150" lvl="1" marL="914400" rtl="0" algn="l">
              <a:spcBef>
                <a:spcPts val="0"/>
              </a:spcBef>
              <a:spcAft>
                <a:spcPts val="0"/>
              </a:spcAft>
              <a:buSzPts val="1300"/>
              <a:buChar char="○"/>
            </a:pPr>
            <a:r>
              <a:rPr lang="en" sz="1300"/>
              <a:t>Viewership has gone down which doesn’t follow the rest of society. </a:t>
            </a:r>
            <a:endParaRPr sz="1300"/>
          </a:p>
          <a:p>
            <a:pPr indent="-311150" lvl="1" marL="914400" rtl="0" algn="l">
              <a:spcBef>
                <a:spcPts val="0"/>
              </a:spcBef>
              <a:spcAft>
                <a:spcPts val="0"/>
              </a:spcAft>
              <a:buSzPts val="1300"/>
              <a:buChar char="○"/>
            </a:pPr>
            <a:r>
              <a:rPr lang="en" sz="1300"/>
              <a:t>With the growth of the internet and streaming services it became easier and more common to watch sports, helping with the </a:t>
            </a:r>
            <a:r>
              <a:rPr lang="en" sz="1300"/>
              <a:t>growth</a:t>
            </a:r>
            <a:r>
              <a:rPr lang="en" sz="1300"/>
              <a:t> of most major sports. </a:t>
            </a:r>
            <a:endParaRPr sz="1300"/>
          </a:p>
          <a:p>
            <a:pPr indent="-311150" lvl="1" marL="914400" rtl="0" algn="l">
              <a:spcBef>
                <a:spcPts val="0"/>
              </a:spcBef>
              <a:spcAft>
                <a:spcPts val="0"/>
              </a:spcAft>
              <a:buSzPts val="1300"/>
              <a:buChar char="○"/>
            </a:pPr>
            <a:r>
              <a:rPr lang="en" sz="1300"/>
              <a:t>There is a lone peak in 2016 when the Cubs won the World Series, probably </a:t>
            </a:r>
            <a:r>
              <a:rPr lang="en" sz="1300"/>
              <a:t>the</a:t>
            </a:r>
            <a:r>
              <a:rPr lang="en" sz="1300"/>
              <a:t> majority was fans from Chicago. </a:t>
            </a:r>
            <a:endParaRPr sz="1300"/>
          </a:p>
          <a:p>
            <a:pPr indent="-311150" lvl="1" marL="914400" rtl="0" algn="l">
              <a:spcBef>
                <a:spcPts val="0"/>
              </a:spcBef>
              <a:spcAft>
                <a:spcPts val="0"/>
              </a:spcAft>
              <a:buSzPts val="1300"/>
              <a:buChar char="○"/>
            </a:pPr>
            <a:r>
              <a:rPr lang="en" sz="1300"/>
              <a:t>Otherwise </a:t>
            </a:r>
            <a:r>
              <a:rPr lang="en" sz="1300"/>
              <a:t>it's</a:t>
            </a:r>
            <a:r>
              <a:rPr lang="en" sz="1300"/>
              <a:t> gone down, </a:t>
            </a:r>
            <a:r>
              <a:rPr lang="en" sz="1300"/>
              <a:t>it's</a:t>
            </a:r>
            <a:r>
              <a:rPr lang="en" sz="1300"/>
              <a:t> not like it hasn’t had major contenders, the Dodgers, Astros, Red Sox, and Mets </a:t>
            </a:r>
            <a:r>
              <a:rPr lang="en" sz="1300"/>
              <a:t>have been in the WS </a:t>
            </a:r>
            <a:r>
              <a:rPr lang="en" sz="1300"/>
              <a:t>since 2015. </a:t>
            </a:r>
            <a:endParaRPr sz="13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c70fc037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c70fc037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Three True Outcomes</a:t>
            </a:r>
            <a:endParaRPr sz="1300"/>
          </a:p>
          <a:p>
            <a:pPr indent="-311150" lvl="0" marL="457200" rtl="0" algn="l">
              <a:spcBef>
                <a:spcPts val="0"/>
              </a:spcBef>
              <a:spcAft>
                <a:spcPts val="0"/>
              </a:spcAft>
              <a:buSzPts val="1300"/>
              <a:buChar char="●"/>
            </a:pPr>
            <a:r>
              <a:rPr lang="en" sz="1300"/>
              <a:t>TTO represents the current era of baseball. The majority of major league baseball has turned into this, every plate </a:t>
            </a:r>
            <a:r>
              <a:rPr lang="en" sz="1300"/>
              <a:t>appearance</a:t>
            </a:r>
            <a:r>
              <a:rPr lang="en" sz="1300"/>
              <a:t> is most </a:t>
            </a:r>
            <a:r>
              <a:rPr lang="en" sz="1300"/>
              <a:t>likely</a:t>
            </a:r>
            <a:r>
              <a:rPr lang="en" sz="1300"/>
              <a:t> to end up a </a:t>
            </a:r>
            <a:r>
              <a:rPr lang="en" sz="1300"/>
              <a:t>walk, strikeout, or home run. Home runs are fun, there's nothing wrong with them but strikeouts are fun and walks are good but it gets old quickly. It was better when you got to see guys showing of their athleticism to make great plays in the field instead of waiting for a walk or K. </a:t>
            </a:r>
            <a:endParaRPr sz="1300"/>
          </a:p>
          <a:p>
            <a:pPr indent="-311150" lvl="0" marL="457200" rtl="0" algn="l">
              <a:spcBef>
                <a:spcPts val="0"/>
              </a:spcBef>
              <a:spcAft>
                <a:spcPts val="0"/>
              </a:spcAft>
              <a:buSzPts val="1300"/>
              <a:buChar char="●"/>
            </a:pPr>
            <a:r>
              <a:rPr lang="en" sz="1300"/>
              <a:t>This has led a large majority of players into changing their approach in their at bats. There are more guys who have terrible batting AVGs but have really high OBP and SLG. Guys like joey gallo that literally only strikeout, walk, or hit a homerun. Stats said that it was good to hit home runs and walk but it ended making baseball boring. </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This graph shows 2 things for each percentage, the data and a prediction. </a:t>
            </a:r>
            <a:endParaRPr sz="1300"/>
          </a:p>
          <a:p>
            <a:pPr indent="-311150" lvl="1" marL="914400" rtl="0" algn="l">
              <a:spcBef>
                <a:spcPts val="0"/>
              </a:spcBef>
              <a:spcAft>
                <a:spcPts val="0"/>
              </a:spcAft>
              <a:buSzPts val="1300"/>
              <a:buChar char="○"/>
            </a:pPr>
            <a:r>
              <a:rPr lang="en" sz="1300"/>
              <a:t>Strikeout% is the most obvious, it just shoots up and we already know its not slowing down anytime soon. 22% is just insane, 1 in 5 PA will be a K, not very enticing to watch. Probably will go up even more and this doesn’t even represent the large group of players with 25% K rates. </a:t>
            </a:r>
            <a:endParaRPr sz="1300"/>
          </a:p>
          <a:p>
            <a:pPr indent="-311150" lvl="1" marL="914400" rtl="0" algn="l">
              <a:spcBef>
                <a:spcPts val="0"/>
              </a:spcBef>
              <a:spcAft>
                <a:spcPts val="0"/>
              </a:spcAft>
              <a:buSzPts val="1300"/>
              <a:buChar char="○"/>
            </a:pPr>
            <a:r>
              <a:rPr lang="en" sz="1300"/>
              <a:t>BB% surprisingly has been more steady compared to the other 2 and hasn’t really changed much. It's actually gone down, which makes sense given the influx in strikeouts. Prediction also looks like it will continue to stay steady. </a:t>
            </a:r>
            <a:endParaRPr sz="1300"/>
          </a:p>
          <a:p>
            <a:pPr indent="-311150" lvl="1" marL="914400" rtl="0" algn="l">
              <a:spcBef>
                <a:spcPts val="0"/>
              </a:spcBef>
              <a:spcAft>
                <a:spcPts val="0"/>
              </a:spcAft>
              <a:buSzPts val="1300"/>
              <a:buChar char="○"/>
            </a:pPr>
            <a:r>
              <a:rPr lang="en" sz="1300"/>
              <a:t>HR% is a little harder to look at because of how small of a number it is but it's definitely gone up. Primarily given how high it has been 5+ years even compared to the steroid era. That will likely keep going up until there is some change in rules potentially.</a:t>
            </a:r>
            <a:endParaRPr sz="13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c70fc037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c70fc037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Average Fastball Velocity</a:t>
            </a:r>
            <a:endParaRPr sz="1300"/>
          </a:p>
          <a:p>
            <a:pPr indent="-311150" lvl="0" marL="457200" rtl="0" algn="l">
              <a:spcBef>
                <a:spcPts val="0"/>
              </a:spcBef>
              <a:spcAft>
                <a:spcPts val="0"/>
              </a:spcAft>
              <a:buSzPts val="1300"/>
              <a:buChar char="●"/>
            </a:pPr>
            <a:r>
              <a:rPr lang="en" sz="1300"/>
              <a:t>This has only been tracked since 2007 but it still shows a lot of change and its easy to imagine </a:t>
            </a:r>
            <a:r>
              <a:rPr lang="en" sz="1300"/>
              <a:t>what</a:t>
            </a:r>
            <a:r>
              <a:rPr lang="en" sz="1300"/>
              <a:t> </a:t>
            </a:r>
            <a:r>
              <a:rPr lang="en" sz="1300"/>
              <a:t>the</a:t>
            </a:r>
            <a:r>
              <a:rPr lang="en" sz="1300"/>
              <a:t> number would have been before 07. </a:t>
            </a:r>
            <a:endParaRPr sz="1300"/>
          </a:p>
          <a:p>
            <a:pPr indent="-311150" lvl="0" marL="457200" rtl="0" algn="l">
              <a:spcBef>
                <a:spcPts val="0"/>
              </a:spcBef>
              <a:spcAft>
                <a:spcPts val="0"/>
              </a:spcAft>
              <a:buSzPts val="1300"/>
              <a:buChar char="●"/>
            </a:pPr>
            <a:r>
              <a:rPr lang="en" sz="1300"/>
              <a:t>This simply shows the average fastball velocity from 07-21.</a:t>
            </a:r>
            <a:endParaRPr sz="1300"/>
          </a:p>
          <a:p>
            <a:pPr indent="-311150" lvl="0" marL="457200" rtl="0" algn="l">
              <a:spcBef>
                <a:spcPts val="0"/>
              </a:spcBef>
              <a:spcAft>
                <a:spcPts val="0"/>
              </a:spcAft>
              <a:buSzPts val="1300"/>
              <a:buChar char="●"/>
            </a:pPr>
            <a:r>
              <a:rPr lang="en" sz="1300"/>
              <a:t>Continuously</a:t>
            </a:r>
            <a:r>
              <a:rPr lang="en" sz="1300"/>
              <a:t> gone up and doesn’t appear to be stopping. </a:t>
            </a:r>
            <a:endParaRPr sz="1300"/>
          </a:p>
          <a:p>
            <a:pPr indent="-311150" lvl="0" marL="457200" rtl="0" algn="l">
              <a:spcBef>
                <a:spcPts val="0"/>
              </a:spcBef>
              <a:spcAft>
                <a:spcPts val="0"/>
              </a:spcAft>
              <a:buSzPts val="1300"/>
              <a:buChar char="●"/>
            </a:pPr>
            <a:r>
              <a:rPr lang="en" sz="1300"/>
              <a:t>There is nothing wrong with pitchers throwing harder, but it is part of a wide range of stats that show that pitchers are getting a lot better than hitters with their velocity and pitch design. </a:t>
            </a:r>
            <a:endParaRPr sz="1300"/>
          </a:p>
          <a:p>
            <a:pPr indent="-311150" lvl="1" marL="914400" rtl="0" algn="l">
              <a:spcBef>
                <a:spcPts val="0"/>
              </a:spcBef>
              <a:spcAft>
                <a:spcPts val="0"/>
              </a:spcAft>
              <a:buSzPts val="1300"/>
              <a:buChar char="○"/>
            </a:pPr>
            <a:r>
              <a:rPr lang="en" sz="1300"/>
              <a:t>There is so much </a:t>
            </a:r>
            <a:r>
              <a:rPr lang="en" sz="1300"/>
              <a:t>technology</a:t>
            </a:r>
            <a:r>
              <a:rPr lang="en" sz="1300"/>
              <a:t> </a:t>
            </a:r>
            <a:r>
              <a:rPr lang="en" sz="1300"/>
              <a:t>involved</a:t>
            </a:r>
            <a:r>
              <a:rPr lang="en" sz="1300"/>
              <a:t> with pitching that it makes a lot of sense.</a:t>
            </a:r>
            <a:endParaRPr sz="1300"/>
          </a:p>
          <a:p>
            <a:pPr indent="-311150" lvl="1" marL="914400" rtl="0" algn="l">
              <a:spcBef>
                <a:spcPts val="0"/>
              </a:spcBef>
              <a:spcAft>
                <a:spcPts val="0"/>
              </a:spcAft>
              <a:buSzPts val="1300"/>
              <a:buChar char="○"/>
            </a:pPr>
            <a:r>
              <a:rPr lang="en" sz="1300"/>
              <a:t>Higher velo leads to more strikeouts which leads to less balls in </a:t>
            </a:r>
            <a:r>
              <a:rPr lang="en" sz="1300"/>
              <a:t>play</a:t>
            </a:r>
            <a:r>
              <a:rPr lang="en" sz="1300"/>
              <a:t> and less fun. </a:t>
            </a:r>
            <a:endParaRPr sz="13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c70fc037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c70fc037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Quality of contact %s </a:t>
            </a:r>
            <a:endParaRPr sz="1300"/>
          </a:p>
          <a:p>
            <a:pPr indent="-311150" lvl="0" marL="457200" rtl="0" algn="l">
              <a:spcBef>
                <a:spcPts val="0"/>
              </a:spcBef>
              <a:spcAft>
                <a:spcPts val="0"/>
              </a:spcAft>
              <a:buSzPts val="1300"/>
              <a:buChar char="●"/>
            </a:pPr>
            <a:r>
              <a:rPr lang="en" sz="1300"/>
              <a:t>Quality of contact consists of three stats. Soft, medium, and hard contact. </a:t>
            </a:r>
            <a:r>
              <a:rPr lang="en" sz="1300"/>
              <a:t>It's</a:t>
            </a:r>
            <a:r>
              <a:rPr lang="en" sz="1300"/>
              <a:t> a known fact in baseball that you have a much better chance of getting a hit it the harder you hit the ball. </a:t>
            </a:r>
            <a:endParaRPr sz="1300"/>
          </a:p>
          <a:p>
            <a:pPr indent="-311150" lvl="0" marL="457200" rtl="0" algn="l">
              <a:spcBef>
                <a:spcPts val="0"/>
              </a:spcBef>
              <a:spcAft>
                <a:spcPts val="0"/>
              </a:spcAft>
              <a:buSzPts val="1300"/>
              <a:buChar char="●"/>
            </a:pPr>
            <a:r>
              <a:rPr lang="en" sz="1300"/>
              <a:t>This fuels the three true </a:t>
            </a:r>
            <a:r>
              <a:rPr lang="en" sz="1300"/>
              <a:t>outcomes</a:t>
            </a:r>
            <a:r>
              <a:rPr lang="en" sz="1300"/>
              <a:t>, guys just swing out of their shoes all the time and </a:t>
            </a:r>
            <a:r>
              <a:rPr lang="en" sz="1300"/>
              <a:t>strike out</a:t>
            </a:r>
            <a:r>
              <a:rPr lang="en" sz="1300"/>
              <a:t> or hit a homerun and some of time just hit hard lineouts. </a:t>
            </a:r>
            <a:endParaRPr sz="1300"/>
          </a:p>
          <a:p>
            <a:pPr indent="-311150" lvl="0" marL="457200" rtl="0" algn="l">
              <a:spcBef>
                <a:spcPts val="0"/>
              </a:spcBef>
              <a:spcAft>
                <a:spcPts val="0"/>
              </a:spcAft>
              <a:buSzPts val="1300"/>
              <a:buChar char="●"/>
            </a:pPr>
            <a:r>
              <a:rPr lang="en" sz="1300"/>
              <a:t>Medium has gone down which makes sense, we are not in the small ball era where there was lots of light contact and more balls in play. </a:t>
            </a:r>
            <a:endParaRPr sz="1300"/>
          </a:p>
          <a:p>
            <a:pPr indent="-311150" lvl="0" marL="457200" rtl="0" algn="l">
              <a:spcBef>
                <a:spcPts val="0"/>
              </a:spcBef>
              <a:spcAft>
                <a:spcPts val="0"/>
              </a:spcAft>
              <a:buSzPts val="1300"/>
              <a:buChar char="●"/>
            </a:pPr>
            <a:r>
              <a:rPr lang="en" sz="1300"/>
              <a:t>Soft has stayed pretty consistent </a:t>
            </a:r>
            <a:r>
              <a:rPr lang="en" sz="1300"/>
              <a:t>especially</a:t>
            </a:r>
            <a:r>
              <a:rPr lang="en" sz="1300"/>
              <a:t> this past decade. </a:t>
            </a:r>
            <a:endParaRPr sz="1300"/>
          </a:p>
          <a:p>
            <a:pPr indent="-311150" lvl="0" marL="457200" rtl="0" algn="l">
              <a:spcBef>
                <a:spcPts val="0"/>
              </a:spcBef>
              <a:spcAft>
                <a:spcPts val="0"/>
              </a:spcAft>
              <a:buSzPts val="1300"/>
              <a:buChar char="●"/>
            </a:pPr>
            <a:r>
              <a:rPr lang="en" sz="1300"/>
              <a:t>Hard contact </a:t>
            </a:r>
            <a:r>
              <a:rPr lang="en" sz="1300"/>
              <a:t>unexpectedly</a:t>
            </a:r>
            <a:r>
              <a:rPr lang="en" sz="1300"/>
              <a:t> isn’t rare anymore and is still going up. Hard % going up or down doesn’t have a very clear correlation with the </a:t>
            </a:r>
            <a:r>
              <a:rPr lang="en" sz="1300"/>
              <a:t>health</a:t>
            </a:r>
            <a:r>
              <a:rPr lang="en" sz="1300"/>
              <a:t> of baseball. Going up could increase TTO and </a:t>
            </a:r>
            <a:r>
              <a:rPr lang="en" sz="1300"/>
              <a:t>going</a:t>
            </a:r>
            <a:r>
              <a:rPr lang="en" sz="1300"/>
              <a:t> down could decrease power. Both are good and bad in their own sense, the game will continue to </a:t>
            </a:r>
            <a:r>
              <a:rPr lang="en" sz="1300"/>
              <a:t>move in that direction, striving for hard quality contact. </a:t>
            </a:r>
            <a:endParaRPr sz="13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c70fc037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c70fc037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Cumulative home runs over the years</a:t>
            </a:r>
            <a:endParaRPr sz="1300"/>
          </a:p>
          <a:p>
            <a:pPr indent="-311150" lvl="0" marL="457200" rtl="0" algn="l">
              <a:spcBef>
                <a:spcPts val="0"/>
              </a:spcBef>
              <a:spcAft>
                <a:spcPts val="0"/>
              </a:spcAft>
              <a:buSzPts val="1300"/>
              <a:buChar char="●"/>
            </a:pPr>
            <a:r>
              <a:rPr lang="en" sz="1300"/>
              <a:t>This is one of the better </a:t>
            </a:r>
            <a:r>
              <a:rPr lang="en" sz="1300"/>
              <a:t>ways</a:t>
            </a:r>
            <a:r>
              <a:rPr lang="en" sz="1300"/>
              <a:t> to show the power </a:t>
            </a:r>
            <a:r>
              <a:rPr lang="en" sz="1300"/>
              <a:t>increase</a:t>
            </a:r>
            <a:r>
              <a:rPr lang="en" sz="1300"/>
              <a:t> even though its a simple stat. </a:t>
            </a:r>
            <a:endParaRPr sz="1300"/>
          </a:p>
          <a:p>
            <a:pPr indent="-311150" lvl="0" marL="457200" rtl="0" algn="l">
              <a:spcBef>
                <a:spcPts val="0"/>
              </a:spcBef>
              <a:spcAft>
                <a:spcPts val="0"/>
              </a:spcAft>
              <a:buSzPts val="1300"/>
              <a:buChar char="●"/>
            </a:pPr>
            <a:r>
              <a:rPr lang="en" sz="1300"/>
              <a:t>Very </a:t>
            </a:r>
            <a:r>
              <a:rPr lang="en" sz="1300"/>
              <a:t>clearly there is the home run boost in the steroid era, a gentle decline and than giant spike up to now with the juiced and not juiced baseball. </a:t>
            </a:r>
            <a:endParaRPr sz="1300"/>
          </a:p>
          <a:p>
            <a:pPr indent="-311150" lvl="0" marL="457200" rtl="0" algn="l">
              <a:spcBef>
                <a:spcPts val="0"/>
              </a:spcBef>
              <a:spcAft>
                <a:spcPts val="0"/>
              </a:spcAft>
              <a:buSzPts val="1300"/>
              <a:buChar char="●"/>
            </a:pPr>
            <a:r>
              <a:rPr lang="en" sz="1300"/>
              <a:t>Having the juiced balls in 2019 and maybe before does affect the home run totals but it's hard to give it all the credit. Like i said before guys are swinging out of their shoes more often than not just trying to hit the ball hard and that plus the mentality of trying to hit home runs has played a bigger role in the increase. </a:t>
            </a:r>
            <a:endParaRPr sz="1300"/>
          </a:p>
          <a:p>
            <a:pPr indent="-311150" lvl="0" marL="457200" rtl="0" algn="l">
              <a:spcBef>
                <a:spcPts val="0"/>
              </a:spcBef>
              <a:spcAft>
                <a:spcPts val="0"/>
              </a:spcAft>
              <a:buSzPts val="1300"/>
              <a:buChar char="●"/>
            </a:pPr>
            <a:r>
              <a:rPr lang="en" sz="1300"/>
              <a:t>The current totals are above the peak of the steroid era by about 6000 home runs, most of that can just come from the baseball, its a joint effort.</a:t>
            </a:r>
            <a:endParaRPr sz="13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c70fc037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c70fc037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ISO graph</a:t>
            </a:r>
            <a:endParaRPr sz="1300"/>
          </a:p>
          <a:p>
            <a:pPr indent="-311150" lvl="0" marL="457200" rtl="0" algn="l">
              <a:spcBef>
                <a:spcPts val="0"/>
              </a:spcBef>
              <a:spcAft>
                <a:spcPts val="0"/>
              </a:spcAft>
              <a:buSzPts val="1300"/>
              <a:buChar char="●"/>
            </a:pPr>
            <a:r>
              <a:rPr lang="en" sz="1300"/>
              <a:t>ISO </a:t>
            </a:r>
            <a:r>
              <a:rPr lang="en" sz="1300"/>
              <a:t>basically</a:t>
            </a:r>
            <a:r>
              <a:rPr lang="en" sz="1300"/>
              <a:t> gives an image of a players raw power and how many extra bases they get per at bat. </a:t>
            </a:r>
            <a:endParaRPr sz="1300"/>
          </a:p>
          <a:p>
            <a:pPr indent="-311150" lvl="0" marL="457200" rtl="0" algn="l">
              <a:spcBef>
                <a:spcPts val="0"/>
              </a:spcBef>
              <a:spcAft>
                <a:spcPts val="0"/>
              </a:spcAft>
              <a:buSzPts val="1300"/>
              <a:buChar char="●"/>
            </a:pPr>
            <a:r>
              <a:rPr lang="en" sz="1300"/>
              <a:t>ISO can help differentiate between </a:t>
            </a:r>
            <a:r>
              <a:rPr lang="en" sz="1300"/>
              <a:t>stats</a:t>
            </a:r>
            <a:r>
              <a:rPr lang="en" sz="1300"/>
              <a:t> that are closer together. Having similar AVG won’t correlate to OBP or SLG. </a:t>
            </a:r>
            <a:endParaRPr sz="1300"/>
          </a:p>
          <a:p>
            <a:pPr indent="-311150" lvl="0" marL="457200" rtl="0" algn="l">
              <a:spcBef>
                <a:spcPts val="0"/>
              </a:spcBef>
              <a:spcAft>
                <a:spcPts val="0"/>
              </a:spcAft>
              <a:buSzPts val="1300"/>
              <a:buChar char="●"/>
            </a:pPr>
            <a:r>
              <a:rPr lang="en" sz="1300"/>
              <a:t>Iso mean isolated power, its similar to slugging in it just looks at a players power and no other factors. </a:t>
            </a:r>
            <a:endParaRPr sz="1300"/>
          </a:p>
          <a:p>
            <a:pPr indent="-311150" lvl="0" marL="457200" rtl="0" algn="l">
              <a:spcBef>
                <a:spcPts val="0"/>
              </a:spcBef>
              <a:spcAft>
                <a:spcPts val="0"/>
              </a:spcAft>
              <a:buSzPts val="1300"/>
              <a:buChar char="●"/>
            </a:pPr>
            <a:r>
              <a:rPr lang="en" sz="1300"/>
              <a:t>It's</a:t>
            </a:r>
            <a:r>
              <a:rPr lang="en" sz="1300"/>
              <a:t> hard to see the growth but similar to HR% the changes are in small </a:t>
            </a:r>
            <a:r>
              <a:rPr lang="en" sz="1300"/>
              <a:t>increments</a:t>
            </a:r>
            <a:r>
              <a:rPr lang="en" sz="1300"/>
              <a:t> that matter more than they look. </a:t>
            </a:r>
            <a:endParaRPr sz="1300"/>
          </a:p>
          <a:p>
            <a:pPr indent="-311150" lvl="0" marL="457200" rtl="0" algn="l">
              <a:spcBef>
                <a:spcPts val="0"/>
              </a:spcBef>
              <a:spcAft>
                <a:spcPts val="0"/>
              </a:spcAft>
              <a:buSzPts val="1300"/>
              <a:buChar char="●"/>
            </a:pPr>
            <a:r>
              <a:rPr lang="en" sz="1300"/>
              <a:t>Even with the small </a:t>
            </a:r>
            <a:r>
              <a:rPr lang="en" sz="1300"/>
              <a:t>increases</a:t>
            </a:r>
            <a:r>
              <a:rPr lang="en" sz="1300"/>
              <a:t> the past 6 year AVG is higher than 1 </a:t>
            </a:r>
            <a:r>
              <a:rPr lang="en" sz="1300"/>
              <a:t>hundredth</a:t>
            </a:r>
            <a:r>
              <a:rPr lang="en" sz="1300"/>
              <a:t> above the last peak in the late 90s early 00s. </a:t>
            </a:r>
            <a:endParaRPr sz="1300"/>
          </a:p>
          <a:p>
            <a:pPr indent="-311150" lvl="0" marL="457200" rtl="0" algn="l">
              <a:spcBef>
                <a:spcPts val="0"/>
              </a:spcBef>
              <a:spcAft>
                <a:spcPts val="0"/>
              </a:spcAft>
              <a:buSzPts val="1300"/>
              <a:buChar char="●"/>
            </a:pPr>
            <a:r>
              <a:rPr lang="en" sz="1300"/>
              <a:t>Most </a:t>
            </a:r>
            <a:r>
              <a:rPr lang="en" sz="1300"/>
              <a:t>likely</a:t>
            </a:r>
            <a:r>
              <a:rPr lang="en" sz="1300"/>
              <a:t> will continue to go up along with other power stats. </a:t>
            </a:r>
            <a:endParaRPr sz="13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c70fc037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c70fc037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Shift percentages </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One of my favorites </a:t>
            </a:r>
            <a:r>
              <a:rPr lang="en" sz="1300"/>
              <a:t>because</a:t>
            </a:r>
            <a:r>
              <a:rPr lang="en" sz="1300"/>
              <a:t> of how drastic it is. </a:t>
            </a:r>
            <a:endParaRPr sz="1300"/>
          </a:p>
          <a:p>
            <a:pPr indent="-311150" lvl="0" marL="457200" rtl="0" algn="l">
              <a:spcBef>
                <a:spcPts val="0"/>
              </a:spcBef>
              <a:spcAft>
                <a:spcPts val="0"/>
              </a:spcAft>
              <a:buSzPts val="1300"/>
              <a:buChar char="●"/>
            </a:pPr>
            <a:r>
              <a:rPr lang="en" sz="1300"/>
              <a:t>A shift is when defenders position themselves </a:t>
            </a:r>
            <a:r>
              <a:rPr lang="en" sz="1300"/>
              <a:t>on</a:t>
            </a:r>
            <a:r>
              <a:rPr lang="en" sz="1300"/>
              <a:t> the field to where the hitter will most likely hit the ball </a:t>
            </a:r>
            <a:r>
              <a:rPr lang="en" sz="1300"/>
              <a:t>according</a:t>
            </a:r>
            <a:r>
              <a:rPr lang="en" sz="1300"/>
              <a:t> to their recent and cumulative spray charts and other stats. </a:t>
            </a:r>
            <a:endParaRPr sz="1300"/>
          </a:p>
          <a:p>
            <a:pPr indent="-311150" lvl="0" marL="457200" rtl="0" algn="l">
              <a:spcBef>
                <a:spcPts val="0"/>
              </a:spcBef>
              <a:spcAft>
                <a:spcPts val="0"/>
              </a:spcAft>
              <a:buSzPts val="1300"/>
              <a:buChar char="●"/>
            </a:pPr>
            <a:r>
              <a:rPr lang="en" sz="1300"/>
              <a:t>Its most common for left handed hitters as the graph shows, this most </a:t>
            </a:r>
            <a:r>
              <a:rPr lang="en" sz="1300"/>
              <a:t>likely</a:t>
            </a:r>
            <a:r>
              <a:rPr lang="en" sz="1300"/>
              <a:t> has to do with lefties being more pull (hit the ball towards your side of the field L-RF, R-LF)happy cumulative</a:t>
            </a:r>
            <a:endParaRPr sz="1300"/>
          </a:p>
          <a:p>
            <a:pPr indent="-311150" lvl="0" marL="457200" rtl="0" algn="l">
              <a:spcBef>
                <a:spcPts val="0"/>
              </a:spcBef>
              <a:spcAft>
                <a:spcPts val="0"/>
              </a:spcAft>
              <a:buSzPts val="1300"/>
              <a:buChar char="●"/>
            </a:pPr>
            <a:r>
              <a:rPr lang="en" sz="1300"/>
              <a:t>There is only clear data about this for a sho</a:t>
            </a:r>
            <a:r>
              <a:rPr lang="en" sz="1300"/>
              <a:t>rt</a:t>
            </a:r>
            <a:r>
              <a:rPr lang="en" sz="1300"/>
              <a:t> period of time but its growing very fast. Already in 7 </a:t>
            </a:r>
            <a:r>
              <a:rPr lang="en" sz="1300"/>
              <a:t>yeast</a:t>
            </a:r>
            <a:r>
              <a:rPr lang="en" sz="1300"/>
              <a:t> there is a large influx in </a:t>
            </a:r>
            <a:r>
              <a:rPr lang="en" sz="1300"/>
              <a:t>shifts</a:t>
            </a:r>
            <a:r>
              <a:rPr lang="en" sz="1300"/>
              <a:t> in </a:t>
            </a:r>
            <a:r>
              <a:rPr lang="en" sz="1300"/>
              <a:t>general</a:t>
            </a:r>
            <a:r>
              <a:rPr lang="en" sz="1300"/>
              <a:t> but again more lefties. </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The </a:t>
            </a:r>
            <a:r>
              <a:rPr lang="en" sz="1300"/>
              <a:t>shift</a:t>
            </a:r>
            <a:r>
              <a:rPr lang="en" sz="1300"/>
              <a:t> is one of the main culprits in making baseball more boring. </a:t>
            </a:r>
            <a:endParaRPr sz="1300"/>
          </a:p>
          <a:p>
            <a:pPr indent="-311150" lvl="0" marL="457200" rtl="0" algn="l">
              <a:spcBef>
                <a:spcPts val="0"/>
              </a:spcBef>
              <a:spcAft>
                <a:spcPts val="0"/>
              </a:spcAft>
              <a:buSzPts val="1300"/>
              <a:buChar char="●"/>
            </a:pPr>
            <a:r>
              <a:rPr lang="en" sz="1300"/>
              <a:t>It dampens balls in play and doesn’t allow as many hits as there should be. </a:t>
            </a:r>
            <a:endParaRPr sz="1300"/>
          </a:p>
          <a:p>
            <a:pPr indent="-311150" lvl="0" marL="457200" rtl="0" algn="l">
              <a:spcBef>
                <a:spcPts val="0"/>
              </a:spcBef>
              <a:spcAft>
                <a:spcPts val="0"/>
              </a:spcAft>
              <a:buSzPts val="1300"/>
              <a:buChar char="●"/>
            </a:pPr>
            <a:r>
              <a:rPr lang="en" sz="1300"/>
              <a:t>Takes away the </a:t>
            </a:r>
            <a:r>
              <a:rPr lang="en" sz="1300"/>
              <a:t>opportunity</a:t>
            </a:r>
            <a:r>
              <a:rPr lang="en" sz="1300"/>
              <a:t> for great fielders to shine and show of their athleticism or do their job. </a:t>
            </a:r>
            <a:endParaRPr sz="1300"/>
          </a:p>
          <a:p>
            <a:pPr indent="-311150" lvl="0" marL="457200" rtl="0" algn="l">
              <a:spcBef>
                <a:spcPts val="0"/>
              </a:spcBef>
              <a:spcAft>
                <a:spcPts val="0"/>
              </a:spcAft>
              <a:buSzPts val="1300"/>
              <a:buChar char="●"/>
            </a:pPr>
            <a:r>
              <a:rPr lang="en" sz="1300"/>
              <a:t>The </a:t>
            </a:r>
            <a:r>
              <a:rPr lang="en" sz="1300"/>
              <a:t>goal</a:t>
            </a:r>
            <a:r>
              <a:rPr lang="en" sz="1300"/>
              <a:t> is to win and to do that you need to score runs and stop runs from being scored on you but this really hampers </a:t>
            </a:r>
            <a:r>
              <a:rPr lang="en" sz="1300"/>
              <a:t>baseballs</a:t>
            </a:r>
            <a:r>
              <a:rPr lang="en" sz="1300"/>
              <a:t> ability to be fun to watch. </a:t>
            </a:r>
            <a:endParaRPr sz="1300"/>
          </a:p>
          <a:p>
            <a:pPr indent="-311150" lvl="0" marL="457200" rtl="0" algn="l">
              <a:spcBef>
                <a:spcPts val="0"/>
              </a:spcBef>
              <a:spcAft>
                <a:spcPts val="0"/>
              </a:spcAft>
              <a:buSzPts val="1300"/>
              <a:buChar char="●"/>
            </a:pPr>
            <a:r>
              <a:rPr lang="en" sz="1300"/>
              <a:t>Players aren’t necessarily losing their athleticism but the game is taking it out. </a:t>
            </a:r>
            <a:endParaRPr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c2e1326f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c2e1326f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Char char="●"/>
            </a:pPr>
            <a:r>
              <a:rPr lang="en" sz="1300">
                <a:solidFill>
                  <a:schemeClr val="dk1"/>
                </a:solidFill>
              </a:rPr>
              <a:t>The current commissioner, Rob Manfred claimed that owning a baseball team is a worse investment than putting money into the stock market.</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Not only is this a clear lie, but the truth is the almost complete opposite.</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The Braves are one of two publicly owned </a:t>
            </a:r>
            <a:r>
              <a:rPr lang="en" sz="1300"/>
              <a:t>franchises, because of that they have to release their financials each year. Unlike other teams. </a:t>
            </a:r>
            <a:endParaRPr sz="1300"/>
          </a:p>
          <a:p>
            <a:pPr indent="-311150" lvl="0" marL="457200" rtl="0" algn="l">
              <a:spcBef>
                <a:spcPts val="0"/>
              </a:spcBef>
              <a:spcAft>
                <a:spcPts val="0"/>
              </a:spcAft>
              <a:buSzPts val="1300"/>
              <a:buChar char="●"/>
            </a:pPr>
            <a:r>
              <a:rPr lang="en" sz="1300"/>
              <a:t>It’s hard to judge these financials, mainly because we can’t compare them to the rest of the teams but you can get a rough idea of what's successful and what's not. </a:t>
            </a:r>
            <a:endParaRPr sz="1300"/>
          </a:p>
          <a:p>
            <a:pPr indent="-311150" lvl="0" marL="457200" rtl="0" algn="l">
              <a:spcBef>
                <a:spcPts val="0"/>
              </a:spcBef>
              <a:spcAft>
                <a:spcPts val="0"/>
              </a:spcAft>
              <a:buSzPts val="1300"/>
              <a:buChar char="●"/>
            </a:pPr>
            <a:r>
              <a:rPr lang="en" sz="1300"/>
              <a:t>They also just won the World Series which generously skews the financials given all the money that comes in during the playoffs, especially when you win it all. </a:t>
            </a:r>
            <a:endParaRPr sz="1300"/>
          </a:p>
          <a:p>
            <a:pPr indent="-311150" lvl="0" marL="457200" rtl="0" algn="l">
              <a:spcBef>
                <a:spcPts val="0"/>
              </a:spcBef>
              <a:spcAft>
                <a:spcPts val="0"/>
              </a:spcAft>
              <a:buSzPts val="1300"/>
              <a:buChar char="●"/>
            </a:pPr>
            <a:r>
              <a:rPr lang="en" sz="1300"/>
              <a:t>They also had much more lax COVID restrictions allowing them to let in more fans faster. They made about $50 million more that the average teams did in stadium revenue, and about $10 million more from playoff games. </a:t>
            </a:r>
            <a:endParaRPr sz="1300"/>
          </a:p>
          <a:p>
            <a:pPr indent="-311150" lvl="0" marL="457200" rtl="0" algn="l">
              <a:spcBef>
                <a:spcPts val="0"/>
              </a:spcBef>
              <a:spcAft>
                <a:spcPts val="0"/>
              </a:spcAft>
              <a:buSzPts val="1300"/>
              <a:buChar char="●"/>
            </a:pPr>
            <a:r>
              <a:rPr lang="en" sz="1300"/>
              <a:t>Overall they probably made about $40 million more than the average team, but this is hard to make a fact. </a:t>
            </a:r>
            <a:endParaRPr sz="1300"/>
          </a:p>
          <a:p>
            <a:pPr indent="-311150" lvl="0" marL="457200" rtl="0" algn="l">
              <a:spcBef>
                <a:spcPts val="0"/>
              </a:spcBef>
              <a:spcAft>
                <a:spcPts val="0"/>
              </a:spcAft>
              <a:buSzPts val="1300"/>
              <a:buChar char="●"/>
            </a:pPr>
            <a:r>
              <a:rPr lang="en" sz="1300">
                <a:solidFill>
                  <a:schemeClr val="dk1"/>
                </a:solidFill>
              </a:rPr>
              <a:t>Like all teams they lost money in 2020.</a:t>
            </a:r>
            <a:endParaRPr sz="1300"/>
          </a:p>
          <a:p>
            <a:pPr indent="-311150" lvl="0" marL="457200" rtl="0" algn="l">
              <a:spcBef>
                <a:spcPts val="0"/>
              </a:spcBef>
              <a:spcAft>
                <a:spcPts val="0"/>
              </a:spcAft>
              <a:buSzPts val="1300"/>
              <a:buChar char="●"/>
            </a:pPr>
            <a:r>
              <a:rPr lang="en" sz="1300">
                <a:solidFill>
                  <a:schemeClr val="dk1"/>
                </a:solidFill>
              </a:rPr>
              <a:t>This does still show a picture of the health of a major league franchise.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In what the Brave’s call ‘baseball revenue’ they brought in $526 million just in 2021.</a:t>
            </a:r>
            <a:endParaRPr sz="1300"/>
          </a:p>
          <a:p>
            <a:pPr indent="-311150" lvl="1" marL="914400" rtl="0" algn="l">
              <a:spcBef>
                <a:spcPts val="0"/>
              </a:spcBef>
              <a:spcAft>
                <a:spcPts val="0"/>
              </a:spcAft>
              <a:buSzPts val="1300"/>
              <a:buChar char="○"/>
            </a:pPr>
            <a:r>
              <a:rPr lang="en" sz="1300"/>
              <a:t>This would include ballpark revenue (tickets, concessions, retail, and suites/boxes), local tv and radio rights, and shared MLB revenue from broadcast and licensing rights. </a:t>
            </a:r>
            <a:endParaRPr sz="1300"/>
          </a:p>
          <a:p>
            <a:pPr indent="-311150" lvl="0" marL="457200" rtl="0" algn="l">
              <a:spcBef>
                <a:spcPts val="0"/>
              </a:spcBef>
              <a:spcAft>
                <a:spcPts val="0"/>
              </a:spcAft>
              <a:buSzPts val="1300"/>
              <a:buChar char="●"/>
            </a:pPr>
            <a:r>
              <a:rPr lang="en" sz="1300"/>
              <a:t>Made $62 million in cash flow on operating activities </a:t>
            </a:r>
            <a:endParaRPr sz="1300"/>
          </a:p>
          <a:p>
            <a:pPr indent="-311150" lvl="1" marL="914400" rtl="0" algn="l">
              <a:spcBef>
                <a:spcPts val="0"/>
              </a:spcBef>
              <a:spcAft>
                <a:spcPts val="0"/>
              </a:spcAft>
              <a:buSzPts val="1300"/>
              <a:buChar char="○"/>
            </a:pPr>
            <a:r>
              <a:rPr lang="en" sz="1300"/>
              <a:t>Spent $25 million on investing activities </a:t>
            </a:r>
            <a:endParaRPr sz="1300"/>
          </a:p>
          <a:p>
            <a:pPr indent="-311150" lvl="1" marL="914400" rtl="0" algn="l">
              <a:spcBef>
                <a:spcPts val="0"/>
              </a:spcBef>
              <a:spcAft>
                <a:spcPts val="0"/>
              </a:spcAft>
              <a:buSzPts val="1300"/>
              <a:buChar char="○"/>
            </a:pPr>
            <a:r>
              <a:rPr lang="en" sz="1300"/>
              <a:t>Brought in $22 million from financing activities. Simply issuing debt.</a:t>
            </a:r>
            <a:endParaRPr sz="1300"/>
          </a:p>
          <a:p>
            <a:pPr indent="-311150" lvl="1" marL="914400" rtl="0" algn="l">
              <a:spcBef>
                <a:spcPts val="0"/>
              </a:spcBef>
              <a:spcAft>
                <a:spcPts val="0"/>
              </a:spcAft>
              <a:buSzPts val="1300"/>
              <a:buChar char="○"/>
            </a:pPr>
            <a:r>
              <a:rPr lang="en" sz="1300"/>
              <a:t>In previous years they had more financial flexibility due to a normal environment. </a:t>
            </a:r>
            <a:endParaRPr sz="1300"/>
          </a:p>
          <a:p>
            <a:pPr indent="-311150" lvl="1" marL="914400" rtl="0" algn="l">
              <a:spcBef>
                <a:spcPts val="0"/>
              </a:spcBef>
              <a:spcAft>
                <a:spcPts val="0"/>
              </a:spcAft>
              <a:buSzPts val="1300"/>
              <a:buChar char="○"/>
            </a:pPr>
            <a:r>
              <a:rPr lang="en" sz="1300"/>
              <a:t>All teams will dump their excess profits into ventures or improvements, this increases their franchise value without the need of cash profit. </a:t>
            </a:r>
            <a:endParaRPr sz="1300"/>
          </a:p>
          <a:p>
            <a:pPr indent="-311150" lvl="0" marL="457200" rtl="0" algn="l">
              <a:spcBef>
                <a:spcPts val="0"/>
              </a:spcBef>
              <a:spcAft>
                <a:spcPts val="0"/>
              </a:spcAft>
              <a:buSzPts val="1300"/>
              <a:buChar char="●"/>
            </a:pPr>
            <a:r>
              <a:rPr lang="en" sz="1300"/>
              <a:t>They spent $457 million</a:t>
            </a:r>
            <a:endParaRPr sz="1300"/>
          </a:p>
          <a:p>
            <a:pPr indent="-311150" lvl="1" marL="914400" rtl="0" algn="l">
              <a:spcBef>
                <a:spcPts val="0"/>
              </a:spcBef>
              <a:spcAft>
                <a:spcPts val="0"/>
              </a:spcAft>
              <a:buSzPts val="1300"/>
              <a:buChar char="○"/>
            </a:pPr>
            <a:r>
              <a:rPr lang="en" sz="1300"/>
              <a:t>$377 million in operating expenses</a:t>
            </a:r>
            <a:endParaRPr sz="1300"/>
          </a:p>
          <a:p>
            <a:pPr indent="-311150" lvl="1" marL="914400" rtl="0" algn="l">
              <a:spcBef>
                <a:spcPts val="0"/>
              </a:spcBef>
              <a:spcAft>
                <a:spcPts val="0"/>
              </a:spcAft>
              <a:buSzPts val="1300"/>
              <a:buChar char="○"/>
            </a:pPr>
            <a:r>
              <a:rPr lang="en" sz="1300"/>
              <a:t>$80 million in “selling, general, and administrative expenses”</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Franchise value graph</a:t>
            </a:r>
            <a:endParaRPr sz="1300"/>
          </a:p>
          <a:p>
            <a:pPr indent="-311150" lvl="1" marL="914400" rtl="0" algn="l">
              <a:spcBef>
                <a:spcPts val="0"/>
              </a:spcBef>
              <a:spcAft>
                <a:spcPts val="0"/>
              </a:spcAft>
              <a:buSzPts val="1300"/>
              <a:buChar char="○"/>
            </a:pPr>
            <a:r>
              <a:rPr lang="en" sz="1300"/>
              <a:t>2002-2022</a:t>
            </a:r>
            <a:endParaRPr sz="1300"/>
          </a:p>
          <a:p>
            <a:pPr indent="-311150" lvl="1" marL="914400" rtl="0" algn="l">
              <a:spcBef>
                <a:spcPts val="0"/>
              </a:spcBef>
              <a:spcAft>
                <a:spcPts val="0"/>
              </a:spcAft>
              <a:buSzPts val="1300"/>
              <a:buChar char="○"/>
            </a:pPr>
            <a:r>
              <a:rPr lang="en" sz="1300"/>
              <a:t>This graph shows the total value of the franchise for each year since 2002</a:t>
            </a:r>
            <a:endParaRPr sz="1300"/>
          </a:p>
          <a:p>
            <a:pPr indent="-311150" lvl="1" marL="914400" rtl="0" algn="l">
              <a:spcBef>
                <a:spcPts val="0"/>
              </a:spcBef>
              <a:spcAft>
                <a:spcPts val="0"/>
              </a:spcAft>
              <a:buSzPts val="1300"/>
              <a:buChar char="○"/>
            </a:pPr>
            <a:r>
              <a:rPr lang="en" sz="1300"/>
              <a:t>Pretty much been going up since 2002 and especially in the past 5+ years</a:t>
            </a:r>
            <a:endParaRPr sz="1300"/>
          </a:p>
          <a:p>
            <a:pPr indent="-311150" lvl="1" marL="914400" rtl="0" algn="l">
              <a:spcBef>
                <a:spcPts val="0"/>
              </a:spcBef>
              <a:spcAft>
                <a:spcPts val="0"/>
              </a:spcAft>
              <a:buSzPts val="1300"/>
              <a:buChar char="○"/>
            </a:pPr>
            <a:r>
              <a:rPr lang="en" sz="1300"/>
              <a:t>The gap between 2021-22 is more than $200 million in one year</a:t>
            </a:r>
            <a:endParaRPr sz="13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c70fc037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c70fc037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SLG %</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SLG % is a measurement of all of a </a:t>
            </a:r>
            <a:r>
              <a:rPr lang="en" sz="1300"/>
              <a:t>batter's</a:t>
            </a:r>
            <a:r>
              <a:rPr lang="en" sz="1300"/>
              <a:t> extra base hits. (.400-.450 is pretty good, .450-.500 is very good. Above .500 is great and below .400 is not great)</a:t>
            </a:r>
            <a:endParaRPr sz="1300"/>
          </a:p>
          <a:p>
            <a:pPr indent="-311150" lvl="0" marL="457200" rtl="0" algn="l">
              <a:spcBef>
                <a:spcPts val="0"/>
              </a:spcBef>
              <a:spcAft>
                <a:spcPts val="0"/>
              </a:spcAft>
              <a:buSzPts val="1300"/>
              <a:buChar char="●"/>
            </a:pPr>
            <a:r>
              <a:rPr lang="en" sz="1300"/>
              <a:t>SLG being similar to ISO shows a similar picture but SLG has some more inconsistencies. </a:t>
            </a:r>
            <a:endParaRPr sz="1300"/>
          </a:p>
          <a:p>
            <a:pPr indent="-311150" lvl="0" marL="457200" rtl="0" algn="l">
              <a:spcBef>
                <a:spcPts val="0"/>
              </a:spcBef>
              <a:spcAft>
                <a:spcPts val="0"/>
              </a:spcAft>
              <a:buSzPts val="1300"/>
              <a:buChar char="●"/>
            </a:pPr>
            <a:r>
              <a:rPr lang="en" sz="1300"/>
              <a:t>Again there is a clear spike in the </a:t>
            </a:r>
            <a:r>
              <a:rPr lang="en" sz="1300"/>
              <a:t>steroid</a:t>
            </a:r>
            <a:r>
              <a:rPr lang="en" sz="1300"/>
              <a:t> era then a decline and back up. </a:t>
            </a:r>
            <a:endParaRPr sz="1300"/>
          </a:p>
          <a:p>
            <a:pPr indent="-311150" lvl="0" marL="457200" rtl="0" algn="l">
              <a:spcBef>
                <a:spcPts val="0"/>
              </a:spcBef>
              <a:spcAft>
                <a:spcPts val="0"/>
              </a:spcAft>
              <a:buSzPts val="1300"/>
              <a:buChar char="●"/>
            </a:pPr>
            <a:r>
              <a:rPr lang="en" sz="1300"/>
              <a:t>THe interesting part is that ISO and HRs are higher now than they have ever been but SLG </a:t>
            </a:r>
            <a:r>
              <a:rPr lang="en" sz="1300"/>
              <a:t>isn't</a:t>
            </a:r>
            <a:r>
              <a:rPr lang="en" sz="1300"/>
              <a:t>. That could have to do with the fact that most SLG comes from HRs and not 2B and 3Bs. </a:t>
            </a:r>
            <a:endParaRPr sz="1300"/>
          </a:p>
          <a:p>
            <a:pPr indent="-311150" lvl="0" marL="457200" rtl="0" algn="l">
              <a:spcBef>
                <a:spcPts val="0"/>
              </a:spcBef>
              <a:spcAft>
                <a:spcPts val="0"/>
              </a:spcAft>
              <a:buSzPts val="1300"/>
              <a:buChar char="●"/>
            </a:pPr>
            <a:r>
              <a:rPr lang="en" sz="1300"/>
              <a:t>At the moment SLG is down due to weird baseballs and supposedly the short </a:t>
            </a:r>
            <a:r>
              <a:rPr lang="en" sz="1300"/>
              <a:t>spring</a:t>
            </a:r>
            <a:r>
              <a:rPr lang="en" sz="1300"/>
              <a:t> training. </a:t>
            </a:r>
            <a:endParaRPr sz="1300"/>
          </a:p>
          <a:p>
            <a:pPr indent="-311150" lvl="0" marL="457200" rtl="0" algn="l">
              <a:spcBef>
                <a:spcPts val="0"/>
              </a:spcBef>
              <a:spcAft>
                <a:spcPts val="0"/>
              </a:spcAft>
              <a:buSzPts val="1300"/>
              <a:buChar char="●"/>
            </a:pPr>
            <a:r>
              <a:rPr lang="en" sz="1300"/>
              <a:t>I'm</a:t>
            </a:r>
            <a:r>
              <a:rPr lang="en" sz="1300"/>
              <a:t> sure it will </a:t>
            </a:r>
            <a:r>
              <a:rPr lang="en" sz="1300"/>
              <a:t>continue</a:t>
            </a:r>
            <a:r>
              <a:rPr lang="en" sz="1300"/>
              <a:t> to go back up but I think it won’t pass the previous peak as strongly as HRs or ISO did. </a:t>
            </a:r>
            <a:endParaRPr sz="1300"/>
          </a:p>
          <a:p>
            <a:pPr indent="0" lvl="0" marL="0" rtl="0" algn="l">
              <a:spcBef>
                <a:spcPts val="0"/>
              </a:spcBef>
              <a:spcAft>
                <a:spcPts val="0"/>
              </a:spcAft>
              <a:buNone/>
            </a:pPr>
            <a:r>
              <a:t/>
            </a:r>
            <a:endParaRPr sz="13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c70fc037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c70fc037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Cumulative stolen bases</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As the game has evolved statistics showed that stealing bases wasn’t really viable anymore and wasn’t worth the risk. </a:t>
            </a:r>
            <a:endParaRPr sz="1300"/>
          </a:p>
          <a:p>
            <a:pPr indent="-311150" lvl="0" marL="457200" rtl="0" algn="l">
              <a:spcBef>
                <a:spcPts val="0"/>
              </a:spcBef>
              <a:spcAft>
                <a:spcPts val="0"/>
              </a:spcAft>
              <a:buSzPts val="1300"/>
              <a:buChar char="●"/>
            </a:pPr>
            <a:r>
              <a:rPr lang="en" sz="1300"/>
              <a:t>It's</a:t>
            </a:r>
            <a:r>
              <a:rPr lang="en" sz="1300"/>
              <a:t> obvious that having a runner on second is </a:t>
            </a:r>
            <a:r>
              <a:rPr lang="en" sz="1300"/>
              <a:t>very</a:t>
            </a:r>
            <a:r>
              <a:rPr lang="en" sz="1300"/>
              <a:t> good for a lot of reasons, negate a double play, easier to score off a single to the outfield from 2nd and distracts the pitcher. </a:t>
            </a:r>
            <a:endParaRPr sz="1300"/>
          </a:p>
          <a:p>
            <a:pPr indent="-311150" lvl="0" marL="457200" rtl="0" algn="l">
              <a:spcBef>
                <a:spcPts val="0"/>
              </a:spcBef>
              <a:spcAft>
                <a:spcPts val="0"/>
              </a:spcAft>
              <a:buSzPts val="1300"/>
              <a:buChar char="●"/>
            </a:pPr>
            <a:r>
              <a:rPr lang="en" sz="1300"/>
              <a:t>But the higher potential to be tagged out and chance of injuring your hand mitigate the benefits of stealing bases. </a:t>
            </a:r>
            <a:endParaRPr sz="1300"/>
          </a:p>
          <a:p>
            <a:pPr indent="-311150" lvl="0" marL="457200" rtl="0" algn="l">
              <a:spcBef>
                <a:spcPts val="0"/>
              </a:spcBef>
              <a:spcAft>
                <a:spcPts val="0"/>
              </a:spcAft>
              <a:buSzPts val="1300"/>
              <a:buChar char="●"/>
            </a:pPr>
            <a:r>
              <a:rPr lang="en" sz="1300"/>
              <a:t>There's</a:t>
            </a:r>
            <a:r>
              <a:rPr lang="en" sz="1300"/>
              <a:t> a reason Mike Trout once led the league in stolen bases but now barely steals any, the injuries you could sustain in your fingers or hand from </a:t>
            </a:r>
            <a:r>
              <a:rPr lang="en" sz="1300"/>
              <a:t>stealing</a:t>
            </a:r>
            <a:r>
              <a:rPr lang="en" sz="1300"/>
              <a:t> bases can shutdown a player for a while and are the main cause to the decrease in stolen bases. </a:t>
            </a:r>
            <a:endParaRPr sz="1300"/>
          </a:p>
          <a:p>
            <a:pPr indent="-311150" lvl="0" marL="457200" rtl="0" algn="l">
              <a:spcBef>
                <a:spcPts val="0"/>
              </a:spcBef>
              <a:spcAft>
                <a:spcPts val="0"/>
              </a:spcAft>
              <a:buSzPts val="1300"/>
              <a:buChar char="●"/>
            </a:pPr>
            <a:r>
              <a:rPr lang="en" sz="1300"/>
              <a:t>The graph peeks in the late 90s and the late 70s but has consistently gone down since then. </a:t>
            </a:r>
            <a:endParaRPr sz="1300"/>
          </a:p>
          <a:p>
            <a:pPr indent="-311150" lvl="0" marL="457200" rtl="0" algn="l">
              <a:spcBef>
                <a:spcPts val="0"/>
              </a:spcBef>
              <a:spcAft>
                <a:spcPts val="0"/>
              </a:spcAft>
              <a:buSzPts val="1300"/>
              <a:buChar char="●"/>
            </a:pPr>
            <a:r>
              <a:rPr lang="en" sz="1300"/>
              <a:t>As of now the total is down a </a:t>
            </a:r>
            <a:r>
              <a:rPr lang="en" sz="1300"/>
              <a:t>little</a:t>
            </a:r>
            <a:r>
              <a:rPr lang="en" sz="1300"/>
              <a:t> more than 3000 SBs compared to the highest peak in the late 90s. </a:t>
            </a:r>
            <a:endParaRPr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c6083232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c6083232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Gate receipts graph. </a:t>
            </a:r>
            <a:endParaRPr sz="1300"/>
          </a:p>
          <a:p>
            <a:pPr indent="0" lvl="0" marL="0" rtl="0" algn="l">
              <a:spcBef>
                <a:spcPts val="0"/>
              </a:spcBef>
              <a:spcAft>
                <a:spcPts val="0"/>
              </a:spcAft>
              <a:buNone/>
            </a:pPr>
            <a:r>
              <a:rPr lang="en" sz="1300"/>
              <a:t>Ticket revenue in millions from 2009-2021 (excluding 2020)</a:t>
            </a:r>
            <a:endParaRPr sz="1300"/>
          </a:p>
          <a:p>
            <a:pPr indent="-311150" lvl="0" marL="457200" rtl="0" algn="l">
              <a:spcBef>
                <a:spcPts val="0"/>
              </a:spcBef>
              <a:spcAft>
                <a:spcPts val="0"/>
              </a:spcAft>
              <a:buSzPts val="1300"/>
              <a:buChar char="●"/>
            </a:pPr>
            <a:r>
              <a:rPr lang="en" sz="1300"/>
              <a:t>This just shows the amount of revenue coming in </a:t>
            </a:r>
            <a:r>
              <a:rPr lang="en" sz="1300"/>
              <a:t>from tickets</a:t>
            </a:r>
            <a:endParaRPr sz="1300"/>
          </a:p>
          <a:p>
            <a:pPr indent="-311150" lvl="0" marL="457200" rtl="0" algn="l">
              <a:spcBef>
                <a:spcPts val="0"/>
              </a:spcBef>
              <a:spcAft>
                <a:spcPts val="0"/>
              </a:spcAft>
              <a:buSzPts val="1300"/>
              <a:buChar char="●"/>
            </a:pPr>
            <a:r>
              <a:rPr lang="en" sz="1300"/>
              <a:t>Spike in 2021 was mainly because of lax COVID restrictions and a good team</a:t>
            </a:r>
            <a:endParaRPr sz="1300"/>
          </a:p>
          <a:p>
            <a:pPr indent="-311150" lvl="0" marL="457200" rtl="0" algn="l">
              <a:spcBef>
                <a:spcPts val="0"/>
              </a:spcBef>
              <a:spcAft>
                <a:spcPts val="0"/>
              </a:spcAft>
              <a:buSzPts val="1300"/>
              <a:buChar char="●"/>
            </a:pPr>
            <a:r>
              <a:rPr lang="en" sz="1300"/>
              <a:t>Pretty clear trend with the success of the team and the ticket sales. </a:t>
            </a:r>
            <a:endParaRPr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1c6083232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1c6083232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Overall revenue from 2001-2021 in millions of dollars</a:t>
            </a:r>
            <a:endParaRPr sz="1300"/>
          </a:p>
          <a:p>
            <a:pPr indent="-311150" lvl="0" marL="457200" rtl="0" algn="l">
              <a:spcBef>
                <a:spcPts val="0"/>
              </a:spcBef>
              <a:spcAft>
                <a:spcPts val="0"/>
              </a:spcAft>
              <a:buSzPts val="1300"/>
              <a:buChar char="●"/>
            </a:pPr>
            <a:r>
              <a:rPr lang="en" sz="1300"/>
              <a:t>Shows cumulative revenue from 01-21</a:t>
            </a:r>
            <a:endParaRPr sz="1300"/>
          </a:p>
          <a:p>
            <a:pPr indent="-311150" lvl="0" marL="457200" rtl="0" algn="l">
              <a:spcBef>
                <a:spcPts val="0"/>
              </a:spcBef>
              <a:spcAft>
                <a:spcPts val="0"/>
              </a:spcAft>
              <a:buSzPts val="1300"/>
              <a:buChar char="●"/>
            </a:pPr>
            <a:r>
              <a:rPr lang="en" sz="1300"/>
              <a:t>Huge dip in 2020 but immediately surged past any of previous years</a:t>
            </a:r>
            <a:endParaRPr sz="1300"/>
          </a:p>
          <a:p>
            <a:pPr indent="-311150" lvl="0" marL="457200" rtl="0" algn="l">
              <a:spcBef>
                <a:spcPts val="0"/>
              </a:spcBef>
              <a:spcAft>
                <a:spcPts val="0"/>
              </a:spcAft>
              <a:buSzPts val="1300"/>
              <a:buChar char="●"/>
            </a:pPr>
            <a:r>
              <a:rPr lang="en" sz="1300"/>
              <a:t>Like others clear trend of growth </a:t>
            </a:r>
            <a:endParaRPr sz="1300"/>
          </a:p>
          <a:p>
            <a:pPr indent="-311150" lvl="0" marL="457200" rtl="0" algn="l">
              <a:spcBef>
                <a:spcPts val="0"/>
              </a:spcBef>
              <a:spcAft>
                <a:spcPts val="0"/>
              </a:spcAft>
              <a:buSzPts val="1300"/>
              <a:buChar char="●"/>
            </a:pPr>
            <a:r>
              <a:rPr lang="en" sz="1300"/>
              <a:t>Bringing that much in the first real season back is very impressive, again boosted compared to other teams given the lax COVID </a:t>
            </a:r>
            <a:r>
              <a:rPr lang="en" sz="1300"/>
              <a:t>restrictions</a:t>
            </a:r>
            <a:endParaRPr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c2e1326f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c2e1326f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The Blue Jays are the other team that shares their financials. </a:t>
            </a:r>
            <a:endParaRPr sz="1300"/>
          </a:p>
          <a:p>
            <a:pPr indent="-311150" lvl="0" marL="457200" rtl="0" algn="l">
              <a:spcBef>
                <a:spcPts val="0"/>
              </a:spcBef>
              <a:spcAft>
                <a:spcPts val="0"/>
              </a:spcAft>
              <a:buSzPts val="1300"/>
              <a:buChar char="●"/>
            </a:pPr>
            <a:r>
              <a:rPr lang="en" sz="1300"/>
              <a:t>Because</a:t>
            </a:r>
            <a:r>
              <a:rPr lang="en" sz="1300"/>
              <a:t> of various reasons, one is them being owned by a canadian company and some other things make their release of financials even more vague compared to the Braves.</a:t>
            </a:r>
            <a:endParaRPr sz="1300"/>
          </a:p>
          <a:p>
            <a:pPr indent="-311150" lvl="0" marL="457200" rtl="0" algn="l">
              <a:spcBef>
                <a:spcPts val="0"/>
              </a:spcBef>
              <a:spcAft>
                <a:spcPts val="0"/>
              </a:spcAft>
              <a:buSzPts val="1300"/>
              <a:buChar char="●"/>
            </a:pPr>
            <a:r>
              <a:rPr lang="en" sz="1300"/>
              <a:t>So not much to talk about or show for the Blue Jays</a:t>
            </a:r>
            <a:endParaRPr sz="1300"/>
          </a:p>
          <a:p>
            <a:pPr indent="-311150" lvl="0" marL="457200" rtl="0" algn="l">
              <a:spcBef>
                <a:spcPts val="0"/>
              </a:spcBef>
              <a:spcAft>
                <a:spcPts val="0"/>
              </a:spcAft>
              <a:buSzPts val="1300"/>
              <a:buChar char="●"/>
            </a:pPr>
            <a:r>
              <a:rPr lang="en" sz="1300"/>
              <a:t>Franchise value from 2002-2022 in millions of dollars</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Much steeper incline in growth compared to the braves. Both in similar team </a:t>
            </a:r>
            <a:r>
              <a:rPr lang="en" sz="1300"/>
              <a:t>positions, both have great young players and are world series contenders. </a:t>
            </a:r>
            <a:endParaRPr sz="1300"/>
          </a:p>
          <a:p>
            <a:pPr indent="-311150" lvl="0" marL="457200" rtl="0" algn="l">
              <a:spcBef>
                <a:spcPts val="0"/>
              </a:spcBef>
              <a:spcAft>
                <a:spcPts val="0"/>
              </a:spcAft>
              <a:buSzPts val="1300"/>
              <a:buChar char="●"/>
            </a:pPr>
            <a:r>
              <a:rPr lang="en" sz="1300"/>
              <a:t>Isn’t close to the braves last year but Canada had really strict COVID rules, Blue Jays didn’t even play in their home stadium for a while, instead in a minor league stadium in Bufallo, NY. </a:t>
            </a:r>
            <a:endParaRPr sz="1300"/>
          </a:p>
          <a:p>
            <a:pPr indent="0" lvl="0" marL="0" rtl="0" algn="l">
              <a:spcBef>
                <a:spcPts val="0"/>
              </a:spcBef>
              <a:spcAft>
                <a:spcPts val="0"/>
              </a:spcAft>
              <a:buNone/>
            </a:pPr>
            <a:r>
              <a:t/>
            </a:r>
            <a:endParaRPr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c6083232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c6083232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Gate receipts in millions from 2009-2021 (excludes 2020)</a:t>
            </a:r>
            <a:endParaRPr sz="1300"/>
          </a:p>
          <a:p>
            <a:pPr indent="0" lvl="0" marL="0" rtl="0" algn="l">
              <a:spcBef>
                <a:spcPts val="0"/>
              </a:spcBef>
              <a:spcAft>
                <a:spcPts val="0"/>
              </a:spcAft>
              <a:buNone/>
            </a:pPr>
            <a:r>
              <a:rPr lang="en" sz="1300"/>
              <a:t>They had a spike when they were pretty good for a few years, this should come back up </a:t>
            </a:r>
            <a:r>
              <a:rPr lang="en" sz="1300"/>
              <a:t>given</a:t>
            </a:r>
            <a:r>
              <a:rPr lang="en" sz="1300"/>
              <a:t> their return to strength</a:t>
            </a:r>
            <a:endParaRPr sz="1300"/>
          </a:p>
          <a:p>
            <a:pPr indent="-311150" lvl="0" marL="457200" rtl="0" algn="l">
              <a:spcBef>
                <a:spcPts val="0"/>
              </a:spcBef>
              <a:spcAft>
                <a:spcPts val="0"/>
              </a:spcAft>
              <a:buSzPts val="1300"/>
              <a:buChar char="●"/>
            </a:pPr>
            <a:r>
              <a:rPr lang="en" sz="1300"/>
              <a:t>They had spikes when they last had a playoff team.</a:t>
            </a:r>
            <a:endParaRPr sz="1300"/>
          </a:p>
          <a:p>
            <a:pPr indent="-311150" lvl="0" marL="457200" rtl="0" algn="l">
              <a:spcBef>
                <a:spcPts val="0"/>
              </a:spcBef>
              <a:spcAft>
                <a:spcPts val="0"/>
              </a:spcAft>
              <a:buSzPts val="1300"/>
              <a:buChar char="●"/>
            </a:pPr>
            <a:r>
              <a:rPr lang="en" sz="1300"/>
              <a:t>The decrease is due to the not having a playoff team till about 2020 then not </a:t>
            </a:r>
            <a:r>
              <a:rPr lang="en" sz="1300"/>
              <a:t>being able to get tickets revenue plus playing in a minor league stadium. </a:t>
            </a:r>
            <a:endParaRPr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d7248fb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d7248fb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Revenue from 2001-2021</a:t>
            </a:r>
            <a:endParaRPr/>
          </a:p>
          <a:p>
            <a:pPr indent="0" lvl="0" marL="0" rtl="0" algn="l">
              <a:spcBef>
                <a:spcPts val="0"/>
              </a:spcBef>
              <a:spcAft>
                <a:spcPts val="0"/>
              </a:spcAft>
              <a:buNone/>
            </a:pPr>
            <a:r>
              <a:rPr lang="en"/>
              <a:t>Massive dip in 2020, spikes back ip again in 2021, impressive given they spent a lot of time in a minor league stadium with no revenue and still almost matched previous playoff years revenue in normal environments.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c2e1326f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c2e1326f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Table of TV deals</a:t>
            </a:r>
            <a:endParaRPr sz="1300"/>
          </a:p>
          <a:p>
            <a:pPr indent="-311150" lvl="0" marL="457200" rtl="0" algn="l">
              <a:spcBef>
                <a:spcPts val="0"/>
              </a:spcBef>
              <a:spcAft>
                <a:spcPts val="0"/>
              </a:spcAft>
              <a:buSzPts val="1300"/>
              <a:buChar char="●"/>
            </a:pPr>
            <a:r>
              <a:rPr lang="en" sz="1300"/>
              <a:t>These aren’t as correct as the direct financial statements but they come from one of the more reliable sources for basbasell info, FanGraphs</a:t>
            </a:r>
            <a:endParaRPr sz="1300"/>
          </a:p>
          <a:p>
            <a:pPr indent="-311150" lvl="0" marL="457200" rtl="0" algn="l">
              <a:spcBef>
                <a:spcPts val="0"/>
              </a:spcBef>
              <a:spcAft>
                <a:spcPts val="0"/>
              </a:spcAft>
              <a:buSzPts val="1300"/>
              <a:buChar char="●"/>
            </a:pPr>
            <a:r>
              <a:rPr lang="en" sz="1300"/>
              <a:t>Some team contracts are unknown or partially </a:t>
            </a:r>
            <a:endParaRPr sz="1300"/>
          </a:p>
          <a:p>
            <a:pPr indent="-311150" lvl="0" marL="457200" rtl="0" algn="l">
              <a:spcBef>
                <a:spcPts val="0"/>
              </a:spcBef>
              <a:spcAft>
                <a:spcPts val="0"/>
              </a:spcAft>
              <a:buSzPts val="1300"/>
              <a:buChar char="●"/>
            </a:pPr>
            <a:r>
              <a:rPr lang="en" sz="1300"/>
              <a:t>Basically teams aren’t getting overflowing pockets from their deals but they give an idea of how much money they have coming in just based on their team playing. </a:t>
            </a:r>
            <a:endParaRPr sz="1300"/>
          </a:p>
          <a:p>
            <a:pPr indent="0" lvl="0" marL="0" rtl="0" algn="l">
              <a:spcBef>
                <a:spcPts val="0"/>
              </a:spcBef>
              <a:spcAft>
                <a:spcPts val="0"/>
              </a:spcAft>
              <a:buNone/>
            </a:pPr>
            <a:r>
              <a:rPr lang="en" sz="1300"/>
              <a:t>Table of market size</a:t>
            </a:r>
            <a:endParaRPr sz="1300"/>
          </a:p>
          <a:p>
            <a:pPr indent="-311150" lvl="0" marL="457200" rtl="0" algn="l">
              <a:spcBef>
                <a:spcPts val="0"/>
              </a:spcBef>
              <a:spcAft>
                <a:spcPts val="0"/>
              </a:spcAft>
              <a:buSzPts val="1300"/>
              <a:buChar char="●"/>
            </a:pPr>
            <a:r>
              <a:rPr lang="en" sz="1300"/>
              <a:t>This table show the size of the metro area and home city for a reference to their market size and how that impacts production and popularity</a:t>
            </a:r>
            <a:endParaRPr sz="1300"/>
          </a:p>
          <a:p>
            <a:pPr indent="-311150" lvl="0" marL="457200" rtl="0" algn="l">
              <a:spcBef>
                <a:spcPts val="0"/>
              </a:spcBef>
              <a:spcAft>
                <a:spcPts val="0"/>
              </a:spcAft>
              <a:buSzPts val="1300"/>
              <a:buChar char="●"/>
            </a:pPr>
            <a:r>
              <a:rPr lang="en" sz="1300"/>
              <a:t>Very clear that the smaller teams that spend less money and have less fans are toward the bottom and the bigger teams that are “supposed” spend are at the top</a:t>
            </a:r>
            <a:endParaRPr sz="1300"/>
          </a:p>
          <a:p>
            <a:pPr indent="-311150" lvl="1" marL="914400" rtl="0" algn="l">
              <a:spcBef>
                <a:spcPts val="0"/>
              </a:spcBef>
              <a:spcAft>
                <a:spcPts val="0"/>
              </a:spcAft>
              <a:buSzPts val="1300"/>
              <a:buChar char="○"/>
            </a:pPr>
            <a:r>
              <a:rPr lang="en" sz="1300"/>
              <a:t>Teams like my Cubs are at the top of these lists but for as long as I can remember they act and think like they are a much smaller market team than they are</a:t>
            </a:r>
            <a:endParaRPr sz="1300"/>
          </a:p>
          <a:p>
            <a:pPr indent="-311150" lvl="1" marL="914400" rtl="0" algn="l">
              <a:spcBef>
                <a:spcPts val="0"/>
              </a:spcBef>
              <a:spcAft>
                <a:spcPts val="0"/>
              </a:spcAft>
              <a:buSzPts val="1300"/>
              <a:buChar char="○"/>
            </a:pPr>
            <a:r>
              <a:rPr lang="en" sz="1300"/>
              <a:t>Teams like the Yankees and Dodgers do the opposite, they spend money and take advantage of their market and tv deals.</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You can look at these tables and say with low confidence that fans should expect the top third or quarter of teams on this list to spend and act like a big team. </a:t>
            </a:r>
            <a:endParaRPr sz="1300"/>
          </a:p>
          <a:p>
            <a:pPr indent="-311150" lvl="0" marL="457200" rtl="0" algn="l">
              <a:spcBef>
                <a:spcPts val="0"/>
              </a:spcBef>
              <a:spcAft>
                <a:spcPts val="0"/>
              </a:spcAft>
              <a:buSzPts val="1300"/>
              <a:buChar char="●"/>
            </a:pPr>
            <a:r>
              <a:rPr lang="en" sz="1300"/>
              <a:t>Smaller teams get their exceptions but if you teams like the Cubs shouldn’t get any slack. </a:t>
            </a:r>
            <a:endParaRPr sz="1300"/>
          </a:p>
          <a:p>
            <a:pPr indent="-311150" lvl="0" marL="457200" rtl="0" algn="l">
              <a:spcBef>
                <a:spcPts val="0"/>
              </a:spcBef>
              <a:spcAft>
                <a:spcPts val="0"/>
              </a:spcAft>
              <a:buSzPts val="1300"/>
              <a:buChar char="●"/>
            </a:pPr>
            <a:r>
              <a:rPr lang="en" sz="1300"/>
              <a:t>This is a good example for why we need a salary floor. </a:t>
            </a:r>
            <a:endParaRPr sz="13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c2e1326f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c2e1326f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How does this happen:</a:t>
            </a:r>
            <a:endParaRPr sz="1300"/>
          </a:p>
          <a:p>
            <a:pPr indent="-311150" lvl="0" marL="457200" rtl="0" algn="l">
              <a:spcBef>
                <a:spcPts val="0"/>
              </a:spcBef>
              <a:spcAft>
                <a:spcPts val="0"/>
              </a:spcAft>
              <a:buSzPts val="1300"/>
              <a:buChar char="●"/>
            </a:pPr>
            <a:r>
              <a:rPr lang="en" sz="1300"/>
              <a:t>Sport changed into a less atheltic sport and drew less interest</a:t>
            </a:r>
            <a:endParaRPr sz="1300"/>
          </a:p>
          <a:p>
            <a:pPr indent="-311150" lvl="0" marL="457200" rtl="0" algn="l">
              <a:spcBef>
                <a:spcPts val="0"/>
              </a:spcBef>
              <a:spcAft>
                <a:spcPts val="0"/>
              </a:spcAft>
              <a:buSzPts val="1300"/>
              <a:buChar char="●"/>
            </a:pPr>
            <a:r>
              <a:rPr lang="en" sz="1300"/>
              <a:t>Very expensive and hard to get into </a:t>
            </a:r>
            <a:endParaRPr sz="1300"/>
          </a:p>
          <a:p>
            <a:pPr indent="-311150" lvl="0" marL="457200" rtl="0" algn="l">
              <a:spcBef>
                <a:spcPts val="0"/>
              </a:spcBef>
              <a:spcAft>
                <a:spcPts val="0"/>
              </a:spcAft>
              <a:buSzPts val="1300"/>
              <a:buChar char="●"/>
            </a:pPr>
            <a:r>
              <a:rPr lang="en" sz="1300"/>
              <a:t>Hard to practice by yourself</a:t>
            </a:r>
            <a:endParaRPr sz="1300"/>
          </a:p>
          <a:p>
            <a:pPr indent="-311150" lvl="0" marL="457200" rtl="0" algn="l">
              <a:spcBef>
                <a:spcPts val="0"/>
              </a:spcBef>
              <a:spcAft>
                <a:spcPts val="0"/>
              </a:spcAft>
              <a:buSzPts val="1300"/>
              <a:buChar char="●"/>
            </a:pPr>
            <a:r>
              <a:rPr lang="en" sz="1300"/>
              <a:t>NCAA D1 gives 85 football, 13 Basketball, and 11 baseball gets all to cover around 35 players. Basically not easy to get a scholarship playing baseball. </a:t>
            </a:r>
            <a:endParaRPr sz="1300"/>
          </a:p>
          <a:p>
            <a:pPr indent="-311150" lvl="1" marL="914400" rtl="0" algn="l">
              <a:spcBef>
                <a:spcPts val="0"/>
              </a:spcBef>
              <a:spcAft>
                <a:spcPts val="0"/>
              </a:spcAft>
              <a:buSzPts val="1300"/>
              <a:buChar char="○"/>
            </a:pPr>
            <a:r>
              <a:rPr lang="en" sz="1300"/>
              <a:t>Only 4% of NCAA baseball players were black. </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Also affects coaching staff, front office, and press</a:t>
            </a:r>
            <a:endParaRPr sz="1300"/>
          </a:p>
          <a:p>
            <a:pPr indent="-311150" lvl="0" marL="457200" rtl="0" algn="l">
              <a:spcBef>
                <a:spcPts val="0"/>
              </a:spcBef>
              <a:spcAft>
                <a:spcPts val="0"/>
              </a:spcAft>
              <a:buSzPts val="1300"/>
              <a:buChar char="●"/>
            </a:pPr>
            <a:r>
              <a:rPr lang="en" sz="1300"/>
              <a:t>In 2020 there were only 6 black reporters that mainly covered baseball </a:t>
            </a:r>
            <a:endParaRPr sz="1300"/>
          </a:p>
          <a:p>
            <a:pPr indent="-311150" lvl="0" marL="457200" rtl="0" algn="l">
              <a:spcBef>
                <a:spcPts val="0"/>
              </a:spcBef>
              <a:spcAft>
                <a:spcPts val="0"/>
              </a:spcAft>
              <a:buSzPts val="1300"/>
              <a:buChar char="●"/>
            </a:pPr>
            <a:r>
              <a:rPr lang="en" sz="1300"/>
              <a:t>There has been improvement to all coaching areas except the manager position </a:t>
            </a:r>
            <a:endParaRPr sz="1300"/>
          </a:p>
          <a:p>
            <a:pPr indent="-311150" lvl="1" marL="914400" rtl="0" algn="l">
              <a:spcBef>
                <a:spcPts val="0"/>
              </a:spcBef>
              <a:spcAft>
                <a:spcPts val="0"/>
              </a:spcAft>
              <a:buSzPts val="1300"/>
              <a:buChar char="○"/>
            </a:pPr>
            <a:r>
              <a:rPr lang="en" sz="1300"/>
              <a:t>Used to be 33% in 2009 now down to 20%</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Institute for Diversity and Ethics in Sport (TIDES) at university of Central Florida makes a MLB racial and gender report card. </a:t>
            </a:r>
            <a:endParaRPr sz="1300"/>
          </a:p>
          <a:p>
            <a:pPr indent="-311150" lvl="1" marL="914400" rtl="0" algn="l">
              <a:spcBef>
                <a:spcPts val="0"/>
              </a:spcBef>
              <a:spcAft>
                <a:spcPts val="0"/>
              </a:spcAft>
              <a:buSzPts val="1300"/>
              <a:buChar char="○"/>
            </a:pPr>
            <a:r>
              <a:rPr lang="en" sz="1300"/>
              <a:t>Racial hiring: B+</a:t>
            </a:r>
            <a:endParaRPr sz="1300"/>
          </a:p>
          <a:p>
            <a:pPr indent="-311150" lvl="1" marL="914400" rtl="0" algn="l">
              <a:spcBef>
                <a:spcPts val="0"/>
              </a:spcBef>
              <a:spcAft>
                <a:spcPts val="0"/>
              </a:spcAft>
              <a:buSzPts val="1300"/>
              <a:buChar char="○"/>
            </a:pPr>
            <a:r>
              <a:rPr lang="en" sz="1300"/>
              <a:t>Gender hiring: C</a:t>
            </a:r>
            <a:endParaRPr sz="1300"/>
          </a:p>
          <a:p>
            <a:pPr indent="-311150" lvl="1" marL="914400" rtl="0" algn="l">
              <a:spcBef>
                <a:spcPts val="0"/>
              </a:spcBef>
              <a:spcAft>
                <a:spcPts val="0"/>
              </a:spcAft>
              <a:buSzPts val="1300"/>
              <a:buChar char="○"/>
            </a:pPr>
            <a:r>
              <a:rPr lang="en" sz="1300"/>
              <a:t>Overall: B</a:t>
            </a:r>
            <a:endParaRPr sz="1300"/>
          </a:p>
          <a:p>
            <a:pPr indent="-311150" lvl="1" marL="914400" rtl="0" algn="l">
              <a:spcBef>
                <a:spcPts val="0"/>
              </a:spcBef>
              <a:spcAft>
                <a:spcPts val="0"/>
              </a:spcAft>
              <a:buSzPts val="1300"/>
              <a:buChar char="○"/>
            </a:pPr>
            <a:r>
              <a:rPr lang="en" sz="1300"/>
              <a:t>Previous grade was B-</a:t>
            </a:r>
            <a:endParaRPr sz="1300"/>
          </a:p>
          <a:p>
            <a:pPr indent="-311150" lvl="1" marL="914400" rtl="0" algn="l">
              <a:spcBef>
                <a:spcPts val="0"/>
              </a:spcBef>
              <a:spcAft>
                <a:spcPts val="0"/>
              </a:spcAft>
              <a:buSzPts val="1300"/>
              <a:buChar char="○"/>
            </a:pPr>
            <a:r>
              <a:rPr lang="en" sz="1300"/>
              <a:t>The </a:t>
            </a:r>
            <a:r>
              <a:rPr lang="en" sz="1300"/>
              <a:t>league's</a:t>
            </a:r>
            <a:r>
              <a:rPr lang="en" sz="1300"/>
              <a:t> office is at 37.5% people of color and 40.1% women, which is similar to the NBA. </a:t>
            </a:r>
            <a:endParaRPr sz="1300"/>
          </a:p>
          <a:p>
            <a:pPr indent="-311150" lvl="1" marL="914400" rtl="0" algn="l">
              <a:spcBef>
                <a:spcPts val="0"/>
              </a:spcBef>
              <a:spcAft>
                <a:spcPts val="0"/>
              </a:spcAft>
              <a:buSzPts val="1300"/>
              <a:buChar char="○"/>
            </a:pPr>
            <a:r>
              <a:rPr lang="en" sz="1300"/>
              <a:t>The card covered CEO/President for the first time</a:t>
            </a:r>
            <a:endParaRPr sz="1300"/>
          </a:p>
          <a:p>
            <a:pPr indent="-311150" lvl="2" marL="1371600" rtl="0" algn="l">
              <a:spcBef>
                <a:spcPts val="0"/>
              </a:spcBef>
              <a:spcAft>
                <a:spcPts val="0"/>
              </a:spcAft>
              <a:buSzPts val="1300"/>
              <a:buChar char="■"/>
            </a:pPr>
            <a:r>
              <a:rPr lang="en" sz="1300"/>
              <a:t>Racial and gender hiring: F</a:t>
            </a:r>
            <a:endParaRPr sz="1300"/>
          </a:p>
          <a:p>
            <a:pPr indent="-311150" lvl="2" marL="1371600" rtl="0" algn="l">
              <a:spcBef>
                <a:spcPts val="0"/>
              </a:spcBef>
              <a:spcAft>
                <a:spcPts val="0"/>
              </a:spcAft>
              <a:buSzPts val="1300"/>
              <a:buChar char="■"/>
            </a:pPr>
            <a:r>
              <a:rPr lang="en" sz="1300"/>
              <a:t>39 of 40 known majority owners are white men</a:t>
            </a:r>
            <a:endParaRPr sz="1300"/>
          </a:p>
          <a:p>
            <a:pPr indent="-311150" lvl="2" marL="1371600" rtl="0" algn="l">
              <a:spcBef>
                <a:spcPts val="0"/>
              </a:spcBef>
              <a:spcAft>
                <a:spcPts val="0"/>
              </a:spcAft>
              <a:buSzPts val="1300"/>
              <a:buChar char="■"/>
            </a:pPr>
            <a:r>
              <a:rPr lang="en" sz="1300"/>
              <a:t>GM/Pr.BO got a C-</a:t>
            </a:r>
            <a:endParaRPr sz="1300"/>
          </a:p>
          <a:p>
            <a:pPr indent="-311150" lvl="1" marL="914400" rtl="0" algn="l">
              <a:spcBef>
                <a:spcPts val="0"/>
              </a:spcBef>
              <a:spcAft>
                <a:spcPts val="0"/>
              </a:spcAft>
              <a:buSzPts val="1300"/>
              <a:buChar char="○"/>
            </a:pPr>
            <a:r>
              <a:rPr lang="en" sz="1300"/>
              <a:t>Same issue for women</a:t>
            </a:r>
            <a:endParaRPr sz="1300"/>
          </a:p>
          <a:p>
            <a:pPr indent="-311150" lvl="2" marL="1371600" rtl="0" algn="l">
              <a:spcBef>
                <a:spcPts val="0"/>
              </a:spcBef>
              <a:spcAft>
                <a:spcPts val="0"/>
              </a:spcAft>
              <a:buSzPts val="1300"/>
              <a:buChar char="■"/>
            </a:pPr>
            <a:r>
              <a:rPr lang="en" sz="1300"/>
              <a:t>Bright side: Kim Ng became the Marlins hired her as the first female GM ever. </a:t>
            </a:r>
            <a:endParaRPr sz="1300"/>
          </a:p>
          <a:p>
            <a:pPr indent="-311150" lvl="2" marL="1371600" rtl="0" algn="l">
              <a:spcBef>
                <a:spcPts val="0"/>
              </a:spcBef>
              <a:spcAft>
                <a:spcPts val="0"/>
              </a:spcAft>
              <a:buSzPts val="1300"/>
              <a:buChar char="■"/>
            </a:pPr>
            <a:r>
              <a:rPr lang="en" sz="1300"/>
              <a:t>28/30 teams have at least one woman in the role of VP or above. </a:t>
            </a:r>
            <a:endParaRPr sz="1300"/>
          </a:p>
          <a:p>
            <a:pPr indent="-311150" lvl="0" marL="457200" rtl="0" algn="l">
              <a:spcBef>
                <a:spcPts val="0"/>
              </a:spcBef>
              <a:spcAft>
                <a:spcPts val="0"/>
              </a:spcAft>
              <a:buSzPts val="1300"/>
              <a:buChar char="●"/>
            </a:pPr>
            <a:r>
              <a:rPr lang="en" sz="1300"/>
              <a:t>Demographics area graph</a:t>
            </a:r>
            <a:endParaRPr sz="1300"/>
          </a:p>
          <a:p>
            <a:pPr indent="-311150" lvl="1" marL="914400" rtl="0" algn="l">
              <a:spcBef>
                <a:spcPts val="0"/>
              </a:spcBef>
              <a:spcAft>
                <a:spcPts val="0"/>
              </a:spcAft>
              <a:buSzPts val="1300"/>
              <a:buChar char="○"/>
            </a:pPr>
            <a:r>
              <a:rPr lang="en" sz="1300"/>
              <a:t>Explain key, show how it was expanding than tightened again</a:t>
            </a:r>
            <a:endParaRPr sz="1300"/>
          </a:p>
          <a:p>
            <a:pPr indent="-311150" lvl="1" marL="914400" rtl="0" algn="l">
              <a:spcBef>
                <a:spcPts val="0"/>
              </a:spcBef>
              <a:spcAft>
                <a:spcPts val="0"/>
              </a:spcAft>
              <a:buSzPts val="1300"/>
              <a:buChar char="○"/>
            </a:pPr>
            <a:r>
              <a:rPr lang="en" sz="1300"/>
              <a:t>Massive latino spike</a:t>
            </a:r>
            <a:endParaRPr sz="1300"/>
          </a:p>
          <a:p>
            <a:pPr indent="-311150" lvl="1" marL="914400" rtl="0" algn="l">
              <a:spcBef>
                <a:spcPts val="0"/>
              </a:spcBef>
              <a:spcAft>
                <a:spcPts val="0"/>
              </a:spcAft>
              <a:buSzPts val="1300"/>
              <a:buChar char="○"/>
            </a:pPr>
            <a:r>
              <a:rPr lang="en" sz="1300"/>
              <a:t>Latino and African-Americans were sort at equal pace when Lation spike and continued to grow while the African-American population went way down. </a:t>
            </a:r>
            <a:endParaRPr sz="1300"/>
          </a:p>
          <a:p>
            <a:pPr indent="-311150" lvl="1" marL="914400" rtl="0" algn="l">
              <a:spcBef>
                <a:spcPts val="0"/>
              </a:spcBef>
              <a:spcAft>
                <a:spcPts val="0"/>
              </a:spcAft>
              <a:buSzPts val="1300"/>
              <a:buChar char="○"/>
            </a:pPr>
            <a:r>
              <a:rPr lang="en" sz="1300"/>
              <a:t>Asian also started to grow compared to how hard it is to see on the graph</a:t>
            </a:r>
            <a:endParaRPr sz="1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What’s wrong with Baseball</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Ben Platt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Baseball demographics continued</a:t>
            </a:r>
            <a:endParaRPr/>
          </a:p>
        </p:txBody>
      </p:sp>
      <p:sp>
        <p:nvSpPr>
          <p:cNvPr id="123" name="Google Shape;12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4" name="Google Shape;124;p22"/>
          <p:cNvPicPr preferRelativeResize="0"/>
          <p:nvPr/>
        </p:nvPicPr>
        <p:blipFill>
          <a:blip r:embed="rId3">
            <a:alphaModFix/>
          </a:blip>
          <a:stretch>
            <a:fillRect/>
          </a:stretch>
        </p:blipFill>
        <p:spPr>
          <a:xfrm>
            <a:off x="311700" y="1017725"/>
            <a:ext cx="8520602" cy="38373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Baseball demographics continued</a:t>
            </a:r>
            <a:endParaRPr/>
          </a:p>
        </p:txBody>
      </p:sp>
      <p:sp>
        <p:nvSpPr>
          <p:cNvPr id="130" name="Google Shape;13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1" name="Google Shape;131;p23"/>
          <p:cNvPicPr preferRelativeResize="0"/>
          <p:nvPr/>
        </p:nvPicPr>
        <p:blipFill>
          <a:blip r:embed="rId3">
            <a:alphaModFix/>
          </a:blip>
          <a:stretch>
            <a:fillRect/>
          </a:stretch>
        </p:blipFill>
        <p:spPr>
          <a:xfrm>
            <a:off x="224438" y="1017725"/>
            <a:ext cx="8695127" cy="3855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MiLB and service time issues</a:t>
            </a:r>
            <a:endParaRPr/>
          </a:p>
        </p:txBody>
      </p:sp>
      <p:pic>
        <p:nvPicPr>
          <p:cNvPr id="137" name="Google Shape;137;p24"/>
          <p:cNvPicPr preferRelativeResize="0"/>
          <p:nvPr/>
        </p:nvPicPr>
        <p:blipFill>
          <a:blip r:embed="rId3">
            <a:alphaModFix/>
          </a:blip>
          <a:stretch>
            <a:fillRect/>
          </a:stretch>
        </p:blipFill>
        <p:spPr>
          <a:xfrm>
            <a:off x="1003038" y="1066025"/>
            <a:ext cx="7137924" cy="4009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Marketing issue </a:t>
            </a:r>
            <a:endParaRPr/>
          </a:p>
        </p:txBody>
      </p:sp>
      <p:pic>
        <p:nvPicPr>
          <p:cNvPr id="143" name="Google Shape;143;p25"/>
          <p:cNvPicPr preferRelativeResize="0"/>
          <p:nvPr/>
        </p:nvPicPr>
        <p:blipFill>
          <a:blip r:embed="rId3">
            <a:alphaModFix/>
          </a:blip>
          <a:stretch>
            <a:fillRect/>
          </a:stretch>
        </p:blipFill>
        <p:spPr>
          <a:xfrm>
            <a:off x="1393550" y="1017725"/>
            <a:ext cx="6356910" cy="382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Three True Outcomes</a:t>
            </a:r>
            <a:endParaRPr/>
          </a:p>
        </p:txBody>
      </p:sp>
      <p:pic>
        <p:nvPicPr>
          <p:cNvPr id="149" name="Google Shape;149;p26"/>
          <p:cNvPicPr preferRelativeResize="0"/>
          <p:nvPr/>
        </p:nvPicPr>
        <p:blipFill>
          <a:blip r:embed="rId3">
            <a:alphaModFix/>
          </a:blip>
          <a:stretch>
            <a:fillRect/>
          </a:stretch>
        </p:blipFill>
        <p:spPr>
          <a:xfrm>
            <a:off x="1332425" y="1017725"/>
            <a:ext cx="6479150" cy="3894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Fastball velocity</a:t>
            </a:r>
            <a:endParaRPr/>
          </a:p>
        </p:txBody>
      </p:sp>
      <p:pic>
        <p:nvPicPr>
          <p:cNvPr id="155" name="Google Shape;155;p27"/>
          <p:cNvPicPr preferRelativeResize="0"/>
          <p:nvPr/>
        </p:nvPicPr>
        <p:blipFill>
          <a:blip r:embed="rId3">
            <a:alphaModFix/>
          </a:blip>
          <a:stretch>
            <a:fillRect/>
          </a:stretch>
        </p:blipFill>
        <p:spPr>
          <a:xfrm>
            <a:off x="1355650" y="1017725"/>
            <a:ext cx="6432701" cy="38728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Quality of contact</a:t>
            </a:r>
            <a:endParaRPr/>
          </a:p>
        </p:txBody>
      </p:sp>
      <p:pic>
        <p:nvPicPr>
          <p:cNvPr id="161" name="Google Shape;161;p28"/>
          <p:cNvPicPr preferRelativeResize="0"/>
          <p:nvPr/>
        </p:nvPicPr>
        <p:blipFill>
          <a:blip r:embed="rId3">
            <a:alphaModFix/>
          </a:blip>
          <a:stretch>
            <a:fillRect/>
          </a:stretch>
        </p:blipFill>
        <p:spPr>
          <a:xfrm>
            <a:off x="1401275" y="1017725"/>
            <a:ext cx="6341458" cy="38209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Cumulative home runs </a:t>
            </a:r>
            <a:endParaRPr/>
          </a:p>
        </p:txBody>
      </p:sp>
      <p:pic>
        <p:nvPicPr>
          <p:cNvPr id="167" name="Google Shape;167;p29"/>
          <p:cNvPicPr preferRelativeResize="0"/>
          <p:nvPr/>
        </p:nvPicPr>
        <p:blipFill>
          <a:blip r:embed="rId3">
            <a:alphaModFix/>
          </a:blip>
          <a:stretch>
            <a:fillRect/>
          </a:stretch>
        </p:blipFill>
        <p:spPr>
          <a:xfrm>
            <a:off x="1479787" y="1017725"/>
            <a:ext cx="6184428" cy="37625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ISO (isolated power)</a:t>
            </a:r>
            <a:endParaRPr/>
          </a:p>
        </p:txBody>
      </p:sp>
      <p:sp>
        <p:nvSpPr>
          <p:cNvPr id="173" name="Google Shape;17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4" name="Google Shape;174;p30"/>
          <p:cNvPicPr preferRelativeResize="0"/>
          <p:nvPr/>
        </p:nvPicPr>
        <p:blipFill>
          <a:blip r:embed="rId3">
            <a:alphaModFix/>
          </a:blip>
          <a:stretch>
            <a:fillRect/>
          </a:stretch>
        </p:blipFill>
        <p:spPr>
          <a:xfrm>
            <a:off x="1336925" y="1017725"/>
            <a:ext cx="6470149" cy="390170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Shift percentages</a:t>
            </a:r>
            <a:endParaRPr/>
          </a:p>
        </p:txBody>
      </p:sp>
      <p:pic>
        <p:nvPicPr>
          <p:cNvPr id="180" name="Google Shape;180;p31"/>
          <p:cNvPicPr preferRelativeResize="0"/>
          <p:nvPr/>
        </p:nvPicPr>
        <p:blipFill>
          <a:blip r:embed="rId3">
            <a:alphaModFix/>
          </a:blip>
          <a:stretch>
            <a:fillRect/>
          </a:stretch>
        </p:blipFill>
        <p:spPr>
          <a:xfrm>
            <a:off x="1414063" y="1017725"/>
            <a:ext cx="6315868" cy="382097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Atlanta Braves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7" name="Google Shape;67;p14"/>
          <p:cNvPicPr preferRelativeResize="0"/>
          <p:nvPr/>
        </p:nvPicPr>
        <p:blipFill>
          <a:blip r:embed="rId3">
            <a:alphaModFix/>
          </a:blip>
          <a:stretch>
            <a:fillRect/>
          </a:stretch>
        </p:blipFill>
        <p:spPr>
          <a:xfrm>
            <a:off x="954678" y="1152475"/>
            <a:ext cx="7234637" cy="36619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SLG % </a:t>
            </a:r>
            <a:endParaRPr/>
          </a:p>
        </p:txBody>
      </p:sp>
      <p:pic>
        <p:nvPicPr>
          <p:cNvPr id="186" name="Google Shape;186;p32"/>
          <p:cNvPicPr preferRelativeResize="0"/>
          <p:nvPr/>
        </p:nvPicPr>
        <p:blipFill>
          <a:blip r:embed="rId3">
            <a:alphaModFix/>
          </a:blip>
          <a:stretch>
            <a:fillRect/>
          </a:stretch>
        </p:blipFill>
        <p:spPr>
          <a:xfrm>
            <a:off x="1396125" y="1017725"/>
            <a:ext cx="6351754" cy="382097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Cumulative stolen bases</a:t>
            </a:r>
            <a:endParaRPr/>
          </a:p>
        </p:txBody>
      </p:sp>
      <p:pic>
        <p:nvPicPr>
          <p:cNvPr id="192" name="Google Shape;192;p33"/>
          <p:cNvPicPr preferRelativeResize="0"/>
          <p:nvPr/>
        </p:nvPicPr>
        <p:blipFill>
          <a:blip r:embed="rId3">
            <a:alphaModFix/>
          </a:blip>
          <a:stretch>
            <a:fillRect/>
          </a:stretch>
        </p:blipFill>
        <p:spPr>
          <a:xfrm>
            <a:off x="1393550" y="1017725"/>
            <a:ext cx="6356910"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Braves continued </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5"/>
          <p:cNvPicPr preferRelativeResize="0"/>
          <p:nvPr/>
        </p:nvPicPr>
        <p:blipFill>
          <a:blip r:embed="rId3">
            <a:alphaModFix/>
          </a:blip>
          <a:stretch>
            <a:fillRect/>
          </a:stretch>
        </p:blipFill>
        <p:spPr>
          <a:xfrm>
            <a:off x="975763" y="986850"/>
            <a:ext cx="7192474" cy="37476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Braves continued </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1" name="Google Shape;81;p16"/>
          <p:cNvPicPr preferRelativeResize="0"/>
          <p:nvPr/>
        </p:nvPicPr>
        <p:blipFill>
          <a:blip r:embed="rId3">
            <a:alphaModFix/>
          </a:blip>
          <a:stretch>
            <a:fillRect/>
          </a:stretch>
        </p:blipFill>
        <p:spPr>
          <a:xfrm>
            <a:off x="902600" y="957900"/>
            <a:ext cx="7338788" cy="3805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Toronto Blue Jays</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8" name="Google Shape;88;p17"/>
          <p:cNvPicPr preferRelativeResize="0"/>
          <p:nvPr/>
        </p:nvPicPr>
        <p:blipFill>
          <a:blip r:embed="rId3">
            <a:alphaModFix/>
          </a:blip>
          <a:stretch>
            <a:fillRect/>
          </a:stretch>
        </p:blipFill>
        <p:spPr>
          <a:xfrm>
            <a:off x="984813" y="1017725"/>
            <a:ext cx="7174374" cy="38358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Blue Jays continued </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5" name="Google Shape;95;p18"/>
          <p:cNvPicPr preferRelativeResize="0"/>
          <p:nvPr/>
        </p:nvPicPr>
        <p:blipFill>
          <a:blip r:embed="rId3">
            <a:alphaModFix/>
          </a:blip>
          <a:stretch>
            <a:fillRect/>
          </a:stretch>
        </p:blipFill>
        <p:spPr>
          <a:xfrm>
            <a:off x="868675" y="956050"/>
            <a:ext cx="7406648" cy="38092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Blue Jays continued</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19"/>
          <p:cNvPicPr preferRelativeResize="0"/>
          <p:nvPr/>
        </p:nvPicPr>
        <p:blipFill>
          <a:blip r:embed="rId3">
            <a:alphaModFix/>
          </a:blip>
          <a:stretch>
            <a:fillRect/>
          </a:stretch>
        </p:blipFill>
        <p:spPr>
          <a:xfrm>
            <a:off x="1345050" y="1017725"/>
            <a:ext cx="6453898" cy="3879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TV Contracts &amp; Market Size</a:t>
            </a:r>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20"/>
          <p:cNvPicPr preferRelativeResize="0"/>
          <p:nvPr/>
        </p:nvPicPr>
        <p:blipFill>
          <a:blip r:embed="rId3">
            <a:alphaModFix/>
          </a:blip>
          <a:stretch>
            <a:fillRect/>
          </a:stretch>
        </p:blipFill>
        <p:spPr>
          <a:xfrm>
            <a:off x="191150" y="910650"/>
            <a:ext cx="4260300" cy="4111274"/>
          </a:xfrm>
          <a:prstGeom prst="rect">
            <a:avLst/>
          </a:prstGeom>
          <a:noFill/>
          <a:ln>
            <a:noFill/>
          </a:ln>
        </p:spPr>
      </p:pic>
      <p:pic>
        <p:nvPicPr>
          <p:cNvPr id="110" name="Google Shape;110;p20"/>
          <p:cNvPicPr preferRelativeResize="0"/>
          <p:nvPr/>
        </p:nvPicPr>
        <p:blipFill>
          <a:blip r:embed="rId4">
            <a:alphaModFix/>
          </a:blip>
          <a:stretch>
            <a:fillRect/>
          </a:stretch>
        </p:blipFill>
        <p:spPr>
          <a:xfrm>
            <a:off x="4650125" y="910650"/>
            <a:ext cx="4364400" cy="41112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Baseball demographics</a:t>
            </a:r>
            <a:endParaRPr/>
          </a:p>
        </p:txBody>
      </p:sp>
      <p:sp>
        <p:nvSpPr>
          <p:cNvPr id="116" name="Google Shape;11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7" name="Google Shape;117;p21"/>
          <p:cNvPicPr preferRelativeResize="0"/>
          <p:nvPr/>
        </p:nvPicPr>
        <p:blipFill>
          <a:blip r:embed="rId3">
            <a:alphaModFix/>
          </a:blip>
          <a:stretch>
            <a:fillRect/>
          </a:stretch>
        </p:blipFill>
        <p:spPr>
          <a:xfrm>
            <a:off x="311700" y="958250"/>
            <a:ext cx="8520602" cy="390183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