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c70fc037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c70fc037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Shift percentages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One of my favorites </a:t>
            </a:r>
            <a:r>
              <a:rPr lang="en" sz="1300"/>
              <a:t>because</a:t>
            </a:r>
            <a:r>
              <a:rPr lang="en" sz="1300"/>
              <a:t> of how drastic it is. </a:t>
            </a:r>
            <a:endParaRPr sz="1300"/>
          </a:p>
          <a:p>
            <a:pPr indent="-311150" lvl="0" marL="457200" rtl="0" algn="l">
              <a:spcBef>
                <a:spcPts val="0"/>
              </a:spcBef>
              <a:spcAft>
                <a:spcPts val="0"/>
              </a:spcAft>
              <a:buSzPts val="1300"/>
              <a:buChar char="●"/>
            </a:pPr>
            <a:r>
              <a:rPr lang="en" sz="1300"/>
              <a:t>A shift is when defenders position themselves </a:t>
            </a:r>
            <a:r>
              <a:rPr lang="en" sz="1300"/>
              <a:t>on</a:t>
            </a:r>
            <a:r>
              <a:rPr lang="en" sz="1300"/>
              <a:t> the field to where the hitter will most likely hit the ball </a:t>
            </a:r>
            <a:r>
              <a:rPr lang="en" sz="1300"/>
              <a:t>according</a:t>
            </a:r>
            <a:r>
              <a:rPr lang="en" sz="1300"/>
              <a:t> to their recent and cumulative spray charts and other stats. </a:t>
            </a:r>
            <a:endParaRPr sz="1300"/>
          </a:p>
          <a:p>
            <a:pPr indent="-311150" lvl="0" marL="457200" rtl="0" algn="l">
              <a:spcBef>
                <a:spcPts val="0"/>
              </a:spcBef>
              <a:spcAft>
                <a:spcPts val="0"/>
              </a:spcAft>
              <a:buSzPts val="1300"/>
              <a:buChar char="●"/>
            </a:pPr>
            <a:r>
              <a:rPr lang="en" sz="1300"/>
              <a:t>Its most common for left handed hitters as the graph shows, this most </a:t>
            </a:r>
            <a:r>
              <a:rPr lang="en" sz="1300"/>
              <a:t>likely</a:t>
            </a:r>
            <a:r>
              <a:rPr lang="en" sz="1300"/>
              <a:t> has to do with lefties being more pull (hit the ball towards your side of the field L-RF, R-LF)happy cumulative</a:t>
            </a:r>
            <a:endParaRPr sz="1300"/>
          </a:p>
          <a:p>
            <a:pPr indent="-311150" lvl="0" marL="457200" rtl="0" algn="l">
              <a:spcBef>
                <a:spcPts val="0"/>
              </a:spcBef>
              <a:spcAft>
                <a:spcPts val="0"/>
              </a:spcAft>
              <a:buSzPts val="1300"/>
              <a:buChar char="●"/>
            </a:pPr>
            <a:r>
              <a:rPr lang="en" sz="1300"/>
              <a:t>There is only clear data about this for a sho</a:t>
            </a:r>
            <a:r>
              <a:rPr lang="en" sz="1300"/>
              <a:t>rt</a:t>
            </a:r>
            <a:r>
              <a:rPr lang="en" sz="1300"/>
              <a:t> period of time but its growing very fast. Already in 7 </a:t>
            </a:r>
            <a:r>
              <a:rPr lang="en" sz="1300"/>
              <a:t>yeast</a:t>
            </a:r>
            <a:r>
              <a:rPr lang="en" sz="1300"/>
              <a:t> there is a large influx in </a:t>
            </a:r>
            <a:r>
              <a:rPr lang="en" sz="1300"/>
              <a:t>shifts</a:t>
            </a:r>
            <a:r>
              <a:rPr lang="en" sz="1300"/>
              <a:t> in </a:t>
            </a:r>
            <a:r>
              <a:rPr lang="en" sz="1300"/>
              <a:t>general</a:t>
            </a:r>
            <a:r>
              <a:rPr lang="en" sz="1300"/>
              <a:t> but again more lefties.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The </a:t>
            </a:r>
            <a:r>
              <a:rPr lang="en" sz="1300"/>
              <a:t>shift</a:t>
            </a:r>
            <a:r>
              <a:rPr lang="en" sz="1300"/>
              <a:t> is one of the main culprits in making baseball more boring. </a:t>
            </a:r>
            <a:endParaRPr sz="1300"/>
          </a:p>
          <a:p>
            <a:pPr indent="-311150" lvl="0" marL="457200" rtl="0" algn="l">
              <a:spcBef>
                <a:spcPts val="0"/>
              </a:spcBef>
              <a:spcAft>
                <a:spcPts val="0"/>
              </a:spcAft>
              <a:buSzPts val="1300"/>
              <a:buChar char="●"/>
            </a:pPr>
            <a:r>
              <a:rPr lang="en" sz="1300"/>
              <a:t>It dampens balls in play and doesn’t allow as many hits as there should be. </a:t>
            </a:r>
            <a:endParaRPr sz="1300"/>
          </a:p>
          <a:p>
            <a:pPr indent="-311150" lvl="0" marL="457200" rtl="0" algn="l">
              <a:spcBef>
                <a:spcPts val="0"/>
              </a:spcBef>
              <a:spcAft>
                <a:spcPts val="0"/>
              </a:spcAft>
              <a:buSzPts val="1300"/>
              <a:buChar char="●"/>
            </a:pPr>
            <a:r>
              <a:rPr lang="en" sz="1300"/>
              <a:t>Takes away the </a:t>
            </a:r>
            <a:r>
              <a:rPr lang="en" sz="1300"/>
              <a:t>opportunity</a:t>
            </a:r>
            <a:r>
              <a:rPr lang="en" sz="1300"/>
              <a:t> for great fielders to shine and show of their athleticism or do their job. </a:t>
            </a:r>
            <a:endParaRPr sz="1300"/>
          </a:p>
          <a:p>
            <a:pPr indent="-311150" lvl="0" marL="457200" rtl="0" algn="l">
              <a:spcBef>
                <a:spcPts val="0"/>
              </a:spcBef>
              <a:spcAft>
                <a:spcPts val="0"/>
              </a:spcAft>
              <a:buSzPts val="1300"/>
              <a:buChar char="●"/>
            </a:pPr>
            <a:r>
              <a:rPr lang="en" sz="1300"/>
              <a:t>The </a:t>
            </a:r>
            <a:r>
              <a:rPr lang="en" sz="1300"/>
              <a:t>goal</a:t>
            </a:r>
            <a:r>
              <a:rPr lang="en" sz="1300"/>
              <a:t> is to win and to do that you need to score runs and stop runs from being scored on you but this really hampers </a:t>
            </a:r>
            <a:r>
              <a:rPr lang="en" sz="1300"/>
              <a:t>baseballs</a:t>
            </a:r>
            <a:r>
              <a:rPr lang="en" sz="1300"/>
              <a:t> ability to be fun to watch. </a:t>
            </a:r>
            <a:endParaRPr sz="1300"/>
          </a:p>
          <a:p>
            <a:pPr indent="-311150" lvl="0" marL="457200" rtl="0" algn="l">
              <a:spcBef>
                <a:spcPts val="0"/>
              </a:spcBef>
              <a:spcAft>
                <a:spcPts val="0"/>
              </a:spcAft>
              <a:buSzPts val="1300"/>
              <a:buChar char="●"/>
            </a:pPr>
            <a:r>
              <a:rPr lang="en" sz="1300"/>
              <a:t>Players aren’t necessarily losing their athleticism but the game is taking it out. </a:t>
            </a:r>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c70fc037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c70fc037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SLG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SLG % is a measurement of all of a </a:t>
            </a:r>
            <a:r>
              <a:rPr lang="en" sz="1300"/>
              <a:t>batter's</a:t>
            </a:r>
            <a:r>
              <a:rPr lang="en" sz="1300"/>
              <a:t> extra base hits. (.400-.450 is pretty good, .450-.500 is very good. Above .500 is great and below .400 is not great)</a:t>
            </a:r>
            <a:endParaRPr sz="1300"/>
          </a:p>
          <a:p>
            <a:pPr indent="-311150" lvl="0" marL="457200" rtl="0" algn="l">
              <a:spcBef>
                <a:spcPts val="0"/>
              </a:spcBef>
              <a:spcAft>
                <a:spcPts val="0"/>
              </a:spcAft>
              <a:buSzPts val="1300"/>
              <a:buChar char="●"/>
            </a:pPr>
            <a:r>
              <a:rPr lang="en" sz="1300"/>
              <a:t>SLG being similar to ISO shows a similar picture but SLG has some more inconsistencies. </a:t>
            </a:r>
            <a:endParaRPr sz="1300"/>
          </a:p>
          <a:p>
            <a:pPr indent="-311150" lvl="0" marL="457200" rtl="0" algn="l">
              <a:spcBef>
                <a:spcPts val="0"/>
              </a:spcBef>
              <a:spcAft>
                <a:spcPts val="0"/>
              </a:spcAft>
              <a:buSzPts val="1300"/>
              <a:buChar char="●"/>
            </a:pPr>
            <a:r>
              <a:rPr lang="en" sz="1300"/>
              <a:t>Again there is a clear spike in the </a:t>
            </a:r>
            <a:r>
              <a:rPr lang="en" sz="1300"/>
              <a:t>steroid</a:t>
            </a:r>
            <a:r>
              <a:rPr lang="en" sz="1300"/>
              <a:t> era then a decline and back up. </a:t>
            </a:r>
            <a:endParaRPr sz="1300"/>
          </a:p>
          <a:p>
            <a:pPr indent="-311150" lvl="0" marL="457200" rtl="0" algn="l">
              <a:spcBef>
                <a:spcPts val="0"/>
              </a:spcBef>
              <a:spcAft>
                <a:spcPts val="0"/>
              </a:spcAft>
              <a:buSzPts val="1300"/>
              <a:buChar char="●"/>
            </a:pPr>
            <a:r>
              <a:rPr lang="en" sz="1300"/>
              <a:t>THe interesting part is that ISO and HRs are higher now than they have ever been but SLG </a:t>
            </a:r>
            <a:r>
              <a:rPr lang="en" sz="1300"/>
              <a:t>isn't</a:t>
            </a:r>
            <a:r>
              <a:rPr lang="en" sz="1300"/>
              <a:t>. That could have to do with the fact that most SLG comes from HRs and not 2B and 3Bs. </a:t>
            </a:r>
            <a:endParaRPr sz="1300"/>
          </a:p>
          <a:p>
            <a:pPr indent="-311150" lvl="0" marL="457200" rtl="0" algn="l">
              <a:spcBef>
                <a:spcPts val="0"/>
              </a:spcBef>
              <a:spcAft>
                <a:spcPts val="0"/>
              </a:spcAft>
              <a:buSzPts val="1300"/>
              <a:buChar char="●"/>
            </a:pPr>
            <a:r>
              <a:rPr lang="en" sz="1300"/>
              <a:t>At the moment SLG is down due to weird baseballs and supposedly the short </a:t>
            </a:r>
            <a:r>
              <a:rPr lang="en" sz="1300"/>
              <a:t>spring</a:t>
            </a:r>
            <a:r>
              <a:rPr lang="en" sz="1300"/>
              <a:t> training. </a:t>
            </a:r>
            <a:endParaRPr sz="1300"/>
          </a:p>
          <a:p>
            <a:pPr indent="-311150" lvl="0" marL="457200" rtl="0" algn="l">
              <a:spcBef>
                <a:spcPts val="0"/>
              </a:spcBef>
              <a:spcAft>
                <a:spcPts val="0"/>
              </a:spcAft>
              <a:buSzPts val="1300"/>
              <a:buChar char="●"/>
            </a:pPr>
            <a:r>
              <a:rPr lang="en" sz="1300"/>
              <a:t>I'm</a:t>
            </a:r>
            <a:r>
              <a:rPr lang="en" sz="1300"/>
              <a:t> sure it will </a:t>
            </a:r>
            <a:r>
              <a:rPr lang="en" sz="1300"/>
              <a:t>continue</a:t>
            </a:r>
            <a:r>
              <a:rPr lang="en" sz="1300"/>
              <a:t> to go back up but I think it won’t pass the previous peak as strongly as HRs or ISO did. </a:t>
            </a:r>
            <a:endParaRPr sz="1300"/>
          </a:p>
          <a:p>
            <a:pPr indent="0" lvl="0" marL="0" rtl="0" algn="l">
              <a:spcBef>
                <a:spcPts val="0"/>
              </a:spcBef>
              <a:spcAft>
                <a:spcPts val="0"/>
              </a:spcAft>
              <a:buNone/>
            </a:pPr>
            <a:r>
              <a:t/>
            </a:r>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c70fc037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c70fc037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Cumulative stolen bases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As the game has evolved statistics showed that stealing bases wasn’t really viable anymore and wasn’t worth the risk. </a:t>
            </a:r>
            <a:endParaRPr sz="1300"/>
          </a:p>
          <a:p>
            <a:pPr indent="-311150" lvl="0" marL="457200" rtl="0" algn="l">
              <a:spcBef>
                <a:spcPts val="0"/>
              </a:spcBef>
              <a:spcAft>
                <a:spcPts val="0"/>
              </a:spcAft>
              <a:buSzPts val="1300"/>
              <a:buChar char="●"/>
            </a:pPr>
            <a:r>
              <a:rPr lang="en" sz="1300"/>
              <a:t>It's</a:t>
            </a:r>
            <a:r>
              <a:rPr lang="en" sz="1300"/>
              <a:t> obvious that having a runner on second is </a:t>
            </a:r>
            <a:r>
              <a:rPr lang="en" sz="1300"/>
              <a:t>very</a:t>
            </a:r>
            <a:r>
              <a:rPr lang="en" sz="1300"/>
              <a:t> good for a lot of reasons, negate a double play, easier to score off a single to the outfield from 2nd and distracts the pitcher. </a:t>
            </a:r>
            <a:endParaRPr sz="1300"/>
          </a:p>
          <a:p>
            <a:pPr indent="-311150" lvl="0" marL="457200" rtl="0" algn="l">
              <a:spcBef>
                <a:spcPts val="0"/>
              </a:spcBef>
              <a:spcAft>
                <a:spcPts val="0"/>
              </a:spcAft>
              <a:buSzPts val="1300"/>
              <a:buChar char="●"/>
            </a:pPr>
            <a:r>
              <a:rPr lang="en" sz="1300"/>
              <a:t>But the higher potential to be tagged out and chance of injuring your hand mitigate the benefits of stealing bases. </a:t>
            </a:r>
            <a:endParaRPr sz="1300"/>
          </a:p>
          <a:p>
            <a:pPr indent="-311150" lvl="0" marL="457200" rtl="0" algn="l">
              <a:spcBef>
                <a:spcPts val="0"/>
              </a:spcBef>
              <a:spcAft>
                <a:spcPts val="0"/>
              </a:spcAft>
              <a:buSzPts val="1300"/>
              <a:buChar char="●"/>
            </a:pPr>
            <a:r>
              <a:rPr lang="en" sz="1300"/>
              <a:t>There's</a:t>
            </a:r>
            <a:r>
              <a:rPr lang="en" sz="1300"/>
              <a:t> a reason Mike Trout once led the league in stolen bases but now barely steals any, the injuries you could sustain in your fingers or hand from </a:t>
            </a:r>
            <a:r>
              <a:rPr lang="en" sz="1300"/>
              <a:t>stealing</a:t>
            </a:r>
            <a:r>
              <a:rPr lang="en" sz="1300"/>
              <a:t> bases can shutdown a player for a while and are the main cause to the decrease in stolen bases. </a:t>
            </a:r>
            <a:endParaRPr sz="1300"/>
          </a:p>
          <a:p>
            <a:pPr indent="-311150" lvl="0" marL="457200" rtl="0" algn="l">
              <a:spcBef>
                <a:spcPts val="0"/>
              </a:spcBef>
              <a:spcAft>
                <a:spcPts val="0"/>
              </a:spcAft>
              <a:buSzPts val="1300"/>
              <a:buChar char="●"/>
            </a:pPr>
            <a:r>
              <a:rPr lang="en" sz="1300"/>
              <a:t>The graph peeks in the late 90s and the late 70s but has consistently gone down since then. </a:t>
            </a:r>
            <a:endParaRPr sz="1300"/>
          </a:p>
          <a:p>
            <a:pPr indent="-311150" lvl="0" marL="457200" rtl="0" algn="l">
              <a:spcBef>
                <a:spcPts val="0"/>
              </a:spcBef>
              <a:spcAft>
                <a:spcPts val="0"/>
              </a:spcAft>
              <a:buSzPts val="1300"/>
              <a:buChar char="●"/>
            </a:pPr>
            <a:r>
              <a:rPr lang="en" sz="1300"/>
              <a:t>As of now the total is down a </a:t>
            </a:r>
            <a:r>
              <a:rPr lang="en" sz="1300"/>
              <a:t>little</a:t>
            </a:r>
            <a:r>
              <a:rPr lang="en" sz="1300"/>
              <a:t> more than 3000 SBs compared to the highest peak in the late 90s.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c2e1326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c2e1326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How does this happen:</a:t>
            </a:r>
            <a:endParaRPr sz="1300"/>
          </a:p>
          <a:p>
            <a:pPr indent="-311150" lvl="0" marL="457200" rtl="0" algn="l">
              <a:spcBef>
                <a:spcPts val="0"/>
              </a:spcBef>
              <a:spcAft>
                <a:spcPts val="0"/>
              </a:spcAft>
              <a:buSzPts val="1300"/>
              <a:buChar char="●"/>
            </a:pPr>
            <a:r>
              <a:rPr lang="en" sz="1300"/>
              <a:t>Sport changed into a less </a:t>
            </a:r>
            <a:r>
              <a:rPr lang="en" sz="1300"/>
              <a:t>athletic</a:t>
            </a:r>
            <a:r>
              <a:rPr lang="en" sz="1300"/>
              <a:t> sport and drew less interest</a:t>
            </a:r>
            <a:endParaRPr sz="1300"/>
          </a:p>
          <a:p>
            <a:pPr indent="-311150" lvl="0" marL="457200" rtl="0" algn="l">
              <a:spcBef>
                <a:spcPts val="0"/>
              </a:spcBef>
              <a:spcAft>
                <a:spcPts val="0"/>
              </a:spcAft>
              <a:buSzPts val="1300"/>
              <a:buChar char="●"/>
            </a:pPr>
            <a:r>
              <a:rPr lang="en" sz="1300"/>
              <a:t>Very expensive and hard to get into </a:t>
            </a:r>
            <a:endParaRPr sz="1300"/>
          </a:p>
          <a:p>
            <a:pPr indent="-311150" lvl="0" marL="457200" rtl="0" algn="l">
              <a:spcBef>
                <a:spcPts val="0"/>
              </a:spcBef>
              <a:spcAft>
                <a:spcPts val="0"/>
              </a:spcAft>
              <a:buSzPts val="1300"/>
              <a:buChar char="●"/>
            </a:pPr>
            <a:r>
              <a:rPr lang="en" sz="1300"/>
              <a:t>Hard to practice by yourself</a:t>
            </a:r>
            <a:endParaRPr sz="1300"/>
          </a:p>
          <a:p>
            <a:pPr indent="-311150" lvl="0" marL="457200" rtl="0" algn="l">
              <a:spcBef>
                <a:spcPts val="0"/>
              </a:spcBef>
              <a:spcAft>
                <a:spcPts val="0"/>
              </a:spcAft>
              <a:buSzPts val="1300"/>
              <a:buChar char="●"/>
            </a:pPr>
            <a:r>
              <a:rPr lang="en" sz="1300"/>
              <a:t>NCAA D1 gives 85 football, 13 Basketball, and 11 baseball gets all to cover around 35 players. Basically not easy to get a scholarship playing baseball. </a:t>
            </a:r>
            <a:endParaRPr sz="1300"/>
          </a:p>
          <a:p>
            <a:pPr indent="-311150" lvl="1" marL="914400" rtl="0" algn="l">
              <a:spcBef>
                <a:spcPts val="0"/>
              </a:spcBef>
              <a:spcAft>
                <a:spcPts val="0"/>
              </a:spcAft>
              <a:buSzPts val="1300"/>
              <a:buChar char="○"/>
            </a:pPr>
            <a:r>
              <a:rPr lang="en" sz="1300"/>
              <a:t>Only 4% of NCAA baseball players were black.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Also affects coaching staff, front office, and press</a:t>
            </a:r>
            <a:endParaRPr sz="1300"/>
          </a:p>
          <a:p>
            <a:pPr indent="-311150" lvl="0" marL="457200" rtl="0" algn="l">
              <a:spcBef>
                <a:spcPts val="0"/>
              </a:spcBef>
              <a:spcAft>
                <a:spcPts val="0"/>
              </a:spcAft>
              <a:buSzPts val="1300"/>
              <a:buChar char="●"/>
            </a:pPr>
            <a:r>
              <a:rPr lang="en" sz="1300"/>
              <a:t>In 2020 there were only 6 black reporters that mainly covered baseball </a:t>
            </a:r>
            <a:endParaRPr sz="1300"/>
          </a:p>
          <a:p>
            <a:pPr indent="-311150" lvl="0" marL="457200" rtl="0" algn="l">
              <a:spcBef>
                <a:spcPts val="0"/>
              </a:spcBef>
              <a:spcAft>
                <a:spcPts val="0"/>
              </a:spcAft>
              <a:buSzPts val="1300"/>
              <a:buChar char="●"/>
            </a:pPr>
            <a:r>
              <a:rPr lang="en" sz="1300"/>
              <a:t>There has been improvement to all coaching areas except the manager position </a:t>
            </a:r>
            <a:endParaRPr sz="1300"/>
          </a:p>
          <a:p>
            <a:pPr indent="-311150" lvl="1" marL="914400" rtl="0" algn="l">
              <a:spcBef>
                <a:spcPts val="0"/>
              </a:spcBef>
              <a:spcAft>
                <a:spcPts val="0"/>
              </a:spcAft>
              <a:buSzPts val="1300"/>
              <a:buChar char="○"/>
            </a:pPr>
            <a:r>
              <a:rPr lang="en" sz="1300"/>
              <a:t>Used to be 33% in 2009 now down to 20%</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Institute for Diversity and Ethics in Sport (TIDES) at university of Central Florida makes a MLB racial and gender report card. </a:t>
            </a:r>
            <a:endParaRPr sz="1300"/>
          </a:p>
          <a:p>
            <a:pPr indent="-311150" lvl="1" marL="914400" rtl="0" algn="l">
              <a:spcBef>
                <a:spcPts val="0"/>
              </a:spcBef>
              <a:spcAft>
                <a:spcPts val="0"/>
              </a:spcAft>
              <a:buSzPts val="1300"/>
              <a:buChar char="○"/>
            </a:pPr>
            <a:r>
              <a:rPr lang="en" sz="1300"/>
              <a:t>Racial hiring: B+</a:t>
            </a:r>
            <a:endParaRPr sz="1300"/>
          </a:p>
          <a:p>
            <a:pPr indent="-311150" lvl="1" marL="914400" rtl="0" algn="l">
              <a:spcBef>
                <a:spcPts val="0"/>
              </a:spcBef>
              <a:spcAft>
                <a:spcPts val="0"/>
              </a:spcAft>
              <a:buSzPts val="1300"/>
              <a:buChar char="○"/>
            </a:pPr>
            <a:r>
              <a:rPr lang="en" sz="1300"/>
              <a:t>Gender hiring: C</a:t>
            </a:r>
            <a:endParaRPr sz="1300"/>
          </a:p>
          <a:p>
            <a:pPr indent="-311150" lvl="1" marL="914400" rtl="0" algn="l">
              <a:spcBef>
                <a:spcPts val="0"/>
              </a:spcBef>
              <a:spcAft>
                <a:spcPts val="0"/>
              </a:spcAft>
              <a:buSzPts val="1300"/>
              <a:buChar char="○"/>
            </a:pPr>
            <a:r>
              <a:rPr lang="en" sz="1300"/>
              <a:t>Overall: B</a:t>
            </a:r>
            <a:endParaRPr sz="1300"/>
          </a:p>
          <a:p>
            <a:pPr indent="-311150" lvl="1" marL="914400" rtl="0" algn="l">
              <a:spcBef>
                <a:spcPts val="0"/>
              </a:spcBef>
              <a:spcAft>
                <a:spcPts val="0"/>
              </a:spcAft>
              <a:buSzPts val="1300"/>
              <a:buChar char="○"/>
            </a:pPr>
            <a:r>
              <a:rPr lang="en" sz="1300"/>
              <a:t>Previous grade was B-</a:t>
            </a:r>
            <a:endParaRPr sz="1300"/>
          </a:p>
          <a:p>
            <a:pPr indent="-311150" lvl="1" marL="914400" rtl="0" algn="l">
              <a:spcBef>
                <a:spcPts val="0"/>
              </a:spcBef>
              <a:spcAft>
                <a:spcPts val="0"/>
              </a:spcAft>
              <a:buSzPts val="1300"/>
              <a:buChar char="○"/>
            </a:pPr>
            <a:r>
              <a:rPr lang="en" sz="1300"/>
              <a:t>The </a:t>
            </a:r>
            <a:r>
              <a:rPr lang="en" sz="1300"/>
              <a:t>league's</a:t>
            </a:r>
            <a:r>
              <a:rPr lang="en" sz="1300"/>
              <a:t> office is at 37.5% people of color and 40.1% women, which is similar to the NBA. </a:t>
            </a:r>
            <a:endParaRPr sz="1300"/>
          </a:p>
          <a:p>
            <a:pPr indent="-311150" lvl="1" marL="914400" rtl="0" algn="l">
              <a:spcBef>
                <a:spcPts val="0"/>
              </a:spcBef>
              <a:spcAft>
                <a:spcPts val="0"/>
              </a:spcAft>
              <a:buSzPts val="1300"/>
              <a:buChar char="○"/>
            </a:pPr>
            <a:r>
              <a:rPr lang="en" sz="1300"/>
              <a:t>The card covered CEO/President for the first time</a:t>
            </a:r>
            <a:endParaRPr sz="1300"/>
          </a:p>
          <a:p>
            <a:pPr indent="-311150" lvl="2" marL="1371600" rtl="0" algn="l">
              <a:spcBef>
                <a:spcPts val="0"/>
              </a:spcBef>
              <a:spcAft>
                <a:spcPts val="0"/>
              </a:spcAft>
              <a:buSzPts val="1300"/>
              <a:buChar char="■"/>
            </a:pPr>
            <a:r>
              <a:rPr lang="en" sz="1300"/>
              <a:t>Racial and gender hiring: F</a:t>
            </a:r>
            <a:endParaRPr sz="1300"/>
          </a:p>
          <a:p>
            <a:pPr indent="-311150" lvl="2" marL="1371600" rtl="0" algn="l">
              <a:spcBef>
                <a:spcPts val="0"/>
              </a:spcBef>
              <a:spcAft>
                <a:spcPts val="0"/>
              </a:spcAft>
              <a:buSzPts val="1300"/>
              <a:buChar char="■"/>
            </a:pPr>
            <a:r>
              <a:rPr lang="en" sz="1300"/>
              <a:t>39 of 40 known majority owners are white men</a:t>
            </a:r>
            <a:endParaRPr sz="1300"/>
          </a:p>
          <a:p>
            <a:pPr indent="-311150" lvl="2" marL="1371600" rtl="0" algn="l">
              <a:spcBef>
                <a:spcPts val="0"/>
              </a:spcBef>
              <a:spcAft>
                <a:spcPts val="0"/>
              </a:spcAft>
              <a:buSzPts val="1300"/>
              <a:buChar char="■"/>
            </a:pPr>
            <a:r>
              <a:rPr lang="en" sz="1300"/>
              <a:t>GM/Pr.BO got a C-</a:t>
            </a:r>
            <a:endParaRPr sz="1300"/>
          </a:p>
          <a:p>
            <a:pPr indent="-311150" lvl="1" marL="914400" rtl="0" algn="l">
              <a:spcBef>
                <a:spcPts val="0"/>
              </a:spcBef>
              <a:spcAft>
                <a:spcPts val="0"/>
              </a:spcAft>
              <a:buSzPts val="1300"/>
              <a:buChar char="○"/>
            </a:pPr>
            <a:r>
              <a:rPr lang="en" sz="1300"/>
              <a:t>Same issue for women</a:t>
            </a:r>
            <a:endParaRPr sz="1300"/>
          </a:p>
          <a:p>
            <a:pPr indent="-311150" lvl="2" marL="1371600" rtl="0" algn="l">
              <a:spcBef>
                <a:spcPts val="0"/>
              </a:spcBef>
              <a:spcAft>
                <a:spcPts val="0"/>
              </a:spcAft>
              <a:buSzPts val="1300"/>
              <a:buChar char="■"/>
            </a:pPr>
            <a:r>
              <a:rPr lang="en" sz="1300"/>
              <a:t>Bright side: Kim Ng became the Marlins hired her as the first female GM ever. </a:t>
            </a:r>
            <a:endParaRPr sz="1300"/>
          </a:p>
          <a:p>
            <a:pPr indent="-311150" lvl="2" marL="1371600" rtl="0" algn="l">
              <a:spcBef>
                <a:spcPts val="0"/>
              </a:spcBef>
              <a:spcAft>
                <a:spcPts val="0"/>
              </a:spcAft>
              <a:buSzPts val="1300"/>
              <a:buChar char="■"/>
            </a:pPr>
            <a:r>
              <a:rPr lang="en" sz="1300"/>
              <a:t>28/30 teams have at least one woman in the role of VP or above. </a:t>
            </a:r>
            <a:endParaRPr sz="1300"/>
          </a:p>
          <a:p>
            <a:pPr indent="-311150" lvl="0" marL="457200" rtl="0" algn="l">
              <a:spcBef>
                <a:spcPts val="0"/>
              </a:spcBef>
              <a:spcAft>
                <a:spcPts val="0"/>
              </a:spcAft>
              <a:buSzPts val="1300"/>
              <a:buChar char="●"/>
            </a:pPr>
            <a:r>
              <a:rPr lang="en" sz="1300"/>
              <a:t>Demographics area graph</a:t>
            </a:r>
            <a:endParaRPr sz="1300"/>
          </a:p>
          <a:p>
            <a:pPr indent="-311150" lvl="1" marL="914400" rtl="0" algn="l">
              <a:spcBef>
                <a:spcPts val="0"/>
              </a:spcBef>
              <a:spcAft>
                <a:spcPts val="0"/>
              </a:spcAft>
              <a:buSzPts val="1300"/>
              <a:buChar char="○"/>
            </a:pPr>
            <a:r>
              <a:rPr lang="en" sz="1300"/>
              <a:t>Explain key, show how it was expanding than tightened again</a:t>
            </a:r>
            <a:endParaRPr sz="1300"/>
          </a:p>
          <a:p>
            <a:pPr indent="-311150" lvl="1" marL="914400" rtl="0" algn="l">
              <a:spcBef>
                <a:spcPts val="0"/>
              </a:spcBef>
              <a:spcAft>
                <a:spcPts val="0"/>
              </a:spcAft>
              <a:buSzPts val="1300"/>
              <a:buChar char="○"/>
            </a:pPr>
            <a:r>
              <a:rPr lang="en" sz="1300"/>
              <a:t>Massive latino spike</a:t>
            </a:r>
            <a:endParaRPr sz="1300"/>
          </a:p>
          <a:p>
            <a:pPr indent="-311150" lvl="1" marL="914400" rtl="0" algn="l">
              <a:spcBef>
                <a:spcPts val="0"/>
              </a:spcBef>
              <a:spcAft>
                <a:spcPts val="0"/>
              </a:spcAft>
              <a:buSzPts val="1300"/>
              <a:buChar char="○"/>
            </a:pPr>
            <a:r>
              <a:rPr lang="en" sz="1300"/>
              <a:t>Latino and African-Americans were sort at equal pace when Lation spike and continued to grow while the African-American population went way down. </a:t>
            </a:r>
            <a:endParaRPr sz="1300"/>
          </a:p>
          <a:p>
            <a:pPr indent="-311150" lvl="1" marL="914400" rtl="0" algn="l">
              <a:spcBef>
                <a:spcPts val="0"/>
              </a:spcBef>
              <a:spcAft>
                <a:spcPts val="0"/>
              </a:spcAft>
              <a:buSzPts val="1300"/>
              <a:buChar char="○"/>
            </a:pPr>
            <a:r>
              <a:rPr lang="en" sz="1300"/>
              <a:t>Asian also started to grow compared to how hard it is to see on the graph</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c70fc03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c70fc03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Same graph as the last just instead this one weights the demographic population by their cumulative WAR to get a better idea of the impact each demographic has. </a:t>
            </a:r>
            <a:endParaRPr sz="1300"/>
          </a:p>
          <a:p>
            <a:pPr indent="-311150" lvl="0" marL="457200" rtl="0" algn="l">
              <a:spcBef>
                <a:spcPts val="0"/>
              </a:spcBef>
              <a:spcAft>
                <a:spcPts val="0"/>
              </a:spcAft>
              <a:buSzPts val="1300"/>
              <a:buChar char="●"/>
            </a:pPr>
            <a:r>
              <a:rPr lang="en" sz="1300"/>
              <a:t>WAR: Wins Above Replacement, WAR is one of the most popular stat used in sabermetrics. Its goal is to try and put a number value on a players performance as a whole. It’s not supposed to be incredibly accurate or used on its own like other stats, its best used in </a:t>
            </a:r>
            <a:r>
              <a:rPr lang="en" sz="1300"/>
              <a:t>unison with other stats to create bigger picture. In this situation it works really well because of how good it is at quantifying player value. </a:t>
            </a:r>
            <a:endParaRPr sz="1300"/>
          </a:p>
          <a:p>
            <a:pPr indent="-311150" lvl="0" marL="457200" rtl="0" algn="l">
              <a:spcBef>
                <a:spcPts val="0"/>
              </a:spcBef>
              <a:spcAft>
                <a:spcPts val="0"/>
              </a:spcAft>
              <a:buSzPts val="1300"/>
              <a:buChar char="●"/>
            </a:pPr>
            <a:r>
              <a:rPr lang="en" sz="1300"/>
              <a:t>What mainly stands out is the noticeable increase in size for African AMericans compared the other graph. SImply what that means is that African American players have been a lot more productive and impactful than the demographic says. Even makes the smaller section from the more recent years look bigger. </a:t>
            </a:r>
            <a:endParaRPr sz="1300"/>
          </a:p>
          <a:p>
            <a:pPr indent="-311150" lvl="0" marL="457200" rtl="0" algn="l">
              <a:spcBef>
                <a:spcPts val="0"/>
              </a:spcBef>
              <a:spcAft>
                <a:spcPts val="0"/>
              </a:spcAft>
              <a:buSzPts val="1300"/>
              <a:buChar char="●"/>
            </a:pPr>
            <a:r>
              <a:rPr lang="en" sz="1300"/>
              <a:t>Same goes for latino players, a clear increase in size.</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c70fc03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c70fc03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Same data as first demographic graph </a:t>
            </a:r>
            <a:endParaRPr sz="1300"/>
          </a:p>
          <a:p>
            <a:pPr indent="-311150" lvl="0" marL="457200" rtl="0" algn="l">
              <a:spcBef>
                <a:spcPts val="0"/>
              </a:spcBef>
              <a:spcAft>
                <a:spcPts val="0"/>
              </a:spcAft>
              <a:buSzPts val="1300"/>
              <a:buChar char="●"/>
            </a:pPr>
            <a:r>
              <a:rPr lang="en" sz="1300"/>
              <a:t>This just makes it easier to see the trend or path of each demographic over time.</a:t>
            </a:r>
            <a:endParaRPr sz="1300"/>
          </a:p>
          <a:p>
            <a:pPr indent="-311150" lvl="0" marL="457200" rtl="0" algn="l">
              <a:spcBef>
                <a:spcPts val="0"/>
              </a:spcBef>
              <a:spcAft>
                <a:spcPts val="0"/>
              </a:spcAft>
              <a:buSzPts val="1300"/>
              <a:buChar char="●"/>
            </a:pPr>
            <a:r>
              <a:rPr lang="en" sz="1300"/>
              <a:t>The white population has slowly gone down, makes sense with the influx of more international players. </a:t>
            </a:r>
            <a:endParaRPr sz="1300"/>
          </a:p>
          <a:p>
            <a:pPr indent="-311150" lvl="0" marL="457200" rtl="0" algn="l">
              <a:spcBef>
                <a:spcPts val="0"/>
              </a:spcBef>
              <a:spcAft>
                <a:spcPts val="0"/>
              </a:spcAft>
              <a:buSzPts val="1300"/>
              <a:buChar char="●"/>
            </a:pPr>
            <a:r>
              <a:rPr lang="en" sz="1300"/>
              <a:t>African </a:t>
            </a:r>
            <a:r>
              <a:rPr lang="en" sz="1300"/>
              <a:t>american</a:t>
            </a:r>
            <a:r>
              <a:rPr lang="en" sz="1300"/>
              <a:t> was steadily increasing during the 70s and then started to slowly go back down to what looks like a close low to the </a:t>
            </a:r>
            <a:r>
              <a:rPr lang="en" sz="1300"/>
              <a:t>beginning</a:t>
            </a:r>
            <a:r>
              <a:rPr lang="en" sz="1300"/>
              <a:t> of the graph. </a:t>
            </a:r>
            <a:endParaRPr sz="1300"/>
          </a:p>
          <a:p>
            <a:pPr indent="-311150" lvl="0" marL="457200" rtl="0" algn="l">
              <a:spcBef>
                <a:spcPts val="0"/>
              </a:spcBef>
              <a:spcAft>
                <a:spcPts val="0"/>
              </a:spcAft>
              <a:buSzPts val="1300"/>
              <a:buChar char="●"/>
            </a:pPr>
            <a:r>
              <a:rPr lang="en" sz="1300"/>
              <a:t>Latino spike through the african american population and </a:t>
            </a:r>
            <a:r>
              <a:rPr lang="en" sz="1300"/>
              <a:t>plateaued</a:t>
            </a:r>
            <a:r>
              <a:rPr lang="en" sz="1300"/>
              <a:t> a little bit but doesn’t seem to be dropping. </a:t>
            </a:r>
            <a:endParaRPr sz="1300"/>
          </a:p>
          <a:p>
            <a:pPr indent="-311150" lvl="0" marL="457200" rtl="0" algn="l">
              <a:spcBef>
                <a:spcPts val="0"/>
              </a:spcBef>
              <a:spcAft>
                <a:spcPts val="0"/>
              </a:spcAft>
              <a:buSzPts val="1300"/>
              <a:buChar char="●"/>
            </a:pPr>
            <a:r>
              <a:rPr lang="en" sz="1300"/>
              <a:t>Asian </a:t>
            </a:r>
            <a:r>
              <a:rPr lang="en" sz="1300"/>
              <a:t>population</a:t>
            </a:r>
            <a:r>
              <a:rPr lang="en" sz="1300"/>
              <a:t> also starting go up.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c2e1326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c2e1326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Marketing issue</a:t>
            </a:r>
            <a:endParaRPr sz="1300"/>
          </a:p>
          <a:p>
            <a:pPr indent="-311150" lvl="1" marL="914400" rtl="0" algn="l">
              <a:spcBef>
                <a:spcPts val="0"/>
              </a:spcBef>
              <a:spcAft>
                <a:spcPts val="0"/>
              </a:spcAft>
              <a:buSzPts val="1300"/>
              <a:buChar char="○"/>
            </a:pPr>
            <a:r>
              <a:rPr lang="en" sz="1300"/>
              <a:t>According to SI in 2018 only 22% of the American public knows who the Millville Meteor or Mike Trout. </a:t>
            </a:r>
            <a:endParaRPr sz="1300"/>
          </a:p>
          <a:p>
            <a:pPr indent="-311150" lvl="1" marL="914400" rtl="0" algn="l">
              <a:spcBef>
                <a:spcPts val="0"/>
              </a:spcBef>
              <a:spcAft>
                <a:spcPts val="0"/>
              </a:spcAft>
              <a:buSzPts val="1300"/>
              <a:buChar char="○"/>
            </a:pPr>
            <a:r>
              <a:rPr lang="en" sz="1300"/>
              <a:t>Best example I can give is that my mom has no idea who he is but know Lebron, Brady, Tiger, Messi, Ronaldo, and etc. </a:t>
            </a:r>
            <a:endParaRPr sz="1300"/>
          </a:p>
          <a:p>
            <a:pPr indent="-311150" lvl="1" marL="914400" rtl="0" algn="l">
              <a:spcBef>
                <a:spcPts val="0"/>
              </a:spcBef>
              <a:spcAft>
                <a:spcPts val="0"/>
              </a:spcAft>
              <a:buSzPts val="1300"/>
              <a:buChar char="○"/>
            </a:pPr>
            <a:r>
              <a:rPr lang="en" sz="1300"/>
              <a:t>Trout</a:t>
            </a:r>
            <a:r>
              <a:rPr lang="en" sz="1300"/>
              <a:t> doesn’t do many commercials or sponsorships outside of what the team </a:t>
            </a:r>
            <a:r>
              <a:rPr lang="en" sz="1300"/>
              <a:t>requires</a:t>
            </a:r>
            <a:r>
              <a:rPr lang="en" sz="1300"/>
              <a:t> him to do or the league. When you are getting paid like he is you don’t really need to do ads. The league like others should be able to market their players.</a:t>
            </a:r>
            <a:endParaRPr sz="1300"/>
          </a:p>
          <a:p>
            <a:pPr indent="-311150" lvl="1" marL="914400" rtl="0" algn="l">
              <a:spcBef>
                <a:spcPts val="0"/>
              </a:spcBef>
              <a:spcAft>
                <a:spcPts val="0"/>
              </a:spcAft>
              <a:buSzPts val="1300"/>
              <a:buChar char="○"/>
            </a:pPr>
            <a:r>
              <a:rPr lang="en" sz="1300"/>
              <a:t>He also isn’t very flashy or </a:t>
            </a:r>
            <a:r>
              <a:rPr lang="en" sz="1300"/>
              <a:t>have</a:t>
            </a:r>
            <a:r>
              <a:rPr lang="en" sz="1300"/>
              <a:t> a very </a:t>
            </a:r>
            <a:r>
              <a:rPr lang="en" sz="1300"/>
              <a:t>vibrant</a:t>
            </a:r>
            <a:r>
              <a:rPr lang="en" sz="1300"/>
              <a:t> personality that draws a lot of attention.</a:t>
            </a:r>
            <a:endParaRPr sz="1300"/>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Another issue has to do with MLB as a whole, Trout plays for the LA Angels, a team in a large market that </a:t>
            </a:r>
            <a:r>
              <a:rPr lang="en" sz="1300">
                <a:solidFill>
                  <a:srgbClr val="0A1529"/>
                </a:solidFill>
              </a:rPr>
              <a:t>somewhat</a:t>
            </a:r>
            <a:r>
              <a:rPr lang="en" sz="1300">
                <a:solidFill>
                  <a:srgbClr val="0A1529"/>
                </a:solidFill>
              </a:rPr>
              <a:t> </a:t>
            </a:r>
            <a:r>
              <a:rPr lang="en" sz="1300">
                <a:solidFill>
                  <a:srgbClr val="0A1529"/>
                </a:solidFill>
              </a:rPr>
              <a:t>refuses</a:t>
            </a:r>
            <a:r>
              <a:rPr lang="en" sz="1300">
                <a:solidFill>
                  <a:srgbClr val="0A1529"/>
                </a:solidFill>
              </a:rPr>
              <a:t> to field a playoff quality team. During one of the only times where viewership is high the </a:t>
            </a:r>
            <a:r>
              <a:rPr lang="en" sz="1300">
                <a:solidFill>
                  <a:srgbClr val="0A1529"/>
                </a:solidFill>
              </a:rPr>
              <a:t>league's</a:t>
            </a:r>
            <a:r>
              <a:rPr lang="en" sz="1300">
                <a:solidFill>
                  <a:srgbClr val="0A1529"/>
                </a:solidFill>
              </a:rPr>
              <a:t> best player isn’t there. (Trout only has played in 3 playoff games, all in 2014)</a:t>
            </a:r>
            <a:endParaRPr sz="1300">
              <a:solidFill>
                <a:srgbClr val="0A1529"/>
              </a:solidFill>
            </a:endParaRPr>
          </a:p>
          <a:p>
            <a:pPr indent="-311150" lvl="0" marL="457200" rtl="0" algn="l">
              <a:lnSpc>
                <a:spcPct val="115000"/>
              </a:lnSpc>
              <a:spcBef>
                <a:spcPts val="0"/>
              </a:spcBef>
              <a:spcAft>
                <a:spcPts val="0"/>
              </a:spcAft>
              <a:buClr>
                <a:srgbClr val="0A1529"/>
              </a:buClr>
              <a:buSzPts val="1300"/>
              <a:buChar char="●"/>
            </a:pPr>
            <a:r>
              <a:rPr lang="en" sz="1300">
                <a:solidFill>
                  <a:srgbClr val="0A1529"/>
                </a:solidFill>
              </a:rPr>
              <a:t>Blackouts</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You can’t watch every local team on tv unless you have the local broadcasters channel, it’s a nationally televised game or you are physically not in the region of that team. Hard </a:t>
            </a:r>
            <a:r>
              <a:rPr lang="en" sz="1300">
                <a:solidFill>
                  <a:srgbClr val="0A1529"/>
                </a:solidFill>
              </a:rPr>
              <a:t>for fans to watch their team without paying for an extra streaming service. </a:t>
            </a:r>
            <a:endParaRPr sz="1300">
              <a:solidFill>
                <a:srgbClr val="0A1529"/>
              </a:solidFill>
            </a:endParaRPr>
          </a:p>
          <a:p>
            <a:pPr indent="-311150" lvl="0" marL="457200" rtl="0" algn="l">
              <a:lnSpc>
                <a:spcPct val="115000"/>
              </a:lnSpc>
              <a:spcBef>
                <a:spcPts val="0"/>
              </a:spcBef>
              <a:spcAft>
                <a:spcPts val="0"/>
              </a:spcAft>
              <a:buClr>
                <a:srgbClr val="0A1529"/>
              </a:buClr>
              <a:buSzPts val="1300"/>
              <a:buChar char="●"/>
            </a:pPr>
            <a:r>
              <a:rPr lang="en" sz="1300">
                <a:solidFill>
                  <a:srgbClr val="0A1529"/>
                </a:solidFill>
              </a:rPr>
              <a:t>Less interesting draft compared to other professional sports.</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College baseball doesn’t have nearly as much attention as basketball or football. Top college prospects don’t get the same national attention that basketball or football prospects do. </a:t>
            </a:r>
            <a:endParaRPr sz="1300">
              <a:solidFill>
                <a:srgbClr val="0A1529"/>
              </a:solidFill>
            </a:endParaRPr>
          </a:p>
          <a:p>
            <a:pPr indent="-311150" lvl="1" marL="914400" rtl="0" algn="l">
              <a:lnSpc>
                <a:spcPct val="115000"/>
              </a:lnSpc>
              <a:spcBef>
                <a:spcPts val="0"/>
              </a:spcBef>
              <a:spcAft>
                <a:spcPts val="0"/>
              </a:spcAft>
              <a:buClr>
                <a:srgbClr val="0A1529"/>
              </a:buClr>
              <a:buSzPts val="1300"/>
              <a:buChar char="○"/>
            </a:pPr>
            <a:r>
              <a:rPr lang="en" sz="1300">
                <a:solidFill>
                  <a:srgbClr val="0A1529"/>
                </a:solidFill>
              </a:rPr>
              <a:t>Because high school players can be drafted it makes it harder to know who is who when watching the draft. A lot harder to take interest in the draft when you don’t know anything about the players. </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WS viewer numbers </a:t>
            </a:r>
            <a:endParaRPr sz="1300"/>
          </a:p>
          <a:p>
            <a:pPr indent="-311150" lvl="1" marL="914400" rtl="0" algn="l">
              <a:spcBef>
                <a:spcPts val="0"/>
              </a:spcBef>
              <a:spcAft>
                <a:spcPts val="0"/>
              </a:spcAft>
              <a:buSzPts val="1300"/>
              <a:buChar char="○"/>
            </a:pPr>
            <a:r>
              <a:rPr lang="en" sz="1300"/>
              <a:t>Viewership has gone down which doesn’t follow the rest of society. </a:t>
            </a:r>
            <a:endParaRPr sz="1300"/>
          </a:p>
          <a:p>
            <a:pPr indent="-311150" lvl="1" marL="914400" rtl="0" algn="l">
              <a:spcBef>
                <a:spcPts val="0"/>
              </a:spcBef>
              <a:spcAft>
                <a:spcPts val="0"/>
              </a:spcAft>
              <a:buSzPts val="1300"/>
              <a:buChar char="○"/>
            </a:pPr>
            <a:r>
              <a:rPr lang="en" sz="1300"/>
              <a:t>With the growth of the internet and streaming services it became easier and more common to watch sports, helping with the </a:t>
            </a:r>
            <a:r>
              <a:rPr lang="en" sz="1300"/>
              <a:t>growth</a:t>
            </a:r>
            <a:r>
              <a:rPr lang="en" sz="1300"/>
              <a:t> of most major sports. </a:t>
            </a:r>
            <a:endParaRPr sz="1300"/>
          </a:p>
          <a:p>
            <a:pPr indent="-311150" lvl="1" marL="914400" rtl="0" algn="l">
              <a:spcBef>
                <a:spcPts val="0"/>
              </a:spcBef>
              <a:spcAft>
                <a:spcPts val="0"/>
              </a:spcAft>
              <a:buSzPts val="1300"/>
              <a:buChar char="○"/>
            </a:pPr>
            <a:r>
              <a:rPr lang="en" sz="1300"/>
              <a:t>There is a lone peak in 2016 when the Cubs won the World Series, probably </a:t>
            </a:r>
            <a:r>
              <a:rPr lang="en" sz="1300"/>
              <a:t>the</a:t>
            </a:r>
            <a:r>
              <a:rPr lang="en" sz="1300"/>
              <a:t> majority was fans from Chicago. </a:t>
            </a:r>
            <a:endParaRPr sz="1300"/>
          </a:p>
          <a:p>
            <a:pPr indent="-311150" lvl="1" marL="914400" rtl="0" algn="l">
              <a:spcBef>
                <a:spcPts val="0"/>
              </a:spcBef>
              <a:spcAft>
                <a:spcPts val="0"/>
              </a:spcAft>
              <a:buSzPts val="1300"/>
              <a:buChar char="○"/>
            </a:pPr>
            <a:r>
              <a:rPr lang="en" sz="1300"/>
              <a:t>Otherwise </a:t>
            </a:r>
            <a:r>
              <a:rPr lang="en" sz="1300"/>
              <a:t>it's</a:t>
            </a:r>
            <a:r>
              <a:rPr lang="en" sz="1300"/>
              <a:t> gone down, </a:t>
            </a:r>
            <a:r>
              <a:rPr lang="en" sz="1300"/>
              <a:t>it's</a:t>
            </a:r>
            <a:r>
              <a:rPr lang="en" sz="1300"/>
              <a:t> not like it hasn’t had major contenders, the Dodgers, Astros, Red Sox, and Mets </a:t>
            </a:r>
            <a:r>
              <a:rPr lang="en" sz="1300"/>
              <a:t>have been in the WS </a:t>
            </a:r>
            <a:r>
              <a:rPr lang="en" sz="1300"/>
              <a:t>since 2015.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c70fc03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c70fc03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Three True Outcomes</a:t>
            </a:r>
            <a:endParaRPr sz="1300"/>
          </a:p>
          <a:p>
            <a:pPr indent="-311150" lvl="0" marL="457200" rtl="0" algn="l">
              <a:spcBef>
                <a:spcPts val="0"/>
              </a:spcBef>
              <a:spcAft>
                <a:spcPts val="0"/>
              </a:spcAft>
              <a:buSzPts val="1300"/>
              <a:buChar char="●"/>
            </a:pPr>
            <a:r>
              <a:rPr lang="en" sz="1300"/>
              <a:t>TTO represents the current era of baseball. The majority of major league baseball has turned into this, every plate </a:t>
            </a:r>
            <a:r>
              <a:rPr lang="en" sz="1300"/>
              <a:t>appearance</a:t>
            </a:r>
            <a:r>
              <a:rPr lang="en" sz="1300"/>
              <a:t> is most </a:t>
            </a:r>
            <a:r>
              <a:rPr lang="en" sz="1300"/>
              <a:t>likely</a:t>
            </a:r>
            <a:r>
              <a:rPr lang="en" sz="1300"/>
              <a:t> to end up a </a:t>
            </a:r>
            <a:r>
              <a:rPr lang="en" sz="1300"/>
              <a:t>walk, strikeout, or home run. Home runs are fun, there's nothing wrong with them but strikeouts are fun and walks are good but it gets old quickly. It was better when you got to see guys showing of their athleticism to make great plays in the field instead of waiting for a walk or K. </a:t>
            </a:r>
            <a:endParaRPr sz="1300"/>
          </a:p>
          <a:p>
            <a:pPr indent="-311150" lvl="0" marL="457200" rtl="0" algn="l">
              <a:spcBef>
                <a:spcPts val="0"/>
              </a:spcBef>
              <a:spcAft>
                <a:spcPts val="0"/>
              </a:spcAft>
              <a:buSzPts val="1300"/>
              <a:buChar char="●"/>
            </a:pPr>
            <a:r>
              <a:rPr lang="en" sz="1300"/>
              <a:t>This has led a large majority of players into changing their approach in their at bats. There are more guys who have terrible batting AVGs but have really high OBP and SLG. Guys like joey gallo that literally only strikeout, walk, or hit a homerun. Stats said that it was good to hit home runs and walk but it ended making baseball boring. </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This graph shows 2 things for each percentage, the data and a prediction. </a:t>
            </a:r>
            <a:endParaRPr sz="1300"/>
          </a:p>
          <a:p>
            <a:pPr indent="-311150" lvl="1" marL="914400" rtl="0" algn="l">
              <a:spcBef>
                <a:spcPts val="0"/>
              </a:spcBef>
              <a:spcAft>
                <a:spcPts val="0"/>
              </a:spcAft>
              <a:buSzPts val="1300"/>
              <a:buChar char="○"/>
            </a:pPr>
            <a:r>
              <a:rPr lang="en" sz="1300"/>
              <a:t>Strikeout% is the most obvious, it just shoots up and we already know its not slowing down anytime soon. 22% is just insane, 1 in 5 PA will be a K, not very enticing to watch. Probably will go up even more and this doesn’t even represent the large group of players with 25% K rates. </a:t>
            </a:r>
            <a:endParaRPr sz="1300"/>
          </a:p>
          <a:p>
            <a:pPr indent="-311150" lvl="1" marL="914400" rtl="0" algn="l">
              <a:spcBef>
                <a:spcPts val="0"/>
              </a:spcBef>
              <a:spcAft>
                <a:spcPts val="0"/>
              </a:spcAft>
              <a:buSzPts val="1300"/>
              <a:buChar char="○"/>
            </a:pPr>
            <a:r>
              <a:rPr lang="en" sz="1300"/>
              <a:t>BB% surprisingly has been more steady compared to the other 2 and hasn’t really changed much. It's actually gone down, which makes sense given the influx in strikeouts. Prediction also looks like it will continue to stay steady. </a:t>
            </a:r>
            <a:endParaRPr sz="1300"/>
          </a:p>
          <a:p>
            <a:pPr indent="-311150" lvl="1" marL="914400" rtl="0" algn="l">
              <a:spcBef>
                <a:spcPts val="0"/>
              </a:spcBef>
              <a:spcAft>
                <a:spcPts val="0"/>
              </a:spcAft>
              <a:buSzPts val="1300"/>
              <a:buChar char="○"/>
            </a:pPr>
            <a:r>
              <a:rPr lang="en" sz="1300"/>
              <a:t>HR% is a little harder to look at because of how small of a number it is but it's definitely gone up. Primarily given how high it has been 5+ years even compared to the steroid era. That will likely keep going up until there is some change in rules potentially.</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c70fc03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c70fc03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Average Fastball Velocity</a:t>
            </a:r>
            <a:endParaRPr sz="1300"/>
          </a:p>
          <a:p>
            <a:pPr indent="-311150" lvl="0" marL="457200" rtl="0" algn="l">
              <a:spcBef>
                <a:spcPts val="0"/>
              </a:spcBef>
              <a:spcAft>
                <a:spcPts val="0"/>
              </a:spcAft>
              <a:buSzPts val="1300"/>
              <a:buChar char="●"/>
            </a:pPr>
            <a:r>
              <a:rPr lang="en" sz="1300"/>
              <a:t>This has only been tracked since 2007 but it still shows a lot of change and its easy to imagine </a:t>
            </a:r>
            <a:r>
              <a:rPr lang="en" sz="1300"/>
              <a:t>what</a:t>
            </a:r>
            <a:r>
              <a:rPr lang="en" sz="1300"/>
              <a:t> </a:t>
            </a:r>
            <a:r>
              <a:rPr lang="en" sz="1300"/>
              <a:t>the</a:t>
            </a:r>
            <a:r>
              <a:rPr lang="en" sz="1300"/>
              <a:t> number would have been before 07. </a:t>
            </a:r>
            <a:endParaRPr sz="1300"/>
          </a:p>
          <a:p>
            <a:pPr indent="-311150" lvl="0" marL="457200" rtl="0" algn="l">
              <a:spcBef>
                <a:spcPts val="0"/>
              </a:spcBef>
              <a:spcAft>
                <a:spcPts val="0"/>
              </a:spcAft>
              <a:buSzPts val="1300"/>
              <a:buChar char="●"/>
            </a:pPr>
            <a:r>
              <a:rPr lang="en" sz="1300"/>
              <a:t>This simply shows the average fastball velocity from 07-21.</a:t>
            </a:r>
            <a:endParaRPr sz="1300"/>
          </a:p>
          <a:p>
            <a:pPr indent="-311150" lvl="0" marL="457200" rtl="0" algn="l">
              <a:spcBef>
                <a:spcPts val="0"/>
              </a:spcBef>
              <a:spcAft>
                <a:spcPts val="0"/>
              </a:spcAft>
              <a:buSzPts val="1300"/>
              <a:buChar char="●"/>
            </a:pPr>
            <a:r>
              <a:rPr lang="en" sz="1300"/>
              <a:t>Continuously</a:t>
            </a:r>
            <a:r>
              <a:rPr lang="en" sz="1300"/>
              <a:t> gone up and doesn’t appear to be stopping. </a:t>
            </a:r>
            <a:endParaRPr sz="1300"/>
          </a:p>
          <a:p>
            <a:pPr indent="-311150" lvl="0" marL="457200" rtl="0" algn="l">
              <a:spcBef>
                <a:spcPts val="0"/>
              </a:spcBef>
              <a:spcAft>
                <a:spcPts val="0"/>
              </a:spcAft>
              <a:buSzPts val="1300"/>
              <a:buChar char="●"/>
            </a:pPr>
            <a:r>
              <a:rPr lang="en" sz="1300"/>
              <a:t>There is nothing wrong with pitchers throwing harder, but it is part of a wide range of stats that show that pitchers are getting a lot better than hitters with their velocity and pitch design. </a:t>
            </a:r>
            <a:endParaRPr sz="1300"/>
          </a:p>
          <a:p>
            <a:pPr indent="-311150" lvl="1" marL="914400" rtl="0" algn="l">
              <a:spcBef>
                <a:spcPts val="0"/>
              </a:spcBef>
              <a:spcAft>
                <a:spcPts val="0"/>
              </a:spcAft>
              <a:buSzPts val="1300"/>
              <a:buChar char="○"/>
            </a:pPr>
            <a:r>
              <a:rPr lang="en" sz="1300"/>
              <a:t>There is so much </a:t>
            </a:r>
            <a:r>
              <a:rPr lang="en" sz="1300"/>
              <a:t>technology</a:t>
            </a:r>
            <a:r>
              <a:rPr lang="en" sz="1300"/>
              <a:t> </a:t>
            </a:r>
            <a:r>
              <a:rPr lang="en" sz="1300"/>
              <a:t>involved</a:t>
            </a:r>
            <a:r>
              <a:rPr lang="en" sz="1300"/>
              <a:t> with pitching that it makes a lot of sense.</a:t>
            </a:r>
            <a:endParaRPr sz="1300"/>
          </a:p>
          <a:p>
            <a:pPr indent="-311150" lvl="1" marL="914400" rtl="0" algn="l">
              <a:spcBef>
                <a:spcPts val="0"/>
              </a:spcBef>
              <a:spcAft>
                <a:spcPts val="0"/>
              </a:spcAft>
              <a:buSzPts val="1300"/>
              <a:buChar char="○"/>
            </a:pPr>
            <a:r>
              <a:rPr lang="en" sz="1300"/>
              <a:t>Higher velo leads to more strikeouts which leads to less balls in </a:t>
            </a:r>
            <a:r>
              <a:rPr lang="en" sz="1300"/>
              <a:t>play</a:t>
            </a:r>
            <a:r>
              <a:rPr lang="en" sz="1300"/>
              <a:t> and less fun. </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c70fc03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c70fc03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Quality of contact %s </a:t>
            </a:r>
            <a:endParaRPr sz="1300"/>
          </a:p>
          <a:p>
            <a:pPr indent="-311150" lvl="0" marL="457200" rtl="0" algn="l">
              <a:spcBef>
                <a:spcPts val="0"/>
              </a:spcBef>
              <a:spcAft>
                <a:spcPts val="0"/>
              </a:spcAft>
              <a:buSzPts val="1300"/>
              <a:buChar char="●"/>
            </a:pPr>
            <a:r>
              <a:rPr lang="en" sz="1300"/>
              <a:t>Quality of contact consists of three stats. Soft, medium, and hard contact. </a:t>
            </a:r>
            <a:r>
              <a:rPr lang="en" sz="1300"/>
              <a:t>It's</a:t>
            </a:r>
            <a:r>
              <a:rPr lang="en" sz="1300"/>
              <a:t> a known fact in baseball that you have a much better chance of getting a hit it the harder you hit the ball. </a:t>
            </a:r>
            <a:endParaRPr sz="1300"/>
          </a:p>
          <a:p>
            <a:pPr indent="-311150" lvl="0" marL="457200" rtl="0" algn="l">
              <a:spcBef>
                <a:spcPts val="0"/>
              </a:spcBef>
              <a:spcAft>
                <a:spcPts val="0"/>
              </a:spcAft>
              <a:buSzPts val="1300"/>
              <a:buChar char="●"/>
            </a:pPr>
            <a:r>
              <a:rPr lang="en" sz="1300"/>
              <a:t>This fuels the three true </a:t>
            </a:r>
            <a:r>
              <a:rPr lang="en" sz="1300"/>
              <a:t>outcomes</a:t>
            </a:r>
            <a:r>
              <a:rPr lang="en" sz="1300"/>
              <a:t>, guys just swing out of their shoes all the time and </a:t>
            </a:r>
            <a:r>
              <a:rPr lang="en" sz="1300"/>
              <a:t>strike out</a:t>
            </a:r>
            <a:r>
              <a:rPr lang="en" sz="1300"/>
              <a:t> or hit a homerun and some of time just hit hard lineouts. </a:t>
            </a:r>
            <a:endParaRPr sz="1300"/>
          </a:p>
          <a:p>
            <a:pPr indent="-311150" lvl="0" marL="457200" rtl="0" algn="l">
              <a:spcBef>
                <a:spcPts val="0"/>
              </a:spcBef>
              <a:spcAft>
                <a:spcPts val="0"/>
              </a:spcAft>
              <a:buSzPts val="1300"/>
              <a:buChar char="●"/>
            </a:pPr>
            <a:r>
              <a:rPr lang="en" sz="1300"/>
              <a:t>Medium has gone down which makes sense, we are not in the small ball era where there was lots of light contact and more balls in play. </a:t>
            </a:r>
            <a:endParaRPr sz="1300"/>
          </a:p>
          <a:p>
            <a:pPr indent="-311150" lvl="0" marL="457200" rtl="0" algn="l">
              <a:spcBef>
                <a:spcPts val="0"/>
              </a:spcBef>
              <a:spcAft>
                <a:spcPts val="0"/>
              </a:spcAft>
              <a:buSzPts val="1300"/>
              <a:buChar char="●"/>
            </a:pPr>
            <a:r>
              <a:rPr lang="en" sz="1300"/>
              <a:t>Soft has stayed pretty consistent </a:t>
            </a:r>
            <a:r>
              <a:rPr lang="en" sz="1300"/>
              <a:t>especially</a:t>
            </a:r>
            <a:r>
              <a:rPr lang="en" sz="1300"/>
              <a:t> this past decade. </a:t>
            </a:r>
            <a:endParaRPr sz="1300"/>
          </a:p>
          <a:p>
            <a:pPr indent="-311150" lvl="0" marL="457200" rtl="0" algn="l">
              <a:spcBef>
                <a:spcPts val="0"/>
              </a:spcBef>
              <a:spcAft>
                <a:spcPts val="0"/>
              </a:spcAft>
              <a:buSzPts val="1300"/>
              <a:buChar char="●"/>
            </a:pPr>
            <a:r>
              <a:rPr lang="en" sz="1300"/>
              <a:t>Hard contact </a:t>
            </a:r>
            <a:r>
              <a:rPr lang="en" sz="1300"/>
              <a:t>unexpectedly</a:t>
            </a:r>
            <a:r>
              <a:rPr lang="en" sz="1300"/>
              <a:t> isn’t rare anymore and is still going up. Hard % going up or down doesn’t have a very clear correlation with the </a:t>
            </a:r>
            <a:r>
              <a:rPr lang="en" sz="1300"/>
              <a:t>health</a:t>
            </a:r>
            <a:r>
              <a:rPr lang="en" sz="1300"/>
              <a:t> of baseball. Going up could increase TTO and </a:t>
            </a:r>
            <a:r>
              <a:rPr lang="en" sz="1300"/>
              <a:t>going</a:t>
            </a:r>
            <a:r>
              <a:rPr lang="en" sz="1300"/>
              <a:t> down could decrease power. Both are good and bad in their own sense, the game will continue to </a:t>
            </a:r>
            <a:r>
              <a:rPr lang="en" sz="1300"/>
              <a:t>move in that direction, striving for hard quality contact. </a:t>
            </a:r>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c70fc03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c70fc03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Cumulative home runs over the years</a:t>
            </a:r>
            <a:endParaRPr sz="1300"/>
          </a:p>
          <a:p>
            <a:pPr indent="-311150" lvl="0" marL="457200" rtl="0" algn="l">
              <a:spcBef>
                <a:spcPts val="0"/>
              </a:spcBef>
              <a:spcAft>
                <a:spcPts val="0"/>
              </a:spcAft>
              <a:buSzPts val="1300"/>
              <a:buChar char="●"/>
            </a:pPr>
            <a:r>
              <a:rPr lang="en" sz="1300"/>
              <a:t>This is one of the better </a:t>
            </a:r>
            <a:r>
              <a:rPr lang="en" sz="1300"/>
              <a:t>ways</a:t>
            </a:r>
            <a:r>
              <a:rPr lang="en" sz="1300"/>
              <a:t> to show the power </a:t>
            </a:r>
            <a:r>
              <a:rPr lang="en" sz="1300"/>
              <a:t>increase</a:t>
            </a:r>
            <a:r>
              <a:rPr lang="en" sz="1300"/>
              <a:t> even though its a simple stat. </a:t>
            </a:r>
            <a:endParaRPr sz="1300"/>
          </a:p>
          <a:p>
            <a:pPr indent="-311150" lvl="0" marL="457200" rtl="0" algn="l">
              <a:spcBef>
                <a:spcPts val="0"/>
              </a:spcBef>
              <a:spcAft>
                <a:spcPts val="0"/>
              </a:spcAft>
              <a:buSzPts val="1300"/>
              <a:buChar char="●"/>
            </a:pPr>
            <a:r>
              <a:rPr lang="en" sz="1300"/>
              <a:t>Very </a:t>
            </a:r>
            <a:r>
              <a:rPr lang="en" sz="1300"/>
              <a:t>clearly there is the home run boost in the steroid era, a gentle decline and than giant spike up to now with the juiced and not juiced baseball. </a:t>
            </a:r>
            <a:endParaRPr sz="1300"/>
          </a:p>
          <a:p>
            <a:pPr indent="-311150" lvl="0" marL="457200" rtl="0" algn="l">
              <a:spcBef>
                <a:spcPts val="0"/>
              </a:spcBef>
              <a:spcAft>
                <a:spcPts val="0"/>
              </a:spcAft>
              <a:buSzPts val="1300"/>
              <a:buChar char="●"/>
            </a:pPr>
            <a:r>
              <a:rPr lang="en" sz="1300"/>
              <a:t>Having the juiced balls in 2019 and maybe before does affect the home run totals but it's hard to give it all the credit. Like i said before guys are swinging out of their shoes more often than not just trying to hit the ball hard and that plus the mentality of trying to hit home runs has played a bigger role in the increase. </a:t>
            </a:r>
            <a:endParaRPr sz="1300"/>
          </a:p>
          <a:p>
            <a:pPr indent="-311150" lvl="0" marL="457200" rtl="0" algn="l">
              <a:spcBef>
                <a:spcPts val="0"/>
              </a:spcBef>
              <a:spcAft>
                <a:spcPts val="0"/>
              </a:spcAft>
              <a:buSzPts val="1300"/>
              <a:buChar char="●"/>
            </a:pPr>
            <a:r>
              <a:rPr lang="en" sz="1300"/>
              <a:t>The current totals are above the peak of the steroid era by about 6000 home runs, most of that can just come from the baseball, its a joint effort.</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What’s wrong with Baseball</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Ben Platt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percentages</a:t>
            </a:r>
            <a:endParaRPr/>
          </a:p>
        </p:txBody>
      </p:sp>
      <p:pic>
        <p:nvPicPr>
          <p:cNvPr id="117" name="Google Shape;117;p22"/>
          <p:cNvPicPr preferRelativeResize="0"/>
          <p:nvPr/>
        </p:nvPicPr>
        <p:blipFill/>
        <p:spPr>
          <a:xfrm>
            <a:off x="1414063" y="1017725"/>
            <a:ext cx="6315868"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SLG % </a:t>
            </a:r>
            <a:endParaRPr/>
          </a:p>
        </p:txBody>
      </p:sp>
      <p:pic>
        <p:nvPicPr>
          <p:cNvPr id="123" name="Google Shape;123;p23"/>
          <p:cNvPicPr preferRelativeResize="0"/>
          <p:nvPr/>
        </p:nvPicPr>
        <p:blipFill/>
        <p:spPr>
          <a:xfrm>
            <a:off x="1396125" y="1017725"/>
            <a:ext cx="6351754"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stolen bases</a:t>
            </a:r>
            <a:endParaRPr/>
          </a:p>
        </p:txBody>
      </p:sp>
      <p:pic>
        <p:nvPicPr>
          <p:cNvPr id="129" name="Google Shape;129;p24"/>
          <p:cNvPicPr preferRelativeResize="0"/>
          <p:nvPr/>
        </p:nvPicPr>
        <p:blipFill/>
        <p:spPr>
          <a:xfrm>
            <a:off x="1393550" y="1017725"/>
            <a:ext cx="6356910"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p:spPr>
          <a:xfrm>
            <a:off x="311700" y="958250"/>
            <a:ext cx="8520602" cy="39018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 continued</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5"/>
          <p:cNvPicPr preferRelativeResize="0"/>
          <p:nvPr/>
        </p:nvPicPr>
        <p:blipFill/>
        <p:spPr>
          <a:xfrm>
            <a:off x="311700" y="1017725"/>
            <a:ext cx="8520602" cy="3837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Baseball demographics continued</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6"/>
          <p:cNvPicPr preferRelativeResize="0"/>
          <p:nvPr/>
        </p:nvPicPr>
        <p:blipFill/>
        <p:spPr>
          <a:xfrm>
            <a:off x="224438" y="1017725"/>
            <a:ext cx="8695127" cy="385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issue </a:t>
            </a:r>
            <a:endParaRPr/>
          </a:p>
        </p:txBody>
      </p:sp>
      <p:pic>
        <p:nvPicPr>
          <p:cNvPr id="87" name="Google Shape;87;p17"/>
          <p:cNvPicPr preferRelativeResize="0"/>
          <p:nvPr/>
        </p:nvPicPr>
        <p:blipFill/>
        <p:spPr>
          <a:xfrm>
            <a:off x="1393550" y="1017725"/>
            <a:ext cx="6356910"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True Outcomes</a:t>
            </a:r>
            <a:endParaRPr/>
          </a:p>
        </p:txBody>
      </p:sp>
      <p:pic>
        <p:nvPicPr>
          <p:cNvPr id="93" name="Google Shape;93;p18"/>
          <p:cNvPicPr preferRelativeResize="0"/>
          <p:nvPr/>
        </p:nvPicPr>
        <p:blipFill/>
        <p:spPr>
          <a:xfrm>
            <a:off x="1332425" y="1017725"/>
            <a:ext cx="6479150" cy="389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Fastball velocity</a:t>
            </a:r>
            <a:endParaRPr/>
          </a:p>
        </p:txBody>
      </p:sp>
      <p:pic>
        <p:nvPicPr>
          <p:cNvPr id="99" name="Google Shape;99;p19"/>
          <p:cNvPicPr preferRelativeResize="0"/>
          <p:nvPr/>
        </p:nvPicPr>
        <p:blipFill/>
        <p:spPr>
          <a:xfrm>
            <a:off x="1355650" y="1017725"/>
            <a:ext cx="6432701" cy="387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of contact</a:t>
            </a:r>
            <a:endParaRPr/>
          </a:p>
        </p:txBody>
      </p:sp>
      <p:pic>
        <p:nvPicPr>
          <p:cNvPr id="105" name="Google Shape;105;p20"/>
          <p:cNvPicPr preferRelativeResize="0"/>
          <p:nvPr/>
        </p:nvPicPr>
        <p:blipFill/>
        <p:spPr>
          <a:xfrm>
            <a:off x="1401275" y="1017725"/>
            <a:ext cx="6341458"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Cumulative home runs </a:t>
            </a:r>
            <a:endParaRPr/>
          </a:p>
        </p:txBody>
      </p:sp>
      <p:pic>
        <p:nvPicPr>
          <p:cNvPr id="111" name="Google Shape;111;p21"/>
          <p:cNvPicPr preferRelativeResize="0"/>
          <p:nvPr/>
        </p:nvPicPr>
        <p:blipFill/>
        <p:spPr>
          <a:xfrm>
            <a:off x="1479787" y="1017725"/>
            <a:ext cx="6184428" cy="376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