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8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76" r:id="rId25"/>
    <p:sldId id="297" r:id="rId26"/>
    <p:sldId id="313" r:id="rId27"/>
    <p:sldId id="298" r:id="rId28"/>
    <p:sldId id="284" r:id="rId29"/>
    <p:sldId id="312" r:id="rId30"/>
    <p:sldId id="311" r:id="rId31"/>
    <p:sldId id="285" r:id="rId32"/>
    <p:sldId id="286" r:id="rId33"/>
    <p:sldId id="288" r:id="rId34"/>
    <p:sldId id="287" r:id="rId35"/>
    <p:sldId id="290" r:id="rId36"/>
    <p:sldId id="291" r:id="rId37"/>
    <p:sldId id="292" r:id="rId38"/>
    <p:sldId id="301" r:id="rId39"/>
    <p:sldId id="294" r:id="rId40"/>
    <p:sldId id="295" r:id="rId41"/>
    <p:sldId id="296" r:id="rId42"/>
    <p:sldId id="300" r:id="rId43"/>
    <p:sldId id="299" r:id="rId44"/>
    <p:sldId id="302" r:id="rId45"/>
    <p:sldId id="303" r:id="rId46"/>
    <p:sldId id="304" r:id="rId47"/>
    <p:sldId id="307" r:id="rId48"/>
    <p:sldId id="306" r:id="rId49"/>
    <p:sldId id="305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  <a:srgbClr val="DFAC20"/>
    <a:srgbClr val="C32E04"/>
    <a:srgbClr val="3983AB"/>
    <a:srgbClr val="5A9900"/>
    <a:srgbClr val="FF9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0A7DF-A43A-43CB-A2C4-8EE57E6C56C0}" v="13" dt="2023-09-19T07:38:56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9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ittmar" userId="aaa74686-aaf7-455a-a7cd-30a5b5b17968" providerId="ADAL" clId="{DF60A7DF-A43A-43CB-A2C4-8EE57E6C56C0}"/>
    <pc:docChg chg="undo custSel modSld">
      <pc:chgData name="Ben Dittmar" userId="aaa74686-aaf7-455a-a7cd-30a5b5b17968" providerId="ADAL" clId="{DF60A7DF-A43A-43CB-A2C4-8EE57E6C56C0}" dt="2023-09-19T15:02:07.148" v="469" actId="20577"/>
      <pc:docMkLst>
        <pc:docMk/>
      </pc:docMkLst>
      <pc:sldChg chg="modSp mod">
        <pc:chgData name="Ben Dittmar" userId="aaa74686-aaf7-455a-a7cd-30a5b5b17968" providerId="ADAL" clId="{DF60A7DF-A43A-43CB-A2C4-8EE57E6C56C0}" dt="2023-09-19T08:52:15.686" v="467" actId="20577"/>
        <pc:sldMkLst>
          <pc:docMk/>
          <pc:sldMk cId="1796588921" sldId="260"/>
        </pc:sldMkLst>
        <pc:spChg chg="mod">
          <ac:chgData name="Ben Dittmar" userId="aaa74686-aaf7-455a-a7cd-30a5b5b17968" providerId="ADAL" clId="{DF60A7DF-A43A-43CB-A2C4-8EE57E6C56C0}" dt="2023-09-19T08:52:15.686" v="467" actId="20577"/>
          <ac:spMkLst>
            <pc:docMk/>
            <pc:sldMk cId="1796588921" sldId="260"/>
            <ac:spMk id="3" creationId="{32806679-60DC-4EBF-866F-2DB48FF3DF05}"/>
          </ac:spMkLst>
        </pc:spChg>
      </pc:sldChg>
      <pc:sldChg chg="modSp mod">
        <pc:chgData name="Ben Dittmar" userId="aaa74686-aaf7-455a-a7cd-30a5b5b17968" providerId="ADAL" clId="{DF60A7DF-A43A-43CB-A2C4-8EE57E6C56C0}" dt="2023-09-19T07:22:03.718" v="0" actId="20577"/>
        <pc:sldMkLst>
          <pc:docMk/>
          <pc:sldMk cId="4001407479" sldId="277"/>
        </pc:sldMkLst>
        <pc:spChg chg="mod">
          <ac:chgData name="Ben Dittmar" userId="aaa74686-aaf7-455a-a7cd-30a5b5b17968" providerId="ADAL" clId="{DF60A7DF-A43A-43CB-A2C4-8EE57E6C56C0}" dt="2023-09-19T07:22:03.718" v="0" actId="20577"/>
          <ac:spMkLst>
            <pc:docMk/>
            <pc:sldMk cId="4001407479" sldId="277"/>
            <ac:spMk id="3" creationId="{4A663A54-0897-4A82-93E0-BAD170A28A8D}"/>
          </ac:spMkLst>
        </pc:spChg>
      </pc:sldChg>
      <pc:sldChg chg="modSp mod">
        <pc:chgData name="Ben Dittmar" userId="aaa74686-aaf7-455a-a7cd-30a5b5b17968" providerId="ADAL" clId="{DF60A7DF-A43A-43CB-A2C4-8EE57E6C56C0}" dt="2023-09-19T15:02:07.148" v="469" actId="20577"/>
        <pc:sldMkLst>
          <pc:docMk/>
          <pc:sldMk cId="2280146820" sldId="284"/>
        </pc:sldMkLst>
        <pc:graphicFrameChg chg="modGraphic">
          <ac:chgData name="Ben Dittmar" userId="aaa74686-aaf7-455a-a7cd-30a5b5b17968" providerId="ADAL" clId="{DF60A7DF-A43A-43CB-A2C4-8EE57E6C56C0}" dt="2023-09-19T15:02:07.148" v="469" actId="20577"/>
          <ac:graphicFrameMkLst>
            <pc:docMk/>
            <pc:sldMk cId="2280146820" sldId="284"/>
            <ac:graphicFrameMk id="11" creationId="{D8DC469A-1AA6-9475-C728-7DAF028233D7}"/>
          </ac:graphicFrameMkLst>
        </pc:graphicFrameChg>
      </pc:sldChg>
      <pc:sldChg chg="addSp delSp modSp mod">
        <pc:chgData name="Ben Dittmar" userId="aaa74686-aaf7-455a-a7cd-30a5b5b17968" providerId="ADAL" clId="{DF60A7DF-A43A-43CB-A2C4-8EE57E6C56C0}" dt="2023-09-19T08:11:53.488" v="466" actId="207"/>
        <pc:sldMkLst>
          <pc:docMk/>
          <pc:sldMk cId="1322690394" sldId="313"/>
        </pc:sldMkLst>
        <pc:spChg chg="mod">
          <ac:chgData name="Ben Dittmar" userId="aaa74686-aaf7-455a-a7cd-30a5b5b17968" providerId="ADAL" clId="{DF60A7DF-A43A-43CB-A2C4-8EE57E6C56C0}" dt="2023-09-19T07:29:19.632" v="72" actId="14100"/>
          <ac:spMkLst>
            <pc:docMk/>
            <pc:sldMk cId="1322690394" sldId="313"/>
            <ac:spMk id="3" creationId="{F55C89A3-BBD6-42ED-B2BD-F5BEF97DADD8}"/>
          </ac:spMkLst>
        </pc:spChg>
        <pc:spChg chg="add del mod">
          <ac:chgData name="Ben Dittmar" userId="aaa74686-aaf7-455a-a7cd-30a5b5b17968" providerId="ADAL" clId="{DF60A7DF-A43A-43CB-A2C4-8EE57E6C56C0}" dt="2023-09-19T07:31:20.404" v="108" actId="478"/>
          <ac:spMkLst>
            <pc:docMk/>
            <pc:sldMk cId="1322690394" sldId="313"/>
            <ac:spMk id="5" creationId="{E3B2F950-FD7A-353F-5E8B-036B106022B4}"/>
          </ac:spMkLst>
        </pc:spChg>
        <pc:graphicFrameChg chg="add mod modGraphic">
          <ac:chgData name="Ben Dittmar" userId="aaa74686-aaf7-455a-a7cd-30a5b5b17968" providerId="ADAL" clId="{DF60A7DF-A43A-43CB-A2C4-8EE57E6C56C0}" dt="2023-09-19T08:11:53.488" v="466" actId="207"/>
          <ac:graphicFrameMkLst>
            <pc:docMk/>
            <pc:sldMk cId="1322690394" sldId="313"/>
            <ac:graphicFrameMk id="4" creationId="{F1618B0F-7F24-BDEF-75B2-5ACE4BE34B2C}"/>
          </ac:graphicFrameMkLst>
        </pc:graphicFrameChg>
      </pc:sldChg>
    </pc:docChg>
  </pc:docChgLst>
  <pc:docChgLst>
    <pc:chgData name="Ben Dittmar" userId="aaa74686-aaf7-455a-a7cd-30a5b5b17968" providerId="ADAL" clId="{C2C749A9-5C56-49E7-9AC4-F63DAD1728F8}"/>
    <pc:docChg chg="undo custSel addSld delSld modSld sldOrd">
      <pc:chgData name="Ben Dittmar" userId="aaa74686-aaf7-455a-a7cd-30a5b5b17968" providerId="ADAL" clId="{C2C749A9-5C56-49E7-9AC4-F63DAD1728F8}" dt="2023-09-18T09:56:32.296" v="429" actId="20577"/>
      <pc:docMkLst>
        <pc:docMk/>
      </pc:docMkLst>
      <pc:sldChg chg="ord">
        <pc:chgData name="Ben Dittmar" userId="aaa74686-aaf7-455a-a7cd-30a5b5b17968" providerId="ADAL" clId="{C2C749A9-5C56-49E7-9AC4-F63DAD1728F8}" dt="2023-09-18T09:17:54.333" v="319"/>
        <pc:sldMkLst>
          <pc:docMk/>
          <pc:sldMk cId="2741776875" sldId="283"/>
        </pc:sldMkLst>
      </pc:sldChg>
      <pc:sldChg chg="addSp delSp modSp mod">
        <pc:chgData name="Ben Dittmar" userId="aaa74686-aaf7-455a-a7cd-30a5b5b17968" providerId="ADAL" clId="{C2C749A9-5C56-49E7-9AC4-F63DAD1728F8}" dt="2023-09-18T09:16:19.074" v="317" actId="113"/>
        <pc:sldMkLst>
          <pc:docMk/>
          <pc:sldMk cId="2280146820" sldId="284"/>
        </pc:sldMkLst>
        <pc:spChg chg="mod">
          <ac:chgData name="Ben Dittmar" userId="aaa74686-aaf7-455a-a7cd-30a5b5b17968" providerId="ADAL" clId="{C2C749A9-5C56-49E7-9AC4-F63DAD1728F8}" dt="2023-09-18T08:49:34.514" v="41" actId="20577"/>
          <ac:spMkLst>
            <pc:docMk/>
            <pc:sldMk cId="2280146820" sldId="284"/>
            <ac:spMk id="2" creationId="{EE8236AA-2E99-44AC-8509-F83F4D7BE611}"/>
          </ac:spMkLst>
        </pc:spChg>
        <pc:spChg chg="del">
          <ac:chgData name="Ben Dittmar" userId="aaa74686-aaf7-455a-a7cd-30a5b5b17968" providerId="ADAL" clId="{C2C749A9-5C56-49E7-9AC4-F63DAD1728F8}" dt="2023-09-18T08:29:02.104" v="31" actId="478"/>
          <ac:spMkLst>
            <pc:docMk/>
            <pc:sldMk cId="2280146820" sldId="284"/>
            <ac:spMk id="3" creationId="{FC879FCD-1832-4B31-9BD7-04EFB0EB6827}"/>
          </ac:spMkLst>
        </pc:spChg>
        <pc:spChg chg="del">
          <ac:chgData name="Ben Dittmar" userId="aaa74686-aaf7-455a-a7cd-30a5b5b17968" providerId="ADAL" clId="{C2C749A9-5C56-49E7-9AC4-F63DAD1728F8}" dt="2023-09-18T08:28:56.782" v="29" actId="478"/>
          <ac:spMkLst>
            <pc:docMk/>
            <pc:sldMk cId="2280146820" sldId="284"/>
            <ac:spMk id="4" creationId="{C6F0D2A5-D279-4AFF-97F8-2BE5DCFFCAE3}"/>
          </ac:spMkLst>
        </pc:spChg>
        <pc:spChg chg="del">
          <ac:chgData name="Ben Dittmar" userId="aaa74686-aaf7-455a-a7cd-30a5b5b17968" providerId="ADAL" clId="{C2C749A9-5C56-49E7-9AC4-F63DAD1728F8}" dt="2023-09-18T08:28:53.692" v="27" actId="478"/>
          <ac:spMkLst>
            <pc:docMk/>
            <pc:sldMk cId="2280146820" sldId="284"/>
            <ac:spMk id="6" creationId="{C7767F68-7719-4D24-BD48-F9CF3B2DC099}"/>
          </ac:spMkLst>
        </pc:spChg>
        <pc:spChg chg="del">
          <ac:chgData name="Ben Dittmar" userId="aaa74686-aaf7-455a-a7cd-30a5b5b17968" providerId="ADAL" clId="{C2C749A9-5C56-49E7-9AC4-F63DAD1728F8}" dt="2023-09-18T08:28:55.403" v="28" actId="478"/>
          <ac:spMkLst>
            <pc:docMk/>
            <pc:sldMk cId="2280146820" sldId="284"/>
            <ac:spMk id="7" creationId="{90A2681E-2329-4B99-BC89-00D36C26690E}"/>
          </ac:spMkLst>
        </pc:spChg>
        <pc:spChg chg="del">
          <ac:chgData name="Ben Dittmar" userId="aaa74686-aaf7-455a-a7cd-30a5b5b17968" providerId="ADAL" clId="{C2C749A9-5C56-49E7-9AC4-F63DAD1728F8}" dt="2023-09-18T08:28:51.889" v="26" actId="478"/>
          <ac:spMkLst>
            <pc:docMk/>
            <pc:sldMk cId="2280146820" sldId="284"/>
            <ac:spMk id="8" creationId="{A2F6F3EC-0921-401C-B1E2-83AECD758A94}"/>
          </ac:spMkLst>
        </pc:spChg>
        <pc:spChg chg="del">
          <ac:chgData name="Ben Dittmar" userId="aaa74686-aaf7-455a-a7cd-30a5b5b17968" providerId="ADAL" clId="{C2C749A9-5C56-49E7-9AC4-F63DAD1728F8}" dt="2023-09-18T08:28:58.398" v="30" actId="478"/>
          <ac:spMkLst>
            <pc:docMk/>
            <pc:sldMk cId="2280146820" sldId="284"/>
            <ac:spMk id="9" creationId="{1BBE0B25-E715-435C-A755-48D6C83B9CFB}"/>
          </ac:spMkLst>
        </pc:spChg>
        <pc:spChg chg="add mod">
          <ac:chgData name="Ben Dittmar" userId="aaa74686-aaf7-455a-a7cd-30a5b5b17968" providerId="ADAL" clId="{C2C749A9-5C56-49E7-9AC4-F63DAD1728F8}" dt="2023-09-18T09:11:29.321" v="146" actId="14100"/>
          <ac:spMkLst>
            <pc:docMk/>
            <pc:sldMk cId="2280146820" sldId="284"/>
            <ac:spMk id="10" creationId="{C5C5EC26-704A-EF1F-78E7-588D0336F305}"/>
          </ac:spMkLst>
        </pc:spChg>
        <pc:graphicFrameChg chg="add mod modGraphic">
          <ac:chgData name="Ben Dittmar" userId="aaa74686-aaf7-455a-a7cd-30a5b5b17968" providerId="ADAL" clId="{C2C749A9-5C56-49E7-9AC4-F63DAD1728F8}" dt="2023-09-18T09:16:19.074" v="317" actId="113"/>
          <ac:graphicFrameMkLst>
            <pc:docMk/>
            <pc:sldMk cId="2280146820" sldId="284"/>
            <ac:graphicFrameMk id="11" creationId="{D8DC469A-1AA6-9475-C728-7DAF028233D7}"/>
          </ac:graphicFrameMkLst>
        </pc:graphicFrameChg>
      </pc:sldChg>
      <pc:sldChg chg="add">
        <pc:chgData name="Ben Dittmar" userId="aaa74686-aaf7-455a-a7cd-30a5b5b17968" providerId="ADAL" clId="{C2C749A9-5C56-49E7-9AC4-F63DAD1728F8}" dt="2023-09-18T08:28:31.569" v="0"/>
        <pc:sldMkLst>
          <pc:docMk/>
          <pc:sldMk cId="2077852466" sldId="311"/>
        </pc:sldMkLst>
      </pc:sldChg>
      <pc:sldChg chg="modSp add mod ord">
        <pc:chgData name="Ben Dittmar" userId="aaa74686-aaf7-455a-a7cd-30a5b5b17968" providerId="ADAL" clId="{C2C749A9-5C56-49E7-9AC4-F63DAD1728F8}" dt="2023-09-18T09:07:57.033" v="51" actId="20577"/>
        <pc:sldMkLst>
          <pc:docMk/>
          <pc:sldMk cId="2464020668" sldId="312"/>
        </pc:sldMkLst>
        <pc:spChg chg="mod">
          <ac:chgData name="Ben Dittmar" userId="aaa74686-aaf7-455a-a7cd-30a5b5b17968" providerId="ADAL" clId="{C2C749A9-5C56-49E7-9AC4-F63DAD1728F8}" dt="2023-09-18T09:07:57.033" v="51" actId="20577"/>
          <ac:spMkLst>
            <pc:docMk/>
            <pc:sldMk cId="2464020668" sldId="312"/>
            <ac:spMk id="9" creationId="{48D39C60-F3B8-4153-A1DA-969F35772E6F}"/>
          </ac:spMkLst>
        </pc:spChg>
      </pc:sldChg>
      <pc:sldChg chg="modSp add mod">
        <pc:chgData name="Ben Dittmar" userId="aaa74686-aaf7-455a-a7cd-30a5b5b17968" providerId="ADAL" clId="{C2C749A9-5C56-49E7-9AC4-F63DAD1728F8}" dt="2023-09-18T09:56:32.296" v="429" actId="20577"/>
        <pc:sldMkLst>
          <pc:docMk/>
          <pc:sldMk cId="1322690394" sldId="313"/>
        </pc:sldMkLst>
        <pc:spChg chg="mod">
          <ac:chgData name="Ben Dittmar" userId="aaa74686-aaf7-455a-a7cd-30a5b5b17968" providerId="ADAL" clId="{C2C749A9-5C56-49E7-9AC4-F63DAD1728F8}" dt="2023-09-18T09:18:30.983" v="341" actId="20577"/>
          <ac:spMkLst>
            <pc:docMk/>
            <pc:sldMk cId="1322690394" sldId="313"/>
            <ac:spMk id="2" creationId="{0AD97116-C08A-456D-86FB-A7DC8037E11F}"/>
          </ac:spMkLst>
        </pc:spChg>
        <pc:spChg chg="mod">
          <ac:chgData name="Ben Dittmar" userId="aaa74686-aaf7-455a-a7cd-30a5b5b17968" providerId="ADAL" clId="{C2C749A9-5C56-49E7-9AC4-F63DAD1728F8}" dt="2023-09-18T09:56:32.296" v="429" actId="20577"/>
          <ac:spMkLst>
            <pc:docMk/>
            <pc:sldMk cId="1322690394" sldId="313"/>
            <ac:spMk id="3" creationId="{F55C89A3-BBD6-42ED-B2BD-F5BEF97DADD8}"/>
          </ac:spMkLst>
        </pc:spChg>
      </pc:sldChg>
      <pc:sldChg chg="add del">
        <pc:chgData name="Ben Dittmar" userId="aaa74686-aaf7-455a-a7cd-30a5b5b17968" providerId="ADAL" clId="{C2C749A9-5C56-49E7-9AC4-F63DAD1728F8}" dt="2023-09-18T09:07:37.224" v="46"/>
        <pc:sldMkLst>
          <pc:docMk/>
          <pc:sldMk cId="1993947602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AE5DB35-C201-4E4D-BBA2-0D0C9E62AE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2367A7-04A1-4304-812E-4DD56C00523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47D7F47-F6D8-45BE-82F2-386B71B5916D}" type="datetime1">
              <a:rPr lang="de-DE"/>
              <a:pPr lvl="0"/>
              <a:t>19.09.2023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E5D38D7-2CF8-4D00-9048-82A349895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04823A3-DABC-45CC-A5A7-2A19504BBD5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434728-9B4C-4005-80BC-60B5F51FA05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CAD39E-4AC4-404E-A135-DC7F9A307B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4AC7D44-F49B-4676-A794-C46E564ED153}" type="slidenum">
              <a:r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BE2E42-6614-4DE4-8F0B-9FC2A3712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5F7453-06A0-46BD-B5EE-A07A38479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F0281-752E-453D-A8C0-6593B667802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7B33A6-E934-4F89-87CE-4A1999859ED1}" type="slidenum">
              <a:rPr/>
              <a:t>1</a:t>
            </a:fld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spc="0" baseline="0">
                <a:solidFill>
                  <a:srgbClr val="000000"/>
                </a:solidFill>
                <a:effectLst/>
                <a:uFillTx/>
                <a:latin typeface="Calibri"/>
              </a:rPr>
              <a:t>A markup language is a system for annotating a document in a way that is syntactically distinguishable from the text. In contrast, a programming language is a formal language that contains a set of instructions used to produce various kinds of output. Thus, this is the main difference between markup language and programming language.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AC7D44-F49B-4676-A794-C46E564ED1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2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15FD-BAD2-4C8F-A786-F87791BB04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D524B8-C228-4A2F-A0D9-AB5553FD7F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E825610-8E46-4B46-AAA0-D45B177B75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cs typeface="Arial" pitchFamily="34"/>
              </a:defRPr>
            </a:lvl1pPr>
            <a:lvl2pPr>
              <a:defRPr>
                <a:cs typeface="Arial" pitchFamily="34"/>
              </a:defRPr>
            </a:lvl2pPr>
          </a:lstStyle>
          <a:p>
            <a:pPr lvl="0"/>
            <a:r>
              <a:rPr lang="de-DE"/>
              <a:t>Grundlagen Webentwicklung 2022</a:t>
            </a:r>
          </a:p>
          <a:p>
            <a:pPr lvl="0"/>
            <a:r>
              <a:rPr lang="de-DE"/>
              <a:t>Ben Dittmar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B1D2C6-9161-4A14-9118-63CB41EB66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C0309-4DDB-4DED-BDAC-F58BBE36EBD4}" type="slidenum">
              <a:r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61421"/>
      </p:ext>
    </p:extLst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4073E-900A-48B3-BA83-B96C84520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8253" y="516142"/>
            <a:ext cx="6248396" cy="6459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4D86-2FC1-47BB-A78C-124631895D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66878" y="1704971"/>
            <a:ext cx="9686925" cy="444817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448A910-4EB9-4AA7-A36E-D4307AA863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cs typeface="Arial" pitchFamily="34"/>
              </a:defRPr>
            </a:lvl1pPr>
            <a:lvl2pPr>
              <a:defRPr>
                <a:cs typeface="Arial" pitchFamily="34"/>
              </a:defRPr>
            </a:lvl2pPr>
          </a:lstStyle>
          <a:p>
            <a:pPr lvl="0"/>
            <a:r>
              <a:rPr lang="de-DE"/>
              <a:t>Grundlagen Webentwicklung 2022</a:t>
            </a:r>
          </a:p>
          <a:p>
            <a:pPr lvl="0"/>
            <a:r>
              <a:rPr lang="de-DE"/>
              <a:t>Ben Dittmar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C212C2F-AF00-41D4-AA48-848FCE5150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4BFA50-5727-4950-B942-689A7DAD95B3}" type="slidenum">
              <a:r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94650"/>
      </p:ext>
    </p:extLst>
  </p:cSld>
  <p:clrMapOvr>
    <a:masterClrMapping/>
  </p:clrMapOvr>
  <p:transition spd="slow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th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3567-8217-4AB0-B1D7-17A556D803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51C94F-0799-4D46-8D60-E0A842A4C9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Grundlagen Webentwicklung 2022</a:t>
            </a:r>
          </a:p>
          <a:p>
            <a:pPr lvl="0"/>
            <a:r>
              <a:rPr lang="de-DE"/>
              <a:t>Ben Dittmar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FA67E-9BEE-4B2B-B6BD-A8D988D5E9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79129EBF-40D4-44F5-A4D1-A62313E8A48B}" type="slidenum">
              <a:rPr/>
              <a:t>‹Nr.›</a:t>
            </a:fld>
            <a:endParaRPr lang="de-DE"/>
          </a:p>
        </p:txBody>
      </p:sp>
      <p:cxnSp>
        <p:nvCxnSpPr>
          <p:cNvPr id="5" name="Gerader Verbinder 5">
            <a:extLst>
              <a:ext uri="{FF2B5EF4-FFF2-40B4-BE49-F238E27FC236}">
                <a16:creationId xmlns:a16="http://schemas.microsoft.com/office/drawing/2014/main" id="{6B008033-DA79-48E4-BDBD-5C7F6549399F}"/>
              </a:ext>
            </a:extLst>
          </p:cNvPr>
          <p:cNvCxnSpPr/>
          <p:nvPr/>
        </p:nvCxnSpPr>
        <p:spPr>
          <a:xfrm>
            <a:off x="6791321" y="1771649"/>
            <a:ext cx="0" cy="4286250"/>
          </a:xfrm>
          <a:prstGeom prst="straightConnector1">
            <a:avLst/>
          </a:prstGeom>
          <a:noFill/>
          <a:ln w="38103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1919799-5E48-4CDC-B24D-49173D77B93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666878" y="1704971"/>
            <a:ext cx="4762487" cy="444817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892564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078C23-9DB2-4198-A276-663349727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9266" y="516142"/>
            <a:ext cx="6496053" cy="57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B19C7-900B-4CCE-AC09-1551BB5F0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3025" y="1695453"/>
            <a:ext cx="10010778" cy="4481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FE84CEB-FAA8-4EE7-918D-1AEF6DA8D81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801541" y="333582"/>
            <a:ext cx="282892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Trebuchet MS" pitchFamily="34"/>
              </a:defRPr>
            </a:lvl1pPr>
            <a:lvl2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Trebuchet MS" pitchFamily="34"/>
              </a:defRPr>
            </a:lvl2pPr>
          </a:lstStyle>
          <a:p>
            <a:pPr lvl="0"/>
            <a:r>
              <a:rPr lang="de-DE"/>
              <a:t>Grundlagen Webentwicklung 2022</a:t>
            </a:r>
          </a:p>
          <a:p>
            <a:pPr lvl="0"/>
            <a:r>
              <a:rPr lang="de-DE"/>
              <a:t>Ben Dittmar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5892C0D-3293-4220-A8CA-34854E56D8A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Trebuchet MS" pitchFamily="34"/>
              </a:defRPr>
            </a:lvl1pPr>
          </a:lstStyle>
          <a:p>
            <a:pPr lvl="0"/>
            <a:r>
              <a:rPr lang="de-DE"/>
              <a:t>Seite </a:t>
            </a:r>
            <a:fld id="{76123ADA-CDAA-4841-992D-EAC789DA2A96}" type="slidenum">
              <a:rPr/>
              <a:t>‹Nr.›</a:t>
            </a:fld>
            <a:endParaRPr lang="de-DE"/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D20EA4CB-FD14-48C9-87D2-B973683BD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6758" y="210174"/>
            <a:ext cx="1274088" cy="5901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hteck 10">
            <a:extLst>
              <a:ext uri="{FF2B5EF4-FFF2-40B4-BE49-F238E27FC236}">
                <a16:creationId xmlns:a16="http://schemas.microsoft.com/office/drawing/2014/main" id="{4D986068-372B-401B-927C-BF8C64D4CA9B}"/>
              </a:ext>
            </a:extLst>
          </p:cNvPr>
          <p:cNvSpPr/>
          <p:nvPr/>
        </p:nvSpPr>
        <p:spPr>
          <a:xfrm>
            <a:off x="0" y="0"/>
            <a:ext cx="380436" cy="6858000"/>
          </a:xfrm>
          <a:prstGeom prst="rect">
            <a:avLst/>
          </a:prstGeom>
          <a:solidFill>
            <a:srgbClr val="073A73"/>
          </a:solidFill>
          <a:ln w="12701" cap="flat">
            <a:solidFill>
              <a:srgbClr val="073A7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A930EDCA-C30B-4E7E-8FC3-B0B9AEF1CFEC}"/>
              </a:ext>
            </a:extLst>
          </p:cNvPr>
          <p:cNvSpPr/>
          <p:nvPr/>
        </p:nvSpPr>
        <p:spPr>
          <a:xfrm>
            <a:off x="457766" y="0"/>
            <a:ext cx="198891" cy="6858000"/>
          </a:xfrm>
          <a:prstGeom prst="rect">
            <a:avLst/>
          </a:prstGeom>
          <a:solidFill>
            <a:srgbClr val="073A73"/>
          </a:solidFill>
          <a:ln w="12701" cap="flat">
            <a:solidFill>
              <a:srgbClr val="073A7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fade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Trebuchet MS" pitchFamily="34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CB7DC3C-B172-40CD-B35A-06AC1B5B38A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A08CBB5-B468-44A7-B00B-89FE992D5F34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0" y="-22705"/>
            <a:ext cx="12191996" cy="437413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000000"/>
              </a:gs>
            </a:gsLst>
            <a:lin ang="15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AC9805-436C-4F76-95EC-96C722D3E27D}"/>
              </a:ext>
            </a:extLst>
          </p:cNvPr>
          <p:cNvSpPr>
            <a:spLocks noMove="1" noResize="1"/>
          </p:cNvSpPr>
          <p:nvPr/>
        </p:nvSpPr>
        <p:spPr>
          <a:xfrm rot="5400013">
            <a:off x="3908721" y="-3931847"/>
            <a:ext cx="4374553" cy="12191996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00000">
                <a:srgbClr val="2F5597">
                  <a:alpha val="52000"/>
                </a:srgbClr>
              </a:gs>
            </a:gsLst>
            <a:lin ang="2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96E581F-F2EE-47B7-8446-F6693473E666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136695" y="-3703873"/>
            <a:ext cx="4374123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37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5DEA5A2-2B06-4E0A-BB93-F69C89A20A43}"/>
              </a:ext>
            </a:extLst>
          </p:cNvPr>
          <p:cNvSpPr>
            <a:spLocks noMove="1" noResize="1"/>
          </p:cNvSpPr>
          <p:nvPr/>
        </p:nvSpPr>
        <p:spPr>
          <a:xfrm>
            <a:off x="-9" y="-22686"/>
            <a:ext cx="8542489" cy="4374123"/>
          </a:xfrm>
          <a:prstGeom prst="rect">
            <a:avLst/>
          </a:prstGeom>
          <a:gradFill>
            <a:gsLst>
              <a:gs pos="0">
                <a:srgbClr val="203864"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9C2EE4B7-37B9-4B0D-B079-FA6E98C449CC}"/>
              </a:ext>
            </a:extLst>
          </p:cNvPr>
          <p:cNvSpPr>
            <a:spLocks noMove="1" noResize="1"/>
          </p:cNvSpPr>
          <p:nvPr/>
        </p:nvSpPr>
        <p:spPr>
          <a:xfrm rot="12508964">
            <a:off x="5945436" y="-1032047"/>
            <a:ext cx="4990145" cy="4439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90147"/>
              <a:gd name="f7" fmla="val 4439131"/>
              <a:gd name="f8" fmla="val 2229378"/>
              <a:gd name="f9" fmla="val 917384"/>
              <a:gd name="f10" fmla="val 910814"/>
              <a:gd name="f11" fmla="val 4434219"/>
              <a:gd name="f12" fmla="val 354557"/>
              <a:gd name="f13" fmla="val 3975154"/>
              <a:gd name="f14" fmla="val 3280421"/>
              <a:gd name="f15" fmla="val 2502877"/>
              <a:gd name="f16" fmla="val 1120576"/>
              <a:gd name="f17" fmla="val 3712390"/>
              <a:gd name="f18" fmla="val 4721520"/>
              <a:gd name="f19" fmla="val 857941"/>
              <a:gd name="f20" fmla="val 4954904"/>
              <a:gd name="f21" fmla="val 1998460"/>
              <a:gd name="f22" fmla="+- 0 0 -90"/>
              <a:gd name="f23" fmla="*/ f3 1 4990147"/>
              <a:gd name="f24" fmla="*/ f4 1 443913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990147"/>
              <a:gd name="f33" fmla="*/ f29 1 4439131"/>
              <a:gd name="f34" fmla="*/ 4990147 f30 1"/>
              <a:gd name="f35" fmla="*/ 2229378 f29 1"/>
              <a:gd name="f36" fmla="*/ 917384 f30 1"/>
              <a:gd name="f37" fmla="*/ 4439131 f29 1"/>
              <a:gd name="f38" fmla="*/ 910814 f30 1"/>
              <a:gd name="f39" fmla="*/ 4434219 f29 1"/>
              <a:gd name="f40" fmla="*/ 0 f30 1"/>
              <a:gd name="f41" fmla="*/ 2502877 f29 1"/>
              <a:gd name="f42" fmla="*/ 2502877 f30 1"/>
              <a:gd name="f43" fmla="*/ 0 f29 1"/>
              <a:gd name="f44" fmla="*/ 4954904 f30 1"/>
              <a:gd name="f45" fmla="*/ 1998460 f29 1"/>
              <a:gd name="f46" fmla="+- f31 0 f1"/>
              <a:gd name="f47" fmla="*/ f34 1 4990147"/>
              <a:gd name="f48" fmla="*/ f35 1 4439131"/>
              <a:gd name="f49" fmla="*/ f36 1 4990147"/>
              <a:gd name="f50" fmla="*/ f37 1 4439131"/>
              <a:gd name="f51" fmla="*/ f38 1 4990147"/>
              <a:gd name="f52" fmla="*/ f39 1 4439131"/>
              <a:gd name="f53" fmla="*/ f40 1 4990147"/>
              <a:gd name="f54" fmla="*/ f41 1 4439131"/>
              <a:gd name="f55" fmla="*/ f42 1 4990147"/>
              <a:gd name="f56" fmla="*/ f43 1 4439131"/>
              <a:gd name="f57" fmla="*/ f44 1 4990147"/>
              <a:gd name="f58" fmla="*/ f45 1 4439131"/>
              <a:gd name="f59" fmla="*/ f25 1 f32"/>
              <a:gd name="f60" fmla="*/ f26 1 f32"/>
              <a:gd name="f61" fmla="*/ f25 1 f33"/>
              <a:gd name="f62" fmla="*/ f27 1 f33"/>
              <a:gd name="f63" fmla="*/ f47 1 f32"/>
              <a:gd name="f64" fmla="*/ f48 1 f33"/>
              <a:gd name="f65" fmla="*/ f49 1 f32"/>
              <a:gd name="f66" fmla="*/ f50 1 f33"/>
              <a:gd name="f67" fmla="*/ f51 1 f32"/>
              <a:gd name="f68" fmla="*/ f52 1 f33"/>
              <a:gd name="f69" fmla="*/ f53 1 f32"/>
              <a:gd name="f70" fmla="*/ f54 1 f33"/>
              <a:gd name="f71" fmla="*/ f55 1 f32"/>
              <a:gd name="f72" fmla="*/ f56 1 f33"/>
              <a:gd name="f73" fmla="*/ f57 1 f32"/>
              <a:gd name="f74" fmla="*/ f58 1 f33"/>
              <a:gd name="f75" fmla="*/ f59 f23 1"/>
              <a:gd name="f76" fmla="*/ f60 f23 1"/>
              <a:gd name="f77" fmla="*/ f62 f24 1"/>
              <a:gd name="f78" fmla="*/ f61 f24 1"/>
              <a:gd name="f79" fmla="*/ f63 f23 1"/>
              <a:gd name="f80" fmla="*/ f64 f24 1"/>
              <a:gd name="f81" fmla="*/ f65 f23 1"/>
              <a:gd name="f82" fmla="*/ f66 f24 1"/>
              <a:gd name="f83" fmla="*/ f67 f23 1"/>
              <a:gd name="f84" fmla="*/ f68 f24 1"/>
              <a:gd name="f85" fmla="*/ f69 f23 1"/>
              <a:gd name="f86" fmla="*/ f70 f24 1"/>
              <a:gd name="f87" fmla="*/ f71 f23 1"/>
              <a:gd name="f88" fmla="*/ f72 f24 1"/>
              <a:gd name="f89" fmla="*/ f73 f23 1"/>
              <a:gd name="f90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5" y="f86"/>
              </a:cxn>
              <a:cxn ang="f46">
                <a:pos x="f87" y="f88"/>
              </a:cxn>
              <a:cxn ang="f46">
                <a:pos x="f89" y="f90"/>
              </a:cxn>
            </a:cxnLst>
            <a:rect l="f75" t="f78" r="f76" b="f77"/>
            <a:pathLst>
              <a:path w="4990147" h="4439131">
                <a:moveTo>
                  <a:pt x="f6" y="f8"/>
                </a:move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5" y="f14"/>
                  <a:pt x="f5" y="f15"/>
                </a:cubicBezTo>
                <a:cubicBezTo>
                  <a:pt x="f5" y="f16"/>
                  <a:pt x="f16" y="f5"/>
                  <a:pt x="f15" y="f5"/>
                </a:cubicBezTo>
                <a:cubicBezTo>
                  <a:pt x="f17" y="f5"/>
                  <a:pt x="f18" y="f19"/>
                  <a:pt x="f20" y="f21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2000"/>
                </a:srgbClr>
              </a:gs>
              <a:gs pos="100000">
                <a:srgbClr val="8FAADC">
                  <a:alpha val="200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1E88679-3AF1-4402-977D-A6286CF260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4824" y="735104"/>
            <a:ext cx="10053763" cy="2928466"/>
          </a:xfrm>
        </p:spPr>
        <p:txBody>
          <a:bodyPr anchorCtr="0"/>
          <a:lstStyle/>
          <a:p>
            <a:pPr lvl="0" algn="l"/>
            <a:r>
              <a:rPr lang="de-DE" sz="4800" dirty="0">
                <a:solidFill>
                  <a:srgbClr val="FFFFFF"/>
                </a:solidFill>
              </a:rPr>
              <a:t>Herzlich Willkommen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79B41B-2657-49A0-A9CD-4FD839F3D6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0678" y="4870825"/>
            <a:ext cx="10005950" cy="1458257"/>
          </a:xfrm>
        </p:spPr>
        <p:txBody>
          <a:bodyPr anchor="ctr" anchorCtr="0"/>
          <a:lstStyle/>
          <a:p>
            <a:pPr lvl="0" algn="l"/>
            <a:r>
              <a:rPr lang="de-DE" dirty="0"/>
              <a:t>Grundlagen Webentwicklung 2022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754D4505-67D4-4AF2-BC73-7A2E607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23" y="4880536"/>
            <a:ext cx="2938653" cy="13611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D2BDD-7B90-4ED1-8CB3-359E1B6D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3A0FF-16F0-4415-8638-8F1AF95E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60713"/>
          </a:xfrm>
        </p:spPr>
        <p:txBody>
          <a:bodyPr/>
          <a:lstStyle/>
          <a:p>
            <a:r>
              <a:rPr lang="de-DE"/>
              <a:t>Tags können Attribute besitzen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33E285-C394-461D-B74D-8DE337F07BB3}"/>
              </a:ext>
            </a:extLst>
          </p:cNvPr>
          <p:cNvSpPr txBox="1">
            <a:spLocks/>
          </p:cNvSpPr>
          <p:nvPr/>
        </p:nvSpPr>
        <p:spPr>
          <a:xfrm>
            <a:off x="3785161" y="3121641"/>
            <a:ext cx="4621678" cy="614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>
                <a:solidFill>
                  <a:srgbClr val="FF9600"/>
                </a:solidFill>
              </a:rPr>
              <a:t>Attribut</a:t>
            </a:r>
            <a:r>
              <a:rPr lang="de-DE" sz="3200"/>
              <a:t>=„</a:t>
            </a:r>
            <a:r>
              <a:rPr lang="de-DE" sz="3200">
                <a:solidFill>
                  <a:srgbClr val="00B0F0"/>
                </a:solidFill>
              </a:rPr>
              <a:t>Attributwert</a:t>
            </a:r>
            <a:r>
              <a:rPr lang="de-DE" sz="3200"/>
              <a:t>“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486AAA-7719-400D-A6E2-CD7B8809CC0E}"/>
              </a:ext>
            </a:extLst>
          </p:cNvPr>
          <p:cNvSpPr txBox="1">
            <a:spLocks/>
          </p:cNvSpPr>
          <p:nvPr/>
        </p:nvSpPr>
        <p:spPr>
          <a:xfrm>
            <a:off x="3152882" y="4384957"/>
            <a:ext cx="5886236" cy="614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&lt;tag </a:t>
            </a:r>
            <a:r>
              <a:rPr lang="de-DE" err="1">
                <a:solidFill>
                  <a:srgbClr val="FF9600"/>
                </a:solidFill>
              </a:rPr>
              <a:t>id</a:t>
            </a:r>
            <a:r>
              <a:rPr lang="de-DE"/>
              <a:t>=„</a:t>
            </a:r>
            <a:r>
              <a:rPr lang="de-DE">
                <a:solidFill>
                  <a:srgbClr val="00B0F0"/>
                </a:solidFill>
              </a:rPr>
              <a:t>tag1</a:t>
            </a:r>
            <a:r>
              <a:rPr lang="de-DE"/>
              <a:t>“&gt;Attribute sind toll!&lt;/tag&gt;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739263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6BAD1-A0D4-43CD-AD17-BA3B4C5C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Tags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8AECE5B-5B76-4B50-B2A1-A16506312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64937"/>
              </p:ext>
            </p:extLst>
          </p:nvPr>
        </p:nvGraphicFramePr>
        <p:xfrm>
          <a:off x="1628374" y="2600960"/>
          <a:ext cx="968692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462">
                  <a:extLst>
                    <a:ext uri="{9D8B030D-6E8A-4147-A177-3AD203B41FA5}">
                      <a16:colId xmlns:a16="http://schemas.microsoft.com/office/drawing/2014/main" val="574642586"/>
                    </a:ext>
                  </a:extLst>
                </a:gridCol>
                <a:gridCol w="4843462">
                  <a:extLst>
                    <a:ext uri="{9D8B030D-6E8A-4147-A177-3AD203B41FA5}">
                      <a16:colId xmlns:a16="http://schemas.microsoft.com/office/drawing/2014/main" val="167906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9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Erzeugen KEINEN Zeilenumbruch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Erzeugen Zeilenumbruch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Beispiele:</a:t>
                      </a:r>
                    </a:p>
                    <a:p>
                      <a:pPr algn="ctr"/>
                      <a:r>
                        <a:rPr lang="de-DE"/>
                        <a:t>&lt;span&gt;&lt;/span&gt;</a:t>
                      </a:r>
                    </a:p>
                    <a:p>
                      <a:pPr algn="ctr"/>
                      <a:r>
                        <a:rPr lang="de-DE"/>
                        <a:t>&lt;</a:t>
                      </a:r>
                      <a:r>
                        <a:rPr lang="de-DE" err="1"/>
                        <a:t>input</a:t>
                      </a:r>
                      <a:r>
                        <a:rPr lang="de-DE"/>
                        <a:t>&gt;&lt;/</a:t>
                      </a:r>
                      <a:r>
                        <a:rPr lang="de-DE" err="1"/>
                        <a:t>input</a:t>
                      </a:r>
                      <a:r>
                        <a:rPr lang="de-DE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Beispiele:</a:t>
                      </a:r>
                    </a:p>
                    <a:p>
                      <a:pPr algn="ctr"/>
                      <a:r>
                        <a:rPr lang="de-DE"/>
                        <a:t>&lt;p&gt;&lt;/p&gt;</a:t>
                      </a:r>
                    </a:p>
                    <a:p>
                      <a:pPr algn="ctr"/>
                      <a:r>
                        <a:rPr lang="de-DE"/>
                        <a:t>&lt;div&gt;&lt;/div&gt;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3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8765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>
                <a:solidFill>
                  <a:srgbClr val="FFFFFF"/>
                </a:solidFill>
                <a:latin typeface="Calibri Light"/>
              </a:rPr>
              <a:t>CSS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9080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58E0D-CE06-4AAA-9590-4B88F57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20913-9F65-4625-BDEB-1C77F429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CSS = </a:t>
            </a:r>
            <a:r>
              <a:rPr lang="de-DE" b="1">
                <a:solidFill>
                  <a:srgbClr val="FF9600"/>
                </a:solidFill>
              </a:rPr>
              <a:t>C</a:t>
            </a:r>
            <a:r>
              <a:rPr lang="de-DE"/>
              <a:t>ascading </a:t>
            </a:r>
            <a:r>
              <a:rPr lang="de-DE" b="1">
                <a:solidFill>
                  <a:srgbClr val="FF9600"/>
                </a:solidFill>
              </a:rPr>
              <a:t>S</a:t>
            </a:r>
            <a:r>
              <a:rPr lang="de-DE"/>
              <a:t>tyle </a:t>
            </a:r>
            <a:r>
              <a:rPr lang="de-DE" b="1">
                <a:solidFill>
                  <a:srgbClr val="FF9600"/>
                </a:solidFill>
              </a:rPr>
              <a:t>S</a:t>
            </a:r>
            <a:r>
              <a:rPr lang="de-DE"/>
              <a:t>heet</a:t>
            </a:r>
          </a:p>
          <a:p>
            <a:r>
              <a:rPr lang="de-DE"/>
              <a:t>Festlegung der Gestaltung</a:t>
            </a:r>
          </a:p>
          <a:p>
            <a:r>
              <a:rPr lang="de-DE"/>
              <a:t>Entwickelt um Darstellung von Inhalt zu trennen</a:t>
            </a:r>
          </a:p>
        </p:txBody>
      </p:sp>
    </p:spTree>
    <p:extLst>
      <p:ext uri="{BB962C8B-B14F-4D97-AF65-F5344CB8AC3E}">
        <p14:creationId xmlns:p14="http://schemas.microsoft.com/office/powerpoint/2010/main" val="429262404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B8E40-0A7C-4F7D-A871-F6957F66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9FE8B-77C8-4D6A-82C2-AD36F06B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338" y="2585333"/>
            <a:ext cx="4395324" cy="168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>
                <a:solidFill>
                  <a:srgbClr val="00B050"/>
                </a:solidFill>
              </a:rPr>
              <a:t>Selektor</a:t>
            </a:r>
            <a:r>
              <a:rPr lang="de-DE" sz="3200">
                <a:solidFill>
                  <a:srgbClr val="FF9600"/>
                </a:solidFill>
              </a:rPr>
              <a:t> </a:t>
            </a:r>
            <a:r>
              <a:rPr lang="de-DE" sz="320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de-DE" sz="3200">
                <a:solidFill>
                  <a:srgbClr val="FF9600"/>
                </a:solidFill>
              </a:rPr>
              <a:t>Eigenschaft</a:t>
            </a:r>
            <a:r>
              <a:rPr lang="de-DE" sz="3200"/>
              <a:t>: </a:t>
            </a:r>
            <a:r>
              <a:rPr lang="de-DE" sz="3200">
                <a:solidFill>
                  <a:srgbClr val="00B0F0"/>
                </a:solidFill>
              </a:rPr>
              <a:t>Wert</a:t>
            </a:r>
            <a:r>
              <a:rPr lang="de-DE" sz="320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de-DE" sz="32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37912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489D1-7BFE-47A9-8DE3-2228A03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CB687C5-6E31-41F3-8F37-59E2851A7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4868"/>
              </p:ext>
            </p:extLst>
          </p:nvPr>
        </p:nvGraphicFramePr>
        <p:xfrm>
          <a:off x="1252536" y="1377716"/>
          <a:ext cx="10432533" cy="510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511">
                  <a:extLst>
                    <a:ext uri="{9D8B030D-6E8A-4147-A177-3AD203B41FA5}">
                      <a16:colId xmlns:a16="http://schemas.microsoft.com/office/drawing/2014/main" val="2990732630"/>
                    </a:ext>
                  </a:extLst>
                </a:gridCol>
                <a:gridCol w="3477511">
                  <a:extLst>
                    <a:ext uri="{9D8B030D-6E8A-4147-A177-3AD203B41FA5}">
                      <a16:colId xmlns:a16="http://schemas.microsoft.com/office/drawing/2014/main" val="3655174610"/>
                    </a:ext>
                  </a:extLst>
                </a:gridCol>
                <a:gridCol w="3477511">
                  <a:extLst>
                    <a:ext uri="{9D8B030D-6E8A-4147-A177-3AD203B41FA5}">
                      <a16:colId xmlns:a16="http://schemas.microsoft.com/office/drawing/2014/main" val="2637883951"/>
                    </a:ext>
                  </a:extLst>
                </a:gridCol>
              </a:tblGrid>
              <a:tr h="633964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Inline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Internal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Ausgelagerte CSS Datei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928750"/>
                  </a:ext>
                </a:extLst>
              </a:tr>
              <a:tr h="808522">
                <a:tc>
                  <a:txBody>
                    <a:bodyPr/>
                    <a:lstStyle/>
                    <a:p>
                      <a:r>
                        <a:rPr lang="de-DE"/>
                        <a:t>Styling direkt im entsprechenden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Styling in Style-Tag (innerhalb von &lt;</a:t>
                      </a:r>
                      <a:r>
                        <a:rPr lang="de-DE" err="1"/>
                        <a:t>head</a:t>
                      </a:r>
                      <a:r>
                        <a:rPr lang="de-DE"/>
                        <a:t>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Styling in ausgelagerter Datei, Datei wird in HTML referenziert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69487"/>
                  </a:ext>
                </a:extLst>
              </a:tr>
              <a:tr h="1162850">
                <a:tc>
                  <a:txBody>
                    <a:bodyPr/>
                    <a:lstStyle/>
                    <a:p>
                      <a:r>
                        <a:rPr lang="de-DE"/>
                        <a:t>&lt;h1 style=„</a:t>
                      </a:r>
                      <a:r>
                        <a:rPr lang="de-DE">
                          <a:solidFill>
                            <a:srgbClr val="FF9600"/>
                          </a:solidFill>
                        </a:rPr>
                        <a:t>color</a:t>
                      </a:r>
                      <a:r>
                        <a:rPr lang="de-DE"/>
                        <a:t>: </a:t>
                      </a:r>
                      <a:r>
                        <a:rPr lang="de-DE">
                          <a:solidFill>
                            <a:srgbClr val="00B0F0"/>
                          </a:solidFill>
                        </a:rPr>
                        <a:t>#ffcc00</a:t>
                      </a:r>
                      <a:r>
                        <a:rPr lang="de-DE"/>
                        <a:t>;“&gt;</a:t>
                      </a:r>
                    </a:p>
                    <a:p>
                      <a:r>
                        <a:rPr lang="de-DE"/>
                        <a:t>   Überschrift</a:t>
                      </a:r>
                    </a:p>
                    <a:p>
                      <a:r>
                        <a:rPr lang="de-DE"/>
                        <a:t>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</a:t>
                      </a:r>
                      <a:r>
                        <a:rPr lang="de-DE" err="1"/>
                        <a:t>head</a:t>
                      </a:r>
                      <a:r>
                        <a:rPr lang="de-DE"/>
                        <a:t>&gt;</a:t>
                      </a:r>
                    </a:p>
                    <a:p>
                      <a:r>
                        <a:rPr lang="de-DE"/>
                        <a:t>   &lt;style&gt;</a:t>
                      </a:r>
                    </a:p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   h1</a:t>
                      </a:r>
                      <a:r>
                        <a:rPr lang="de-DE"/>
                        <a:t> {</a:t>
                      </a:r>
                    </a:p>
                    <a:p>
                      <a:r>
                        <a:rPr lang="de-DE">
                          <a:solidFill>
                            <a:srgbClr val="FF9600"/>
                          </a:solidFill>
                        </a:rPr>
                        <a:t>      color</a:t>
                      </a:r>
                      <a:r>
                        <a:rPr lang="de-DE"/>
                        <a:t>: </a:t>
                      </a:r>
                      <a:r>
                        <a:rPr lang="de-DE">
                          <a:solidFill>
                            <a:srgbClr val="00B0F0"/>
                          </a:solidFill>
                        </a:rPr>
                        <a:t>#ffcc00</a:t>
                      </a:r>
                    </a:p>
                    <a:p>
                      <a:r>
                        <a:rPr lang="de-DE"/>
                        <a:t>   }</a:t>
                      </a:r>
                    </a:p>
                    <a:p>
                      <a:r>
                        <a:rPr lang="de-DE"/>
                        <a:t>   &lt;/style&gt;</a:t>
                      </a:r>
                    </a:p>
                    <a:p>
                      <a:r>
                        <a:rPr lang="de-DE"/>
                        <a:t>&lt;/</a:t>
                      </a:r>
                      <a:r>
                        <a:rPr lang="de-DE" err="1"/>
                        <a:t>head</a:t>
                      </a:r>
                      <a:r>
                        <a:rPr lang="de-DE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HTML:</a:t>
                      </a:r>
                    </a:p>
                    <a:p>
                      <a:endParaRPr lang="de-DE"/>
                    </a:p>
                    <a:p>
                      <a:r>
                        <a:rPr lang="de-DE"/>
                        <a:t>&lt;</a:t>
                      </a:r>
                      <a:r>
                        <a:rPr lang="de-DE" err="1"/>
                        <a:t>head</a:t>
                      </a:r>
                      <a:r>
                        <a:rPr lang="de-DE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&lt;link </a:t>
                      </a:r>
                      <a:r>
                        <a:rPr lang="en-US" sz="1800" b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en-US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DATEINAME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endParaRPr lang="de-DE" b="1"/>
                    </a:p>
                    <a:p>
                      <a:r>
                        <a:rPr lang="de-DE"/>
                        <a:t>&lt;/</a:t>
                      </a:r>
                      <a:r>
                        <a:rPr lang="de-DE" err="1"/>
                        <a:t>head</a:t>
                      </a:r>
                      <a:r>
                        <a:rPr lang="de-DE"/>
                        <a:t>&gt;</a:t>
                      </a:r>
                    </a:p>
                    <a:p>
                      <a:endParaRPr lang="de-DE"/>
                    </a:p>
                    <a:p>
                      <a:r>
                        <a:rPr lang="de-DE"/>
                        <a:t>CSS:</a:t>
                      </a:r>
                    </a:p>
                    <a:p>
                      <a:endParaRPr lang="de-DE"/>
                    </a:p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h1</a:t>
                      </a:r>
                      <a:r>
                        <a:rPr lang="de-DE"/>
                        <a:t>: {</a:t>
                      </a:r>
                    </a:p>
                    <a:p>
                      <a:r>
                        <a:rPr lang="de-DE">
                          <a:solidFill>
                            <a:srgbClr val="FF9600"/>
                          </a:solidFill>
                        </a:rPr>
                        <a:t>   color</a:t>
                      </a:r>
                      <a:r>
                        <a:rPr lang="de-DE"/>
                        <a:t>: </a:t>
                      </a:r>
                      <a:r>
                        <a:rPr lang="de-DE">
                          <a:solidFill>
                            <a:srgbClr val="00B0F0"/>
                          </a:solidFill>
                        </a:rPr>
                        <a:t>#ffcc00</a:t>
                      </a:r>
                    </a:p>
                    <a:p>
                      <a:r>
                        <a:rPr lang="de-DE"/>
                        <a:t>}</a:t>
                      </a:r>
                    </a:p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5320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63C151D3-1251-41E4-8FDC-0D51F714353F}"/>
              </a:ext>
            </a:extLst>
          </p:cNvPr>
          <p:cNvSpPr/>
          <p:nvPr/>
        </p:nvSpPr>
        <p:spPr>
          <a:xfrm>
            <a:off x="8094846" y="1309036"/>
            <a:ext cx="3667226" cy="5168766"/>
          </a:xfrm>
          <a:prstGeom prst="rect">
            <a:avLst/>
          </a:prstGeom>
          <a:noFill/>
          <a:ln w="76200"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5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2094-144F-46BF-8A94-19D69D33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Box-Model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7A4FC-9FBD-46F1-81AD-BEC0C278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Jedes HTML Element ist in rechteckigen Boxen</a:t>
            </a:r>
          </a:p>
          <a:p>
            <a:r>
              <a:rPr lang="de-DE"/>
              <a:t>Eigenschaften der Box:</a:t>
            </a:r>
          </a:p>
          <a:p>
            <a:pPr lvl="1"/>
            <a:r>
              <a:rPr lang="de-DE"/>
              <a:t>Content</a:t>
            </a:r>
          </a:p>
          <a:p>
            <a:pPr lvl="1"/>
            <a:r>
              <a:rPr lang="de-DE"/>
              <a:t>Padding</a:t>
            </a:r>
          </a:p>
          <a:p>
            <a:pPr lvl="1"/>
            <a:r>
              <a:rPr lang="de-DE"/>
              <a:t>Border</a:t>
            </a:r>
          </a:p>
          <a:p>
            <a:pPr lvl="1"/>
            <a:r>
              <a:rPr lang="de-DE"/>
              <a:t>Margin</a:t>
            </a:r>
          </a:p>
        </p:txBody>
      </p:sp>
      <p:pic>
        <p:nvPicPr>
          <p:cNvPr id="1026" name="Picture 2" descr="The Box Model. This article will brief you about the… | by Manisha Basra |  HackerNoon.com | Medium">
            <a:extLst>
              <a:ext uri="{FF2B5EF4-FFF2-40B4-BE49-F238E27FC236}">
                <a16:creationId xmlns:a16="http://schemas.microsoft.com/office/drawing/2014/main" id="{0FA42FE6-70F7-487F-A533-BAB45B18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1" y="2970115"/>
            <a:ext cx="6725852" cy="325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7687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0C237-ABBF-4965-B524-B6ED447B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96B393-FEDF-4EB0-B801-0F6D9CD7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2"/>
            <a:ext cx="9686925" cy="5003836"/>
          </a:xfrm>
        </p:spPr>
        <p:txBody>
          <a:bodyPr/>
          <a:lstStyle/>
          <a:p>
            <a:r>
              <a:rPr lang="de-DE"/>
              <a:t>Universalselektor =&gt; </a:t>
            </a:r>
            <a:r>
              <a:rPr lang="de-DE">
                <a:solidFill>
                  <a:srgbClr val="00B050"/>
                </a:solidFill>
              </a:rPr>
              <a:t>*</a:t>
            </a:r>
            <a:r>
              <a:rPr lang="de-DE"/>
              <a:t> {…}</a:t>
            </a:r>
          </a:p>
          <a:p>
            <a:r>
              <a:rPr lang="de-DE"/>
              <a:t>Typselektor =&gt; </a:t>
            </a:r>
            <a:r>
              <a:rPr lang="de-DE" err="1">
                <a:solidFill>
                  <a:srgbClr val="00B050"/>
                </a:solidFill>
              </a:rPr>
              <a:t>tagname</a:t>
            </a:r>
            <a:r>
              <a:rPr lang="de-DE"/>
              <a:t> {…}</a:t>
            </a:r>
          </a:p>
          <a:p>
            <a:r>
              <a:rPr lang="de-DE"/>
              <a:t>Klassenselektor =&gt; </a:t>
            </a:r>
            <a:r>
              <a:rPr lang="de-DE">
                <a:solidFill>
                  <a:srgbClr val="00B050"/>
                </a:solidFill>
              </a:rPr>
              <a:t>.</a:t>
            </a:r>
            <a:r>
              <a:rPr lang="de-DE" err="1">
                <a:solidFill>
                  <a:srgbClr val="00B050"/>
                </a:solidFill>
              </a:rPr>
              <a:t>classname</a:t>
            </a:r>
            <a:r>
              <a:rPr lang="de-DE">
                <a:solidFill>
                  <a:srgbClr val="00B050"/>
                </a:solidFill>
              </a:rPr>
              <a:t> </a:t>
            </a:r>
            <a:r>
              <a:rPr lang="de-DE"/>
              <a:t>{…}</a:t>
            </a:r>
          </a:p>
          <a:p>
            <a:r>
              <a:rPr lang="de-DE" err="1"/>
              <a:t>IDselektor</a:t>
            </a:r>
            <a:r>
              <a:rPr lang="de-DE"/>
              <a:t> =&gt; </a:t>
            </a:r>
            <a:r>
              <a:rPr lang="de-DE">
                <a:solidFill>
                  <a:srgbClr val="00B050"/>
                </a:solidFill>
              </a:rPr>
              <a:t>#</a:t>
            </a:r>
            <a:r>
              <a:rPr lang="de-DE" err="1">
                <a:solidFill>
                  <a:srgbClr val="00B050"/>
                </a:solidFill>
              </a:rPr>
              <a:t>elementID</a:t>
            </a:r>
            <a:r>
              <a:rPr lang="de-DE">
                <a:solidFill>
                  <a:srgbClr val="00B050"/>
                </a:solidFill>
              </a:rPr>
              <a:t> </a:t>
            </a:r>
            <a:r>
              <a:rPr lang="de-DE"/>
              <a:t>{…}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sz="600"/>
          </a:p>
          <a:p>
            <a:pPr marL="0" indent="0">
              <a:buNone/>
            </a:pPr>
            <a:r>
              <a:rPr lang="de-DE"/>
              <a:t>=&gt; ID überschreibt Klasse =&gt; genauere Spezifikation möglich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7146D9B-AA69-4A91-8696-2A9F8FF92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96323"/>
              </p:ext>
            </p:extLst>
          </p:nvPr>
        </p:nvGraphicFramePr>
        <p:xfrm>
          <a:off x="1238253" y="3902100"/>
          <a:ext cx="10115550" cy="19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775">
                  <a:extLst>
                    <a:ext uri="{9D8B030D-6E8A-4147-A177-3AD203B41FA5}">
                      <a16:colId xmlns:a16="http://schemas.microsoft.com/office/drawing/2014/main" val="1984584872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1705338715"/>
                    </a:ext>
                  </a:extLst>
                </a:gridCol>
              </a:tblGrid>
              <a:tr h="573647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Klasse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00339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de-DE" sz="2000"/>
                        <a:t>&lt;h1 </a:t>
                      </a:r>
                      <a:r>
                        <a:rPr lang="de-DE" sz="2000" b="1" err="1">
                          <a:solidFill>
                            <a:srgbClr val="FF9600"/>
                          </a:solidFill>
                        </a:rPr>
                        <a:t>id</a:t>
                      </a:r>
                      <a:r>
                        <a:rPr lang="de-DE" sz="2000" b="1"/>
                        <a:t>=„</a:t>
                      </a:r>
                      <a:r>
                        <a:rPr lang="de-DE" sz="2000" b="1">
                          <a:solidFill>
                            <a:srgbClr val="00B0F0"/>
                          </a:solidFill>
                        </a:rPr>
                        <a:t>heading1</a:t>
                      </a:r>
                      <a:r>
                        <a:rPr lang="de-DE" sz="2000" b="1"/>
                        <a:t>“</a:t>
                      </a:r>
                      <a:r>
                        <a:rPr lang="de-DE" sz="2000"/>
                        <a:t>&gt;Überschrift&lt;/h1&gt;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&lt;h1 </a:t>
                      </a:r>
                      <a:r>
                        <a:rPr lang="de-DE" sz="2000" b="1" i="0" err="1">
                          <a:solidFill>
                            <a:srgbClr val="FF9600"/>
                          </a:solidFill>
                        </a:rPr>
                        <a:t>class</a:t>
                      </a:r>
                      <a:r>
                        <a:rPr lang="de-DE" sz="2000" b="1" i="0">
                          <a:solidFill>
                            <a:schemeClr val="tx1"/>
                          </a:solidFill>
                        </a:rPr>
                        <a:t>=„</a:t>
                      </a:r>
                      <a:r>
                        <a:rPr lang="de-DE" sz="2000" b="1" i="0" err="1">
                          <a:solidFill>
                            <a:srgbClr val="00B0F0"/>
                          </a:solidFill>
                        </a:rPr>
                        <a:t>headings</a:t>
                      </a:r>
                      <a:r>
                        <a:rPr lang="de-DE" sz="2000" b="1" i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de-DE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de-DE"/>
                        <a:t>Überschrift&lt;/h1&gt;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78243"/>
                  </a:ext>
                </a:extLst>
              </a:tr>
              <a:tr h="813253">
                <a:tc>
                  <a:txBody>
                    <a:bodyPr/>
                    <a:lstStyle/>
                    <a:p>
                      <a:r>
                        <a:rPr lang="de-DE" sz="1800" b="1"/>
                        <a:t>#heading1 </a:t>
                      </a:r>
                      <a:r>
                        <a:rPr lang="de-DE"/>
                        <a:t>{</a:t>
                      </a:r>
                    </a:p>
                    <a:p>
                      <a:r>
                        <a:rPr lang="de-DE"/>
                        <a:t>   color: #073a73</a:t>
                      </a:r>
                    </a:p>
                    <a:p>
                      <a:r>
                        <a:rPr lang="de-DE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.</a:t>
                      </a:r>
                      <a:r>
                        <a:rPr lang="de-DE" b="1" err="1"/>
                        <a:t>headings</a:t>
                      </a:r>
                      <a:r>
                        <a:rPr lang="de-DE" b="1"/>
                        <a:t> </a:t>
                      </a:r>
                      <a:r>
                        <a:rPr lang="de-DE"/>
                        <a:t>{</a:t>
                      </a:r>
                    </a:p>
                    <a:p>
                      <a:r>
                        <a:rPr lang="de-DE"/>
                        <a:t>   color: #ffcc00</a:t>
                      </a:r>
                    </a:p>
                    <a:p>
                      <a:r>
                        <a:rPr lang="de-DE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2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38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35512-0ABD-47B6-A4F6-EE6A3996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9E69-1415-422A-B024-6F7C9145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Selektoren können kombiniert werden um die Auswahl zu erweitern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r>
              <a:rPr lang="de-DE"/>
              <a:t>=&gt; Das Styling wird auf alle 3 Tags angewandt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BF5F491-7AD5-467C-8737-E510B6022387}"/>
              </a:ext>
            </a:extLst>
          </p:cNvPr>
          <p:cNvSpPr txBox="1">
            <a:spLocks/>
          </p:cNvSpPr>
          <p:nvPr/>
        </p:nvSpPr>
        <p:spPr>
          <a:xfrm>
            <a:off x="4170285" y="3031746"/>
            <a:ext cx="3851430" cy="1794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 sz="3200">
                <a:solidFill>
                  <a:srgbClr val="00B050"/>
                </a:solidFill>
              </a:rPr>
              <a:t>h1, h2, h3</a:t>
            </a:r>
            <a:r>
              <a:rPr lang="de-DE" sz="3200">
                <a:solidFill>
                  <a:srgbClr val="FF9600"/>
                </a:solidFill>
              </a:rPr>
              <a:t> </a:t>
            </a:r>
            <a:r>
              <a:rPr lang="de-DE" sz="3200">
                <a:solidFill>
                  <a:schemeClr val="tx1"/>
                </a:solidFill>
              </a:rPr>
              <a:t>{</a:t>
            </a:r>
          </a:p>
          <a:p>
            <a:pPr marL="0" indent="0">
              <a:buFont typeface="Arial" pitchFamily="34"/>
              <a:buNone/>
            </a:pPr>
            <a:r>
              <a:rPr lang="de-DE" sz="3200">
                <a:solidFill>
                  <a:srgbClr val="FF9600"/>
                </a:solidFill>
              </a:rPr>
              <a:t>	color</a:t>
            </a:r>
            <a:r>
              <a:rPr lang="de-DE" sz="3200"/>
              <a:t>: </a:t>
            </a:r>
            <a:r>
              <a:rPr lang="de-DE" sz="3200">
                <a:solidFill>
                  <a:srgbClr val="00B0F0"/>
                </a:solidFill>
              </a:rPr>
              <a:t>#ffcc00</a:t>
            </a:r>
            <a:r>
              <a:rPr lang="de-DE" sz="3200">
                <a:solidFill>
                  <a:schemeClr val="tx1"/>
                </a:solidFill>
              </a:rPr>
              <a:t>;</a:t>
            </a:r>
          </a:p>
          <a:p>
            <a:pPr marL="0" indent="0">
              <a:buFont typeface="Arial" pitchFamily="34"/>
              <a:buNone/>
            </a:pPr>
            <a:r>
              <a:rPr lang="de-DE" sz="32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67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6E0B5-73E8-4251-8003-1E615CEA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63A54-0897-4A82-93E0-BAD170A2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existieren weitere Selektoren, die auch </a:t>
            </a:r>
            <a:r>
              <a:rPr lang="de-DE" dirty="0" err="1"/>
              <a:t>Kombinatoren</a:t>
            </a:r>
            <a:r>
              <a:rPr lang="de-DE" dirty="0"/>
              <a:t> genannt werden:</a:t>
            </a:r>
          </a:p>
          <a:p>
            <a:pPr lvl="1"/>
            <a:r>
              <a:rPr lang="de-DE" dirty="0"/>
              <a:t>Nachfahrenselektoren</a:t>
            </a:r>
          </a:p>
          <a:p>
            <a:pPr lvl="1"/>
            <a:r>
              <a:rPr lang="de-DE" dirty="0"/>
              <a:t>Kindselektoren</a:t>
            </a:r>
          </a:p>
          <a:p>
            <a:pPr lvl="1"/>
            <a:r>
              <a:rPr lang="de-DE" dirty="0"/>
              <a:t>Nachbarselektoren</a:t>
            </a:r>
          </a:p>
          <a:p>
            <a:pPr lvl="1"/>
            <a:r>
              <a:rPr lang="de-DE" dirty="0"/>
              <a:t>Geschwisterselektoren</a:t>
            </a:r>
          </a:p>
        </p:txBody>
      </p:sp>
    </p:spTree>
    <p:extLst>
      <p:ext uri="{BB962C8B-B14F-4D97-AF65-F5344CB8AC3E}">
        <p14:creationId xmlns:p14="http://schemas.microsoft.com/office/powerpoint/2010/main" val="40014074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 noProof="1">
                <a:solidFill>
                  <a:srgbClr val="FFFFFF"/>
                </a:solidFill>
                <a:latin typeface="Calibri Light"/>
              </a:rPr>
              <a:t>Vorstellung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26CD-1350-4C8C-869F-C957A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Nachfahrenselektor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3CC41-7E27-416E-8C74-699F47B6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6368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Werden zwei Selektoren durch ein Leerzeichen verbunden, z.B. so:</a:t>
            </a:r>
          </a:p>
          <a:p>
            <a:pPr marL="0" indent="0">
              <a:buNone/>
            </a:pPr>
            <a:r>
              <a:rPr lang="de-DE" dirty="0"/>
              <a:t>	A B {…}</a:t>
            </a:r>
          </a:p>
          <a:p>
            <a:pPr marL="0" indent="0">
              <a:buNone/>
            </a:pPr>
            <a:r>
              <a:rPr lang="de-DE" dirty="0"/>
              <a:t>So wird das Element B nur angesprochen, wenn es ein Nachfahre des Elements A ist (Nicht zwingend direkter Nachfahre)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5FF66EF-DDD6-4B03-B1EB-FF93A34BA367}"/>
              </a:ext>
            </a:extLst>
          </p:cNvPr>
          <p:cNvSpPr txBox="1">
            <a:spLocks/>
          </p:cNvSpPr>
          <p:nvPr/>
        </p:nvSpPr>
        <p:spPr>
          <a:xfrm>
            <a:off x="1666879" y="3613588"/>
            <a:ext cx="4570292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&lt;div&gt;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	&lt;span&gt;</a:t>
            </a:r>
            <a:r>
              <a:rPr lang="de-DE" err="1">
                <a:solidFill>
                  <a:schemeClr val="tx1"/>
                </a:solidFill>
              </a:rPr>
              <a:t>abc</a:t>
            </a:r>
            <a:r>
              <a:rPr lang="de-DE">
                <a:solidFill>
                  <a:schemeClr val="tx1"/>
                </a:solidFill>
              </a:rPr>
              <a:t>&lt;/span&gt;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&lt;/div&gt;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&lt;/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8051D33-46E0-4E39-B5A1-950543F77BC1}"/>
              </a:ext>
            </a:extLst>
          </p:cNvPr>
          <p:cNvSpPr txBox="1">
            <a:spLocks/>
          </p:cNvSpPr>
          <p:nvPr/>
        </p:nvSpPr>
        <p:spPr>
          <a:xfrm>
            <a:off x="6510339" y="3613588"/>
            <a:ext cx="4843463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span {</a:t>
            </a:r>
          </a:p>
          <a:p>
            <a:pPr marL="0" indent="0">
              <a:buFont typeface="Arial" pitchFamily="34"/>
              <a:buNone/>
            </a:pP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: #ffcc00</a:t>
            </a:r>
          </a:p>
          <a:p>
            <a:pPr marL="0" indent="0">
              <a:buFont typeface="Arial" pitchFamily="34"/>
              <a:buNone/>
            </a:pPr>
            <a:r>
              <a:rPr lang="de-DE" dirty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Arial" pitchFamily="34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Arial" pitchFamily="34"/>
              <a:buNone/>
            </a:pPr>
            <a:r>
              <a:rPr lang="de-DE" dirty="0">
                <a:solidFill>
                  <a:schemeClr val="tx1"/>
                </a:solidFill>
              </a:rPr>
              <a:t>=&gt; Span bekommt die Farbe Gelb</a:t>
            </a:r>
          </a:p>
        </p:txBody>
      </p:sp>
    </p:spTree>
    <p:extLst>
      <p:ext uri="{BB962C8B-B14F-4D97-AF65-F5344CB8AC3E}">
        <p14:creationId xmlns:p14="http://schemas.microsoft.com/office/powerpoint/2010/main" val="661286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26CD-1350-4C8C-869F-C957A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Kindselektor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3CC41-7E27-416E-8C74-699F47B6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636887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Werden zwei Selektoren durch ein &gt; verbunden, z.B. so:</a:t>
            </a:r>
          </a:p>
          <a:p>
            <a:pPr marL="0" indent="0">
              <a:buNone/>
            </a:pPr>
            <a:r>
              <a:rPr lang="de-DE"/>
              <a:t>	A &gt; B {…}</a:t>
            </a:r>
          </a:p>
          <a:p>
            <a:pPr marL="0" indent="0">
              <a:buNone/>
            </a:pPr>
            <a:r>
              <a:rPr lang="de-DE"/>
              <a:t>So wird das Element B nur angesprochen, wenn es ein </a:t>
            </a:r>
            <a:r>
              <a:rPr lang="de-DE" err="1"/>
              <a:t>Kindelement</a:t>
            </a:r>
            <a:r>
              <a:rPr lang="de-DE"/>
              <a:t> bzw. direkter Nachfahre von A ist.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D49A875-64F0-41B0-AF30-4EC659AA37C7}"/>
              </a:ext>
            </a:extLst>
          </p:cNvPr>
          <p:cNvSpPr txBox="1">
            <a:spLocks/>
          </p:cNvSpPr>
          <p:nvPr/>
        </p:nvSpPr>
        <p:spPr>
          <a:xfrm>
            <a:off x="1666879" y="3613588"/>
            <a:ext cx="4570292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		&lt;span&gt;</a:t>
            </a:r>
            <a:r>
              <a:rPr lang="de-DE" err="1">
                <a:solidFill>
                  <a:schemeClr val="tx1"/>
                </a:solidFill>
              </a:rPr>
              <a:t>abc</a:t>
            </a:r>
            <a:r>
              <a:rPr lang="de-DE">
                <a:solidFill>
                  <a:schemeClr val="tx1"/>
                </a:solidFill>
              </a:rPr>
              <a:t>&lt;/span&gt;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&lt;/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627460-0398-4906-A5DE-99A8068EFEEC}"/>
              </a:ext>
            </a:extLst>
          </p:cNvPr>
          <p:cNvSpPr txBox="1">
            <a:spLocks/>
          </p:cNvSpPr>
          <p:nvPr/>
        </p:nvSpPr>
        <p:spPr>
          <a:xfrm>
            <a:off x="6510339" y="3613588"/>
            <a:ext cx="4843463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 &gt; span {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color: #ffcc00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Arial" pitchFamily="34"/>
              <a:buNone/>
            </a:pPr>
            <a:endParaRPr lang="de-DE">
              <a:solidFill>
                <a:schemeClr val="tx1"/>
              </a:solidFill>
            </a:endParaRP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=&gt; Span bekommt die Farbe Gelb</a:t>
            </a:r>
          </a:p>
        </p:txBody>
      </p:sp>
    </p:spTree>
    <p:extLst>
      <p:ext uri="{BB962C8B-B14F-4D97-AF65-F5344CB8AC3E}">
        <p14:creationId xmlns:p14="http://schemas.microsoft.com/office/powerpoint/2010/main" val="977943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26CD-1350-4C8C-869F-C957A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Nachbarselektor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3CC41-7E27-416E-8C74-699F47B6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636887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Werden zwei Selektoren durch ein + verbunden, z.B. so:</a:t>
            </a:r>
          </a:p>
          <a:p>
            <a:pPr marL="0" indent="0">
              <a:buNone/>
            </a:pPr>
            <a:r>
              <a:rPr lang="de-DE"/>
              <a:t>	A + B {…}</a:t>
            </a:r>
          </a:p>
          <a:p>
            <a:pPr marL="0" indent="0">
              <a:buNone/>
            </a:pPr>
            <a:r>
              <a:rPr lang="de-DE"/>
              <a:t>So wird das Element B nur angesprochen, wenn es auf der gleichen Ebene direkt nach A vorkommt, also im selben Elternelement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145AFE5-2234-4570-9D2C-1E3097D0B24E}"/>
              </a:ext>
            </a:extLst>
          </p:cNvPr>
          <p:cNvSpPr txBox="1">
            <a:spLocks/>
          </p:cNvSpPr>
          <p:nvPr/>
        </p:nvSpPr>
        <p:spPr>
          <a:xfrm>
            <a:off x="1666879" y="3613588"/>
            <a:ext cx="4570292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&lt;p&gt;</a:t>
            </a:r>
            <a:r>
              <a:rPr lang="de-DE" err="1">
                <a:solidFill>
                  <a:schemeClr val="tx1"/>
                </a:solidFill>
              </a:rPr>
              <a:t>abc</a:t>
            </a:r>
            <a:r>
              <a:rPr lang="de-DE">
                <a:solidFill>
                  <a:schemeClr val="tx1"/>
                </a:solidFill>
              </a:rPr>
              <a:t>&lt;/p&gt;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&lt;span&gt;</a:t>
            </a:r>
            <a:r>
              <a:rPr lang="de-DE" err="1">
                <a:solidFill>
                  <a:schemeClr val="tx1"/>
                </a:solidFill>
              </a:rPr>
              <a:t>def</a:t>
            </a:r>
            <a:r>
              <a:rPr lang="de-DE">
                <a:solidFill>
                  <a:schemeClr val="tx1"/>
                </a:solidFill>
              </a:rPr>
              <a:t>&lt;/span&gt;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&lt;/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62CA34-AF21-4773-8CBD-A848A9E4218F}"/>
              </a:ext>
            </a:extLst>
          </p:cNvPr>
          <p:cNvSpPr txBox="1">
            <a:spLocks/>
          </p:cNvSpPr>
          <p:nvPr/>
        </p:nvSpPr>
        <p:spPr>
          <a:xfrm>
            <a:off x="6510339" y="3613588"/>
            <a:ext cx="4843463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 + span {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color: #ffcc00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Arial" pitchFamily="34"/>
              <a:buNone/>
            </a:pPr>
            <a:endParaRPr lang="de-DE">
              <a:solidFill>
                <a:schemeClr val="tx1"/>
              </a:solidFill>
            </a:endParaRP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=&gt; Span bekommt die Farbe Gelb</a:t>
            </a:r>
          </a:p>
        </p:txBody>
      </p:sp>
    </p:spTree>
    <p:extLst>
      <p:ext uri="{BB962C8B-B14F-4D97-AF65-F5344CB8AC3E}">
        <p14:creationId xmlns:p14="http://schemas.microsoft.com/office/powerpoint/2010/main" val="16619882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26CD-1350-4C8C-869F-C957A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Geschwisterselektor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3CC41-7E27-416E-8C74-699F47B6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6368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Werden zwei Selektoren durch ein ~ verbunden, z.B. so:</a:t>
            </a:r>
          </a:p>
          <a:p>
            <a:pPr marL="0" indent="0">
              <a:buNone/>
            </a:pPr>
            <a:r>
              <a:rPr lang="de-DE" dirty="0"/>
              <a:t>	A ~ B {…}</a:t>
            </a:r>
          </a:p>
          <a:p>
            <a:pPr marL="0" indent="0">
              <a:buNone/>
            </a:pPr>
            <a:r>
              <a:rPr lang="de-DE" dirty="0"/>
              <a:t>So wird das Element B nur angesprochen, wenn es auf der gleichen Ebene nach A vorkommt, also im selben Elternelement (Nicht zwingend direkt nach A)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57FB31-373E-4ABD-A6FD-B0AC48D1F313}"/>
              </a:ext>
            </a:extLst>
          </p:cNvPr>
          <p:cNvSpPr txBox="1">
            <a:spLocks/>
          </p:cNvSpPr>
          <p:nvPr/>
        </p:nvSpPr>
        <p:spPr>
          <a:xfrm>
            <a:off x="1666880" y="3865301"/>
            <a:ext cx="4570292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&lt;p&gt;</a:t>
            </a:r>
            <a:r>
              <a:rPr lang="de-DE" err="1">
                <a:solidFill>
                  <a:schemeClr val="tx1"/>
                </a:solidFill>
              </a:rPr>
              <a:t>abc</a:t>
            </a:r>
            <a:r>
              <a:rPr lang="de-DE">
                <a:solidFill>
                  <a:schemeClr val="tx1"/>
                </a:solidFill>
              </a:rPr>
              <a:t>&lt;/p&gt;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&lt;div&gt;…&lt;/div&gt;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&lt;span&gt;</a:t>
            </a:r>
            <a:r>
              <a:rPr lang="de-DE" err="1">
                <a:solidFill>
                  <a:schemeClr val="tx1"/>
                </a:solidFill>
              </a:rPr>
              <a:t>def</a:t>
            </a:r>
            <a:r>
              <a:rPr lang="de-DE">
                <a:solidFill>
                  <a:schemeClr val="tx1"/>
                </a:solidFill>
              </a:rPr>
              <a:t>&lt;/span&gt;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&lt;/</a:t>
            </a:r>
            <a:r>
              <a:rPr lang="de-DE" err="1">
                <a:solidFill>
                  <a:schemeClr val="tx1"/>
                </a:solidFill>
              </a:rPr>
              <a:t>main</a:t>
            </a:r>
            <a:r>
              <a:rPr lang="de-DE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29354F1-B4D1-4793-95CE-5EB0E86F721B}"/>
              </a:ext>
            </a:extLst>
          </p:cNvPr>
          <p:cNvSpPr txBox="1">
            <a:spLocks/>
          </p:cNvSpPr>
          <p:nvPr/>
        </p:nvSpPr>
        <p:spPr>
          <a:xfrm>
            <a:off x="6510340" y="3865301"/>
            <a:ext cx="4843463" cy="2575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 ~ span {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color: #ffcc00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Arial" pitchFamily="34"/>
              <a:buNone/>
            </a:pPr>
            <a:endParaRPr lang="de-DE">
              <a:solidFill>
                <a:schemeClr val="tx1"/>
              </a:solidFill>
            </a:endParaRP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=&gt; Span bekommt die Farbe Gelb</a:t>
            </a:r>
          </a:p>
        </p:txBody>
      </p:sp>
    </p:spTree>
    <p:extLst>
      <p:ext uri="{BB962C8B-B14F-4D97-AF65-F5344CB8AC3E}">
        <p14:creationId xmlns:p14="http://schemas.microsoft.com/office/powerpoint/2010/main" val="1634400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081AA-8837-47B1-A401-4CE2505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Pseudoklassen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67DBB-AA72-4F3C-930A-28101B95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Werden mit einem Doppelpunkt hinter den Selektor geschrieben</a:t>
            </a:r>
          </a:p>
          <a:p>
            <a:r>
              <a:rPr lang="de-DE"/>
              <a:t>Beziehen sich auf den Status des Elements =&gt; dynamisch</a:t>
            </a:r>
          </a:p>
          <a:p>
            <a:r>
              <a:rPr lang="de-DE"/>
              <a:t>Beispiele:</a:t>
            </a:r>
          </a:p>
          <a:p>
            <a:pPr lvl="1"/>
            <a:r>
              <a:rPr lang="de-DE"/>
              <a:t>Mauszeiger befindet sich über dem Element =&gt; </a:t>
            </a:r>
            <a:r>
              <a:rPr lang="de-DE">
                <a:solidFill>
                  <a:srgbClr val="FF0000"/>
                </a:solidFill>
              </a:rPr>
              <a:t>:hover</a:t>
            </a:r>
          </a:p>
          <a:p>
            <a:pPr lvl="1"/>
            <a:r>
              <a:rPr lang="de-DE"/>
              <a:t>Element wird durch Tabben fokussiert (inputs) =&gt; </a:t>
            </a:r>
            <a:r>
              <a:rPr lang="de-DE">
                <a:solidFill>
                  <a:srgbClr val="FF0000"/>
                </a:solidFill>
              </a:rPr>
              <a:t>:focus</a:t>
            </a:r>
          </a:p>
          <a:p>
            <a:pPr lvl="1"/>
            <a:r>
              <a:rPr lang="de-DE"/>
              <a:t>Element wird gerade angeklickt =&gt; </a:t>
            </a:r>
            <a:r>
              <a:rPr lang="de-DE">
                <a:solidFill>
                  <a:srgbClr val="FF0000"/>
                </a:solidFill>
              </a:rPr>
              <a:t>:active</a:t>
            </a:r>
          </a:p>
          <a:p>
            <a:pPr lvl="1"/>
            <a:r>
              <a:rPr lang="de-DE"/>
              <a:t>Element wurde besucht (anchors) =&gt; </a:t>
            </a:r>
            <a:r>
              <a:rPr lang="de-DE">
                <a:solidFill>
                  <a:srgbClr val="FF0000"/>
                </a:solidFill>
              </a:rPr>
              <a:t>:visited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6407CF-A090-444E-98CE-A13EFDE1AA43}"/>
              </a:ext>
            </a:extLst>
          </p:cNvPr>
          <p:cNvSpPr txBox="1">
            <a:spLocks/>
          </p:cNvSpPr>
          <p:nvPr/>
        </p:nvSpPr>
        <p:spPr>
          <a:xfrm>
            <a:off x="2226012" y="4566489"/>
            <a:ext cx="3244585" cy="1439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rgbClr val="00B050"/>
                </a:solidFill>
              </a:rPr>
              <a:t>h1</a:t>
            </a:r>
            <a:r>
              <a:rPr lang="de-DE">
                <a:solidFill>
                  <a:srgbClr val="FF0000"/>
                </a:solidFill>
              </a:rPr>
              <a:t>:hover </a:t>
            </a:r>
            <a:r>
              <a:rPr lang="de-DE">
                <a:solidFill>
                  <a:schemeClr val="tx1"/>
                </a:solidFill>
              </a:rPr>
              <a:t>{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rgbClr val="FF9600"/>
                </a:solidFill>
              </a:rPr>
              <a:t>	color</a:t>
            </a:r>
            <a:r>
              <a:rPr lang="de-DE"/>
              <a:t>: </a:t>
            </a:r>
            <a:r>
              <a:rPr lang="de-DE">
                <a:solidFill>
                  <a:srgbClr val="00B0F0"/>
                </a:solidFill>
              </a:rPr>
              <a:t>#ffcc00</a:t>
            </a:r>
            <a:r>
              <a:rPr lang="de-DE">
                <a:solidFill>
                  <a:schemeClr val="tx1"/>
                </a:solidFill>
              </a:rPr>
              <a:t>;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C07F30-3136-47E4-8E3A-042A8407CF4D}"/>
              </a:ext>
            </a:extLst>
          </p:cNvPr>
          <p:cNvSpPr txBox="1">
            <a:spLocks/>
          </p:cNvSpPr>
          <p:nvPr/>
        </p:nvSpPr>
        <p:spPr>
          <a:xfrm>
            <a:off x="5693113" y="4953904"/>
            <a:ext cx="5660690" cy="664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 sz="2000">
                <a:solidFill>
                  <a:schemeClr val="tx1"/>
                </a:solidFill>
              </a:rPr>
              <a:t>=&gt; Überschrift wird Gelb gefärbt wenn der Mauszeiger sich über ihr befindet</a:t>
            </a:r>
          </a:p>
        </p:txBody>
      </p:sp>
    </p:spTree>
    <p:extLst>
      <p:ext uri="{BB962C8B-B14F-4D97-AF65-F5344CB8AC3E}">
        <p14:creationId xmlns:p14="http://schemas.microsoft.com/office/powerpoint/2010/main" val="3731867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7116-C08A-456D-86FB-A7DC8037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Pseudoklassen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C89A3-BBD6-42ED-B2BD-F5BEF97D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auch strukturelle Pseudoklassen</a:t>
            </a:r>
          </a:p>
          <a:p>
            <a:r>
              <a:rPr lang="de-DE" dirty="0"/>
              <a:t>Ermöglichen es Elemente durch ihre Position im DOM zu selektieren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:first-</a:t>
            </a:r>
            <a:r>
              <a:rPr lang="de-DE" dirty="0" err="1"/>
              <a:t>child</a:t>
            </a:r>
            <a:endParaRPr lang="de-DE" dirty="0"/>
          </a:p>
          <a:p>
            <a:pPr lvl="1"/>
            <a:r>
              <a:rPr lang="de-DE" dirty="0"/>
              <a:t>:first-</a:t>
            </a:r>
            <a:r>
              <a:rPr lang="de-DE" dirty="0" err="1"/>
              <a:t>of</a:t>
            </a:r>
            <a:r>
              <a:rPr lang="de-DE" dirty="0"/>
              <a:t>-type</a:t>
            </a:r>
          </a:p>
          <a:p>
            <a:pPr lvl="1"/>
            <a:r>
              <a:rPr lang="de-DE" dirty="0"/>
              <a:t>:</a:t>
            </a:r>
            <a:r>
              <a:rPr lang="de-DE" dirty="0" err="1"/>
              <a:t>nth-child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:</a:t>
            </a:r>
            <a:r>
              <a:rPr lang="de-DE" dirty="0" err="1"/>
              <a:t>nth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-type()</a:t>
            </a:r>
          </a:p>
          <a:p>
            <a:pPr lvl="1"/>
            <a:r>
              <a:rPr lang="de-DE" dirty="0"/>
              <a:t>:</a:t>
            </a:r>
            <a:r>
              <a:rPr lang="de-DE" dirty="0" err="1"/>
              <a:t>only-child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:</a:t>
            </a:r>
            <a:r>
              <a:rPr lang="de-DE" dirty="0" err="1"/>
              <a:t>only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-type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4740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7116-C08A-456D-86FB-A7DC8037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C89A3-BBD6-42ED-B2BD-F5BEF97D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39515"/>
          </a:xfrm>
        </p:spPr>
        <p:txBody>
          <a:bodyPr/>
          <a:lstStyle/>
          <a:p>
            <a:r>
              <a:rPr lang="de-DE" dirty="0"/>
              <a:t>Ermöglichen es Elemente mit bestimmten Attributen zu selektieren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1618B0F-7F24-BDEF-75B2-5ACE4BE3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99972"/>
              </p:ext>
            </p:extLst>
          </p:nvPr>
        </p:nvGraphicFramePr>
        <p:xfrm>
          <a:off x="1666879" y="2687411"/>
          <a:ext cx="9686924" cy="317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065">
                  <a:extLst>
                    <a:ext uri="{9D8B030D-6E8A-4147-A177-3AD203B41FA5}">
                      <a16:colId xmlns:a16="http://schemas.microsoft.com/office/drawing/2014/main" val="3148399777"/>
                    </a:ext>
                  </a:extLst>
                </a:gridCol>
                <a:gridCol w="6966859">
                  <a:extLst>
                    <a:ext uri="{9D8B030D-6E8A-4147-A177-3AD203B41FA5}">
                      <a16:colId xmlns:a16="http://schemas.microsoft.com/office/drawing/2014/main" val="1745776095"/>
                    </a:ext>
                  </a:extLst>
                </a:gridCol>
              </a:tblGrid>
              <a:tr h="396962">
                <a:tc>
                  <a:txBody>
                    <a:bodyPr/>
                    <a:lstStyle/>
                    <a:p>
                      <a:r>
                        <a:rPr lang="de-DE" dirty="0"/>
                        <a:t>Selektor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55307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 ist vorhanden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58711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entspricht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5594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~=„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enthält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 als einzelnes Wort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21027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|=„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entspricht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 (optional gefolgt von „- …“)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5947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^=„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</a:t>
                      </a:r>
                      <a:r>
                        <a:rPr lang="de-DE" dirty="0" err="1"/>
                        <a:t>started</a:t>
                      </a:r>
                      <a:r>
                        <a:rPr lang="de-DE" dirty="0"/>
                        <a:t> mit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62530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$=„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</a:t>
                      </a:r>
                      <a:r>
                        <a:rPr lang="de-DE" dirty="0" err="1"/>
                        <a:t>ended</a:t>
                      </a:r>
                      <a:r>
                        <a:rPr lang="de-DE" dirty="0"/>
                        <a:t> mit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6546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attribute</a:t>
                      </a:r>
                      <a:r>
                        <a:rPr lang="de-DE" dirty="0"/>
                        <a:t>*=„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r>
                        <a:rPr lang="de-DE" dirty="0"/>
                        <a:t>“]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Attributwert enthält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value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2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9039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 dirty="0" err="1">
                <a:solidFill>
                  <a:srgbClr val="FFFFFF"/>
                </a:solidFill>
                <a:latin typeface="Calibri Light"/>
              </a:rPr>
              <a:t>Übung</a:t>
            </a:r>
            <a:r>
              <a:rPr lang="en-US" sz="4800" dirty="0">
                <a:solidFill>
                  <a:srgbClr val="FFFFFF"/>
                </a:solidFill>
                <a:latin typeface="Calibri Light"/>
              </a:rPr>
              <a:t>:</a:t>
            </a:r>
            <a:br>
              <a:rPr lang="en-US" sz="4800" dirty="0">
                <a:solidFill>
                  <a:srgbClr val="FFFFFF"/>
                </a:solidFill>
                <a:latin typeface="Calibri Light"/>
              </a:rPr>
            </a:br>
            <a:r>
              <a:rPr lang="en-US" sz="4800" dirty="0">
                <a:solidFill>
                  <a:srgbClr val="FFFFFF"/>
                </a:solidFill>
                <a:latin typeface="Calibri Light"/>
              </a:rPr>
              <a:t>http://flukeout.github.io/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85802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236AA-2E99-44AC-8509-F83F4D7B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von Selektoren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5EC26-704A-EF1F-78E7-588D0336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2"/>
            <a:ext cx="9686925" cy="842286"/>
          </a:xfrm>
        </p:spPr>
        <p:txBody>
          <a:bodyPr/>
          <a:lstStyle/>
          <a:p>
            <a:r>
              <a:rPr lang="de-DE" dirty="0"/>
              <a:t>Festlegung welcher Selektor Vorrang hat wenn mehrere Selektoren das gleiche Element ansprechen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D8DC469A-1AA6-9475-C728-7DAF0282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3121"/>
              </p:ext>
            </p:extLst>
          </p:nvPr>
        </p:nvGraphicFramePr>
        <p:xfrm>
          <a:off x="1666878" y="2927984"/>
          <a:ext cx="9686922" cy="316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22">
                  <a:extLst>
                    <a:ext uri="{9D8B030D-6E8A-4147-A177-3AD203B41FA5}">
                      <a16:colId xmlns:a16="http://schemas.microsoft.com/office/drawing/2014/main" val="29479910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75854278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73567030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1041054757"/>
                    </a:ext>
                  </a:extLst>
                </a:gridCol>
                <a:gridCol w="508227">
                  <a:extLst>
                    <a:ext uri="{9D8B030D-6E8A-4147-A177-3AD203B41FA5}">
                      <a16:colId xmlns:a16="http://schemas.microsoft.com/office/drawing/2014/main" val="3293438406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38372266"/>
                    </a:ext>
                  </a:extLst>
                </a:gridCol>
              </a:tblGrid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Selektor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Spezifität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80175"/>
                  </a:ext>
                </a:extLst>
              </a:tr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Inline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1</a:t>
                      </a:r>
                      <a:r>
                        <a:rPr lang="de-DE" dirty="0"/>
                        <a:t>-0-0-0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67196"/>
                  </a:ext>
                </a:extLst>
              </a:tr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0-</a:t>
                      </a:r>
                      <a:r>
                        <a:rPr lang="de-DE" b="1" dirty="0"/>
                        <a:t>1</a:t>
                      </a:r>
                      <a:r>
                        <a:rPr lang="de-DE" dirty="0"/>
                        <a:t>-0-0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831"/>
                  </a:ext>
                </a:extLst>
              </a:tr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Klasse / Pseudoklasse / Attribute Selektor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0-0-</a:t>
                      </a:r>
                      <a:r>
                        <a:rPr lang="de-DE" b="1" dirty="0"/>
                        <a:t>1</a:t>
                      </a:r>
                      <a:r>
                        <a:rPr lang="de-DE" dirty="0"/>
                        <a:t>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9058"/>
                  </a:ext>
                </a:extLst>
              </a:tr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Elemente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0-0-0-</a:t>
                      </a:r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83727"/>
                  </a:ext>
                </a:extLst>
              </a:tr>
              <a:tr h="52800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0-0-0-0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4682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 dirty="0">
                <a:solidFill>
                  <a:srgbClr val="FFFFFF"/>
                </a:solidFill>
                <a:latin typeface="Calibri Light"/>
              </a:rPr>
              <a:t>Tool:</a:t>
            </a:r>
            <a:br>
              <a:rPr lang="en-US" sz="4800" dirty="0">
                <a:solidFill>
                  <a:srgbClr val="FFFFFF"/>
                </a:solidFill>
                <a:latin typeface="Calibri Light"/>
              </a:rPr>
            </a:br>
            <a:r>
              <a:rPr lang="en-US" sz="4800" dirty="0">
                <a:solidFill>
                  <a:srgbClr val="FFFFFF"/>
                </a:solidFill>
                <a:latin typeface="Calibri Light"/>
              </a:rPr>
              <a:t>https://polypane.app/css-specificity-calculator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02066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 dirty="0" err="1">
                <a:solidFill>
                  <a:srgbClr val="FFFFFF"/>
                </a:solidFill>
                <a:latin typeface="Calibri Light"/>
              </a:rPr>
              <a:t>Organisatorisches</a:t>
            </a:r>
            <a:endParaRPr lang="en-US" sz="48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112517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236AA-2E99-44AC-8509-F83F4D7B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79FCD-1832-4B31-9BD7-04EFB0EB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537715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=&gt; Eigenschaft: ‚position‘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6F0D2A5-D279-4AFF-97F8-2BE5DCFFCAE3}"/>
              </a:ext>
            </a:extLst>
          </p:cNvPr>
          <p:cNvSpPr txBox="1">
            <a:spLocks/>
          </p:cNvSpPr>
          <p:nvPr/>
        </p:nvSpPr>
        <p:spPr>
          <a:xfrm>
            <a:off x="4235872" y="3466296"/>
            <a:ext cx="2469591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position: </a:t>
            </a:r>
            <a:r>
              <a:rPr lang="de-DE" b="1">
                <a:solidFill>
                  <a:srgbClr val="FF9600"/>
                </a:solidFill>
              </a:rPr>
              <a:t>static</a:t>
            </a:r>
            <a:r>
              <a:rPr lang="de-DE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767F68-7719-4D24-BD48-F9CF3B2DC099}"/>
              </a:ext>
            </a:extLst>
          </p:cNvPr>
          <p:cNvSpPr txBox="1">
            <a:spLocks/>
          </p:cNvSpPr>
          <p:nvPr/>
        </p:nvSpPr>
        <p:spPr>
          <a:xfrm>
            <a:off x="4235872" y="4829882"/>
            <a:ext cx="2831786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position: </a:t>
            </a:r>
            <a:r>
              <a:rPr lang="de-DE" b="1">
                <a:solidFill>
                  <a:srgbClr val="FF9600"/>
                </a:solidFill>
              </a:rPr>
              <a:t>absolute</a:t>
            </a:r>
            <a:r>
              <a:rPr lang="de-DE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A2681E-2329-4B99-BC89-00D36C26690E}"/>
              </a:ext>
            </a:extLst>
          </p:cNvPr>
          <p:cNvSpPr txBox="1">
            <a:spLocks/>
          </p:cNvSpPr>
          <p:nvPr/>
        </p:nvSpPr>
        <p:spPr>
          <a:xfrm>
            <a:off x="7552626" y="3466295"/>
            <a:ext cx="2764409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position: </a:t>
            </a:r>
            <a:r>
              <a:rPr lang="de-DE" b="1">
                <a:solidFill>
                  <a:srgbClr val="FF9600"/>
                </a:solidFill>
              </a:rPr>
              <a:t>relative</a:t>
            </a:r>
            <a:r>
              <a:rPr lang="de-DE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2F6F3EC-0921-401C-B1E2-83AECD758A94}"/>
              </a:ext>
            </a:extLst>
          </p:cNvPr>
          <p:cNvSpPr txBox="1">
            <a:spLocks/>
          </p:cNvSpPr>
          <p:nvPr/>
        </p:nvSpPr>
        <p:spPr>
          <a:xfrm>
            <a:off x="7552626" y="4829882"/>
            <a:ext cx="2350889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position: </a:t>
            </a:r>
            <a:r>
              <a:rPr lang="de-DE" b="1">
                <a:solidFill>
                  <a:srgbClr val="FF9600"/>
                </a:solidFill>
              </a:rPr>
              <a:t>fixed</a:t>
            </a:r>
            <a:r>
              <a:rPr lang="de-DE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BBE0B25-E715-435C-A755-48D6C83B9CFB}"/>
              </a:ext>
            </a:extLst>
          </p:cNvPr>
          <p:cNvSpPr txBox="1">
            <a:spLocks/>
          </p:cNvSpPr>
          <p:nvPr/>
        </p:nvSpPr>
        <p:spPr>
          <a:xfrm>
            <a:off x="2105924" y="2567789"/>
            <a:ext cx="1532425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Beispiele:</a:t>
            </a:r>
          </a:p>
        </p:txBody>
      </p:sp>
    </p:spTree>
    <p:extLst>
      <p:ext uri="{BB962C8B-B14F-4D97-AF65-F5344CB8AC3E}">
        <p14:creationId xmlns:p14="http://schemas.microsoft.com/office/powerpoint/2010/main" val="2077852466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2E5-3412-49A5-B2D6-E7A7D98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 =&gt; static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0B25F-3DF9-4C88-9918-3ADE449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Statische Positionierung</a:t>
            </a:r>
          </a:p>
          <a:p>
            <a:r>
              <a:rPr lang="de-DE"/>
              <a:t>Jedes Element wird untereinander platziert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CB5E43-7C6D-4FCD-9AE0-C53F9EAD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99" y="3147461"/>
            <a:ext cx="2948082" cy="2906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70650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2E5-3412-49A5-B2D6-E7A7D98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 =&gt; relative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0B25F-3DF9-4C88-9918-3ADE449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Positionierung relativ zur eigentlichen statischen Position</a:t>
            </a:r>
          </a:p>
          <a:p>
            <a:r>
              <a:rPr lang="de-DE"/>
              <a:t>Andere Element verhalten sich so, als ob nichts passiert wäre</a:t>
            </a:r>
          </a:p>
          <a:p>
            <a:r>
              <a:rPr lang="de-DE"/>
              <a:t>Verschiebung durch Eigenschaften: top, right, bottom, left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C4F551-D208-4098-AAE5-9306095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98" y="3619099"/>
            <a:ext cx="5139604" cy="2582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03345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2E5-3412-49A5-B2D6-E7A7D98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 =&gt; absolute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0B25F-3DF9-4C88-9918-3ADE449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Positionierung absolut zum nächsten übergeordneten Element</a:t>
            </a:r>
          </a:p>
          <a:p>
            <a:r>
              <a:rPr lang="de-DE"/>
              <a:t>Andere Element verhalten sich so, als ob es nicht da wäre</a:t>
            </a:r>
          </a:p>
          <a:p>
            <a:r>
              <a:rPr lang="de-DE"/>
              <a:t>Verschiebung durch Eigenschaften: top, right, bottom, left</a:t>
            </a:r>
          </a:p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39A1EA-C685-403B-A2F2-3CF2BF2A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11" y="3571966"/>
            <a:ext cx="5248978" cy="2790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875632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2E5-3412-49A5-B2D6-E7A7D98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 =&gt; fixed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0B25F-3DF9-4C88-9918-3ADE4496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Platzierung fest zum Browserfenster (Ecke oben links)</a:t>
            </a:r>
          </a:p>
          <a:p>
            <a:r>
              <a:rPr lang="de-DE"/>
              <a:t>Andere Elemente verhalten sich so, als ob es nicht da wäre</a:t>
            </a:r>
          </a:p>
          <a:p>
            <a:r>
              <a:rPr lang="de-DE"/>
              <a:t>Bleibt an Ort und Stelle, selbst wenn gescrollt wird</a:t>
            </a:r>
          </a:p>
          <a:p>
            <a:r>
              <a:rPr lang="de-DE"/>
              <a:t>Verschiebung durch Eigenschaften: top, right, bottom, left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646BF8-4EBB-44C1-B3A2-DEAF54DF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71" y="3821258"/>
            <a:ext cx="4517458" cy="2407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0680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B58B4-9998-4BBD-832D-55D38487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Positionierung =&gt; z-index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00B32-47F0-4334-8714-90AA5720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Element mit dem höheren z-index überlagert die anderen Elemente</a:t>
            </a:r>
          </a:p>
          <a:p>
            <a:r>
              <a:rPr lang="de-DE"/>
              <a:t>Default: Zuletzt beschriebenes Element wird oben angezeigt</a:t>
            </a:r>
          </a:p>
          <a:p>
            <a:r>
              <a:rPr lang="de-DE"/>
              <a:t>Falls mehrere Elemente den gleichen z-index haben, wird die Default-Regel angewendet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285240-2F13-4718-9E90-9F057E6C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49" y="3872980"/>
            <a:ext cx="2686722" cy="24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33769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969B1-C67F-4EF7-87CD-427A5050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Layout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F13CD-4350-4206-9395-57D81D81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Es ist möglich Layouts durch z.B. </a:t>
            </a:r>
            <a:r>
              <a:rPr lang="de-DE" b="1"/>
              <a:t>Flexboxen</a:t>
            </a:r>
            <a:r>
              <a:rPr lang="de-DE"/>
              <a:t> oder </a:t>
            </a:r>
            <a:r>
              <a:rPr lang="de-DE" b="1"/>
              <a:t>Grids</a:t>
            </a:r>
            <a:r>
              <a:rPr lang="de-DE"/>
              <a:t> zu erstellen.</a:t>
            </a:r>
          </a:p>
          <a:p>
            <a:pPr marL="0" indent="0">
              <a:buNone/>
            </a:pPr>
            <a:r>
              <a:rPr lang="de-DE"/>
              <a:t>Dabei wird dem Container, bzw. dessen Eigenschaft ‚display‘ ein bestimmter Wert zugewiesen.</a:t>
            </a:r>
          </a:p>
          <a:p>
            <a:pPr marL="0" indent="0">
              <a:buNone/>
            </a:pPr>
            <a:r>
              <a:rPr lang="de-DE"/>
              <a:t>Zusätzlich müssen für Flexcontainer und Grids weitere Eigenschaften gesetzt werden um das Layout zu spezifizieren.</a:t>
            </a:r>
          </a:p>
        </p:txBody>
      </p:sp>
    </p:spTree>
    <p:extLst>
      <p:ext uri="{BB962C8B-B14F-4D97-AF65-F5344CB8AC3E}">
        <p14:creationId xmlns:p14="http://schemas.microsoft.com/office/powerpoint/2010/main" val="3132689562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395B9-0BE3-4693-AC52-8AA62521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Flexbox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4AB24-EAC1-437C-A292-564D0D6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Elemente in der Flexbox werden an einer Achse ausgerichtet (1D)</a:t>
            </a:r>
          </a:p>
          <a:p>
            <a:r>
              <a:rPr lang="de-DE"/>
              <a:t>Die Größe der Flexitems passt sich deren Inhalt an</a:t>
            </a:r>
          </a:p>
          <a:p>
            <a:endParaRPr lang="de-DE"/>
          </a:p>
          <a:p>
            <a:r>
              <a:rPr lang="de-DE"/>
              <a:t>Eigenschaften einer Flexbox:</a:t>
            </a:r>
          </a:p>
          <a:p>
            <a:r>
              <a:rPr lang="de-DE"/>
              <a:t>display: flex;			// Container wird zur Flexbox</a:t>
            </a:r>
          </a:p>
          <a:p>
            <a:r>
              <a:rPr lang="de-DE"/>
              <a:t>flex-direction: row/column	// Horizontal/Vertikal</a:t>
            </a:r>
          </a:p>
          <a:p>
            <a:r>
              <a:rPr lang="de-DE"/>
              <a:t>flex-wrap				// Elemente wrap oder nicht</a:t>
            </a:r>
          </a:p>
          <a:p>
            <a:r>
              <a:rPr lang="de-DE"/>
              <a:t>justify-content			// Anordnung</a:t>
            </a:r>
          </a:p>
          <a:p>
            <a:r>
              <a:rPr lang="de-DE"/>
              <a:t>align-items				// Anordnung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61269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AB77-A072-43AD-B6A7-B7297349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Flexbox</a:t>
            </a:r>
          </a:p>
        </p:txBody>
      </p:sp>
      <p:pic>
        <p:nvPicPr>
          <p:cNvPr id="1026" name="Picture 2" descr="Twinix Design :: Flexbox Cheat sheet">
            <a:extLst>
              <a:ext uri="{FF2B5EF4-FFF2-40B4-BE49-F238E27FC236}">
                <a16:creationId xmlns:a16="http://schemas.microsoft.com/office/drawing/2014/main" id="{500932BC-D969-40C2-83DC-8C3630F2A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01" y="1512469"/>
            <a:ext cx="950579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00486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E1101-D5B4-4E86-A0DC-171CB671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F60A3-8A60-4374-AE58-24C6A4CA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Elemente werden an 2 Achsen ausgerichtet (2D)</a:t>
            </a:r>
          </a:p>
          <a:p>
            <a:r>
              <a:rPr lang="de-DE"/>
              <a:t>Quasi wie eine Tabelle =&gt; Elemente in den versch Zellen</a:t>
            </a:r>
          </a:p>
          <a:p>
            <a:endParaRPr lang="de-DE"/>
          </a:p>
          <a:p>
            <a:r>
              <a:rPr lang="de-DE"/>
              <a:t>Eigenschaften des Gridcontainers:</a:t>
            </a:r>
          </a:p>
          <a:p>
            <a:r>
              <a:rPr lang="de-DE"/>
              <a:t>display: grid;				// Container wird zum Grid</a:t>
            </a:r>
          </a:p>
          <a:p>
            <a:r>
              <a:rPr lang="de-DE"/>
              <a:t>grid-template-columns: 10px 10px;	// Festlegung der Spalten</a:t>
            </a:r>
          </a:p>
          <a:p>
            <a:r>
              <a:rPr lang="de-DE"/>
              <a:t>grid-template-rows: 10px 1fr;		// Festlegung der Reihen</a:t>
            </a:r>
          </a:p>
          <a:p>
            <a:r>
              <a:rPr lang="de-DE"/>
              <a:t>column-gap					// Abstand zwischen Spalten</a:t>
            </a:r>
          </a:p>
          <a:p>
            <a:r>
              <a:rPr lang="de-DE"/>
              <a:t>row-gap					// Abstand zwischen Reihen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0362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6714695" cy="3178692"/>
          </a:xfrm>
        </p:spPr>
        <p:txBody>
          <a:bodyPr anchor="b"/>
          <a:lstStyle/>
          <a:p>
            <a:pPr lvl="0"/>
            <a:r>
              <a:rPr lang="en-US" sz="4800" dirty="0">
                <a:solidFill>
                  <a:srgbClr val="FFFFFF"/>
                </a:solidFill>
                <a:latin typeface="Calibri Light"/>
              </a:rPr>
              <a:t>HTML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603806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147BA-DB86-4608-971E-DF6C62F6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Grid - Items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33F5-52F6-4A90-AD59-CB39DA36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Position der Elemente wird über 4 Eigenschaften festgelegt</a:t>
            </a:r>
          </a:p>
          <a:p>
            <a:endParaRPr lang="de-DE"/>
          </a:p>
          <a:p>
            <a:r>
              <a:rPr lang="de-DE"/>
              <a:t>grid-column-start</a:t>
            </a:r>
          </a:p>
          <a:p>
            <a:r>
              <a:rPr lang="de-DE"/>
              <a:t>grid-column-end</a:t>
            </a:r>
          </a:p>
          <a:p>
            <a:r>
              <a:rPr lang="de-DE"/>
              <a:t>grid-row-start</a:t>
            </a:r>
          </a:p>
          <a:p>
            <a:r>
              <a:rPr lang="de-DE"/>
              <a:t>grid-row-end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35B5F5-AE2C-4A7D-97EA-B8D4BF9F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60" y="2462249"/>
            <a:ext cx="4820761" cy="40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8638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394F0-6970-4C68-86D3-F968E1A0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Flexbox vs. Grid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5185-B342-4E31-A2E0-D5D97EF7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Welche Technik verwende ich wann?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98D9047-1B70-496F-89A0-BAF51AF3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32"/>
              </p:ext>
            </p:extLst>
          </p:nvPr>
        </p:nvGraphicFramePr>
        <p:xfrm>
          <a:off x="1238253" y="3039557"/>
          <a:ext cx="10115550" cy="199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775">
                  <a:extLst>
                    <a:ext uri="{9D8B030D-6E8A-4147-A177-3AD203B41FA5}">
                      <a16:colId xmlns:a16="http://schemas.microsoft.com/office/drawing/2014/main" val="2725190090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1263084705"/>
                    </a:ext>
                  </a:extLst>
                </a:gridCol>
              </a:tblGrid>
              <a:tr h="537143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Flexbox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804792"/>
                  </a:ext>
                </a:extLst>
              </a:tr>
              <a:tr h="1459140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Wenn sich das Layout durch die Form des Inhalts ergeben soll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Wenn sich die Form des Inhalts durch das Layout ergeben soll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27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5148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36817-053C-492D-BC87-2C9BE696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CSS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79D55-D5B3-4F79-9876-F3662989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Variablen können am Anfang des Stylesheets deklariert werden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z.B.: --</a:t>
            </a:r>
            <a:r>
              <a:rPr lang="de-DE">
                <a:solidFill>
                  <a:srgbClr val="FF9600"/>
                </a:solidFill>
              </a:rPr>
              <a:t>proleitYellow</a:t>
            </a:r>
            <a:r>
              <a:rPr lang="de-DE"/>
              <a:t>: </a:t>
            </a:r>
            <a:r>
              <a:rPr lang="de-DE">
                <a:solidFill>
                  <a:srgbClr val="00B0F0"/>
                </a:solidFill>
              </a:rPr>
              <a:t>#ffcc00</a:t>
            </a:r>
          </a:p>
          <a:p>
            <a:endParaRPr lang="de-DE">
              <a:solidFill>
                <a:srgbClr val="00B0F0"/>
              </a:solidFill>
            </a:endParaRPr>
          </a:p>
          <a:p>
            <a:r>
              <a:rPr lang="de-DE">
                <a:solidFill>
                  <a:schemeClr val="tx1"/>
                </a:solidFill>
              </a:rPr>
              <a:t>Verwendung: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B9D1D03-A006-4328-8402-6F8371DC7C87}"/>
              </a:ext>
            </a:extLst>
          </p:cNvPr>
          <p:cNvSpPr txBox="1">
            <a:spLocks/>
          </p:cNvSpPr>
          <p:nvPr/>
        </p:nvSpPr>
        <p:spPr>
          <a:xfrm>
            <a:off x="2196268" y="2378641"/>
            <a:ext cx="3387336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--</a:t>
            </a:r>
            <a:r>
              <a:rPr lang="de-DE">
                <a:solidFill>
                  <a:srgbClr val="FF9600"/>
                </a:solidFill>
              </a:rPr>
              <a:t>variablenName</a:t>
            </a:r>
            <a:r>
              <a:rPr lang="de-DE">
                <a:solidFill>
                  <a:schemeClr val="tx1"/>
                </a:solidFill>
              </a:rPr>
              <a:t>: </a:t>
            </a:r>
            <a:r>
              <a:rPr lang="de-DE">
                <a:solidFill>
                  <a:srgbClr val="00B0F0"/>
                </a:solidFill>
              </a:rPr>
              <a:t>Wert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74D90DC-6064-45D5-B652-F15BC647FF70}"/>
              </a:ext>
            </a:extLst>
          </p:cNvPr>
          <p:cNvSpPr txBox="1">
            <a:spLocks/>
          </p:cNvSpPr>
          <p:nvPr/>
        </p:nvSpPr>
        <p:spPr>
          <a:xfrm>
            <a:off x="2196268" y="4735631"/>
            <a:ext cx="5659551" cy="1337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element {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	color: var(--</a:t>
            </a:r>
            <a:r>
              <a:rPr lang="de-DE">
                <a:solidFill>
                  <a:srgbClr val="FF9600"/>
                </a:solidFill>
              </a:rPr>
              <a:t>proleitYellow</a:t>
            </a:r>
            <a:r>
              <a:rPr lang="de-DE">
                <a:solidFill>
                  <a:schemeClr val="tx1"/>
                </a:solidFill>
              </a:rPr>
              <a:t>)</a:t>
            </a:r>
          </a:p>
          <a:p>
            <a:pPr marL="0" indent="0">
              <a:buFont typeface="Arial" pitchFamily="34"/>
              <a:buNone/>
            </a:pPr>
            <a:r>
              <a:rPr lang="de-DE">
                <a:solidFill>
                  <a:schemeClr val="tx1"/>
                </a:solidFill>
              </a:rPr>
              <a:t>}</a:t>
            </a:r>
            <a:endParaRPr lang="de-DE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74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7772758" cy="3178692"/>
          </a:xfrm>
        </p:spPr>
        <p:txBody>
          <a:bodyPr anchor="b"/>
          <a:lstStyle/>
          <a:p>
            <a:pPr lvl="0"/>
            <a:r>
              <a:rPr lang="en-US" sz="4800">
                <a:solidFill>
                  <a:srgbClr val="FFFFFF"/>
                </a:solidFill>
                <a:latin typeface="Calibri Light"/>
              </a:rPr>
              <a:t>Übungen:</a:t>
            </a:r>
            <a:br>
              <a:rPr lang="en-US" sz="4800">
                <a:solidFill>
                  <a:srgbClr val="FFFFFF"/>
                </a:solidFill>
                <a:latin typeface="Calibri Light"/>
              </a:rPr>
            </a:br>
            <a:r>
              <a:rPr lang="en-US" sz="4800">
                <a:solidFill>
                  <a:srgbClr val="FFFFFF"/>
                </a:solidFill>
                <a:latin typeface="Calibri Light"/>
              </a:rPr>
              <a:t>https://flexboxfroggy.com/#de</a:t>
            </a:r>
            <a:br>
              <a:rPr lang="en-US" sz="4800">
                <a:solidFill>
                  <a:srgbClr val="FFFFFF"/>
                </a:solidFill>
                <a:latin typeface="Calibri Light"/>
              </a:rPr>
            </a:br>
            <a:r>
              <a:rPr lang="en-US" sz="4800">
                <a:solidFill>
                  <a:srgbClr val="FFFFFF"/>
                </a:solidFill>
                <a:latin typeface="Calibri Light"/>
              </a:rPr>
              <a:t>https://cssgridgarden.com/#de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850642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DD695E-DF63-400B-8FDF-D06ED404556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3A25D06-945B-48C7-B178-8E25C955CAB7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1723" y="9"/>
            <a:ext cx="12225948" cy="686806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423B09-2FE4-4D1D-9994-D3D4BC4C93B2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41956" y="0"/>
            <a:ext cx="11772269" cy="6868076"/>
          </a:xfrm>
          <a:prstGeom prst="rect">
            <a:avLst/>
          </a:prstGeom>
          <a:gradFill>
            <a:gsLst>
              <a:gs pos="0">
                <a:srgbClr val="203864">
                  <a:alpha val="83000"/>
                </a:srgbClr>
              </a:gs>
              <a:gs pos="100000">
                <a:srgbClr val="4472C4">
                  <a:alpha val="0"/>
                </a:srgbClr>
              </a:gs>
            </a:gsLst>
            <a:lin ang="8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F9B9DF-F8ED-480A-813C-B000D914040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5207" y="9"/>
            <a:ext cx="3623374" cy="6868067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EDC2D8-56E9-4788-A9ED-BF798D9C0CE6}"/>
              </a:ext>
            </a:extLst>
          </p:cNvPr>
          <p:cNvSpPr>
            <a:spLocks noMove="1" noResize="1"/>
          </p:cNvSpPr>
          <p:nvPr/>
        </p:nvSpPr>
        <p:spPr>
          <a:xfrm flipH="1">
            <a:off x="-15873" y="0"/>
            <a:ext cx="12233583" cy="686807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4DC755-5E1A-483C-A4D1-61FE832230BD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4484340" y="-861826"/>
            <a:ext cx="6861931" cy="8597856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882FAAED-1829-429E-BEF4-1373B0A092A6}"/>
              </a:ext>
            </a:extLst>
          </p:cNvPr>
          <p:cNvSpPr>
            <a:spLocks noMove="1" noResize="1"/>
          </p:cNvSpPr>
          <p:nvPr/>
        </p:nvSpPr>
        <p:spPr>
          <a:xfrm rot="5993196">
            <a:off x="1186968" y="1089044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4472C4">
                  <a:alpha val="26000"/>
                </a:srgbClr>
              </a:gs>
              <a:gs pos="100000">
                <a:srgbClr val="8FAADC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8D39C60-F3B8-4153-A1DA-969F35772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568" y="818982"/>
            <a:ext cx="7772758" cy="3178692"/>
          </a:xfrm>
        </p:spPr>
        <p:txBody>
          <a:bodyPr anchor="b"/>
          <a:lstStyle/>
          <a:p>
            <a:pPr lvl="0"/>
            <a:r>
              <a:rPr lang="en-US" sz="4800">
                <a:solidFill>
                  <a:srgbClr val="FFFFFF"/>
                </a:solidFill>
                <a:latin typeface="Calibri Light"/>
              </a:rPr>
              <a:t>Java Script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812032B-963C-48F9-AC62-7614238802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4490106"/>
            <a:ext cx="12217709" cy="2377961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653540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82D4F-57F2-4686-9723-F714588D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6FB1F-EA5C-4208-8900-E2AB7003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Programmiersprache</a:t>
            </a:r>
          </a:p>
          <a:p>
            <a:r>
              <a:rPr lang="de-DE"/>
              <a:t>Für DHTML entwickelt</a:t>
            </a:r>
          </a:p>
          <a:p>
            <a:r>
              <a:rPr lang="de-DE"/>
              <a:t>Heute auch anders angewendet (z.B. Serverseitige Script)</a:t>
            </a:r>
          </a:p>
          <a:p>
            <a:r>
              <a:rPr lang="de-DE"/>
              <a:t>Dynamische Typisierung</a:t>
            </a:r>
          </a:p>
          <a:p>
            <a:r>
              <a:rPr lang="de-DE"/>
              <a:t>Objektorientiert</a:t>
            </a:r>
          </a:p>
          <a:p>
            <a:r>
              <a:rPr lang="de-DE"/>
              <a:t>Multiparadigmatisch</a:t>
            </a:r>
          </a:p>
          <a:p>
            <a:pPr lvl="1"/>
            <a:r>
              <a:rPr lang="de-DE"/>
              <a:t>Objektorientiert, prozedural oder funktional</a:t>
            </a:r>
          </a:p>
        </p:txBody>
      </p:sp>
    </p:spTree>
    <p:extLst>
      <p:ext uri="{BB962C8B-B14F-4D97-AF65-F5344CB8AC3E}">
        <p14:creationId xmlns:p14="http://schemas.microsoft.com/office/powerpoint/2010/main" val="2250161168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171C1-87D0-4427-8BB0-3B9C141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0CAEF-AC4B-411B-99C1-953EB546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Typische Anwendung:</a:t>
            </a:r>
          </a:p>
          <a:p>
            <a:pPr lvl="1"/>
            <a:r>
              <a:rPr lang="de-DE"/>
              <a:t>DOM-Manipulationen</a:t>
            </a:r>
          </a:p>
          <a:p>
            <a:pPr lvl="1"/>
            <a:r>
              <a:rPr lang="de-DE"/>
              <a:t>Validierung bei Formularen</a:t>
            </a:r>
          </a:p>
          <a:p>
            <a:pPr lvl="1"/>
            <a:r>
              <a:rPr lang="de-DE"/>
              <a:t>Dialoge anzeigen</a:t>
            </a:r>
          </a:p>
          <a:p>
            <a:pPr lvl="1"/>
            <a:endParaRPr lang="de-DE"/>
          </a:p>
          <a:p>
            <a:pPr marL="457200" lvl="1" indent="0">
              <a:buNone/>
            </a:pPr>
            <a:endParaRPr lang="de-DE"/>
          </a:p>
          <a:p>
            <a:r>
              <a:rPr lang="de-DE"/>
              <a:t>Missbrauch:</a:t>
            </a:r>
          </a:p>
          <a:p>
            <a:pPr lvl="1"/>
            <a:r>
              <a:rPr lang="de-DE"/>
              <a:t>Deaktivierung von Funktionen (z.B. kopierfunktion)</a:t>
            </a:r>
          </a:p>
          <a:p>
            <a:pPr lvl="1"/>
            <a:r>
              <a:rPr lang="de-DE"/>
              <a:t>Pop-ups</a:t>
            </a:r>
          </a:p>
          <a:p>
            <a:pPr lvl="1"/>
            <a:r>
              <a:rPr lang="de-DE"/>
              <a:t>=&gt; Allgemein: Ungewolltes Verhalten das den Benutzer behindert</a:t>
            </a:r>
          </a:p>
        </p:txBody>
      </p:sp>
    </p:spTree>
    <p:extLst>
      <p:ext uri="{BB962C8B-B14F-4D97-AF65-F5344CB8AC3E}">
        <p14:creationId xmlns:p14="http://schemas.microsoft.com/office/powerpoint/2010/main" val="1662283599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F1E6-B620-431B-A50C-19728DE0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Einbindung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8BD05CD-236E-4D3B-9D01-06D9D6195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187696"/>
              </p:ext>
            </p:extLst>
          </p:nvPr>
        </p:nvGraphicFramePr>
        <p:xfrm>
          <a:off x="1238253" y="1704974"/>
          <a:ext cx="10115546" cy="451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773">
                  <a:extLst>
                    <a:ext uri="{9D8B030D-6E8A-4147-A177-3AD203B41FA5}">
                      <a16:colId xmlns:a16="http://schemas.microsoft.com/office/drawing/2014/main" val="4235530583"/>
                    </a:ext>
                  </a:extLst>
                </a:gridCol>
                <a:gridCol w="5057773">
                  <a:extLst>
                    <a:ext uri="{9D8B030D-6E8A-4147-A177-3AD203B41FA5}">
                      <a16:colId xmlns:a16="http://schemas.microsoft.com/office/drawing/2014/main" val="2007758768"/>
                    </a:ext>
                  </a:extLst>
                </a:gridCol>
              </a:tblGrid>
              <a:tr h="775131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Direkt im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Ausgelagerte JS Datei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141320"/>
                  </a:ext>
                </a:extLst>
              </a:tr>
              <a:tr h="15143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JS-Code wird direkt im &lt;script&gt; Tag implementiert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JS-Code wird in eine Datei ausgelagert</a:t>
                      </a:r>
                    </a:p>
                    <a:p>
                      <a:pPr algn="ctr"/>
                      <a:r>
                        <a:rPr lang="de-DE" sz="2000"/>
                        <a:t>-&gt; ‚defer‘ nach das src-Attribut schreiben, dadurch wird das Script erst nach Laden der Seite ausgeführt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412198"/>
                  </a:ext>
                </a:extLst>
              </a:tr>
              <a:tr h="2225595">
                <a:tc>
                  <a:txBody>
                    <a:bodyPr/>
                    <a:lstStyle/>
                    <a:p>
                      <a:pPr algn="l"/>
                      <a:endParaRPr lang="de-DE"/>
                    </a:p>
                    <a:p>
                      <a:pPr algn="l"/>
                      <a:r>
                        <a:rPr lang="de-DE" sz="2000" b="0"/>
                        <a:t>&lt;script&gt;</a:t>
                      </a:r>
                    </a:p>
                    <a:p>
                      <a:pPr algn="l"/>
                      <a:r>
                        <a:rPr lang="de-DE" sz="2000" b="0"/>
                        <a:t>     …</a:t>
                      </a:r>
                    </a:p>
                    <a:p>
                      <a:pPr algn="l"/>
                      <a:r>
                        <a:rPr lang="de-DE" sz="2000" b="0"/>
                        <a:t>     JS-Code</a:t>
                      </a:r>
                    </a:p>
                    <a:p>
                      <a:pPr algn="l"/>
                      <a:r>
                        <a:rPr lang="de-DE" sz="2000" b="0"/>
                        <a:t>     …</a:t>
                      </a:r>
                    </a:p>
                    <a:p>
                      <a:pPr algn="l"/>
                      <a:r>
                        <a:rPr lang="de-DE" sz="2000" b="0"/>
                        <a:t>&lt;/script&gt;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/>
                        <a:t>&lt;script src=„Pfad der Datei“&gt;&lt;/script&gt;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05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3401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4D75-5177-4A92-880C-2C595582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Variablen - Deklaration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793BA-2123-4465-9C7B-3B2F426F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Schlüsselwort ‚let‘</a:t>
            </a:r>
          </a:p>
          <a:p>
            <a:r>
              <a:rPr lang="de-DE"/>
              <a:t>Regeln für Benennung:</a:t>
            </a:r>
          </a:p>
          <a:p>
            <a:pPr lvl="1"/>
            <a:r>
              <a:rPr lang="de-DE"/>
              <a:t>Keine führenden Zahlen</a:t>
            </a:r>
          </a:p>
          <a:p>
            <a:pPr lvl="1"/>
            <a:r>
              <a:rPr lang="de-DE"/>
              <a:t>Keine Sonderzeichen</a:t>
            </a:r>
          </a:p>
          <a:p>
            <a:pPr lvl="1"/>
            <a:r>
              <a:rPr lang="de-DE"/>
              <a:t>Keine Bindestriche</a:t>
            </a:r>
          </a:p>
          <a:p>
            <a:pPr lvl="1"/>
            <a:r>
              <a:rPr lang="de-DE"/>
              <a:t>Keine Schlüsselwörter</a:t>
            </a:r>
          </a:p>
          <a:p>
            <a:pPr lvl="1"/>
            <a:r>
              <a:rPr lang="de-DE"/>
              <a:t>lowerCamelCase</a:t>
            </a:r>
          </a:p>
          <a:p>
            <a:pPr lvl="1"/>
            <a:endParaRPr lang="de-DE"/>
          </a:p>
          <a:p>
            <a:pPr lvl="1"/>
            <a:endParaRPr lang="de-DE"/>
          </a:p>
          <a:p>
            <a:pPr marL="0" indent="0">
              <a:buNone/>
            </a:pPr>
            <a:r>
              <a:rPr lang="de-DE"/>
              <a:t>				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5308A78-7E05-4F5C-B723-78D942FA28B0}"/>
              </a:ext>
            </a:extLst>
          </p:cNvPr>
          <p:cNvSpPr txBox="1">
            <a:spLocks/>
          </p:cNvSpPr>
          <p:nvPr/>
        </p:nvSpPr>
        <p:spPr>
          <a:xfrm>
            <a:off x="6096000" y="2980725"/>
            <a:ext cx="5004382" cy="44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cs typeface="Arial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de-DE">
                <a:solidFill>
                  <a:srgbClr val="FF9600"/>
                </a:solidFill>
              </a:rPr>
              <a:t>let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>
                <a:solidFill>
                  <a:srgbClr val="00B0F0"/>
                </a:solidFill>
              </a:rPr>
              <a:t>myFirstVariable</a:t>
            </a:r>
            <a:r>
              <a:rPr lang="de-DE">
                <a:solidFill>
                  <a:schemeClr val="tx1"/>
                </a:solidFill>
              </a:rPr>
              <a:t> = ‚Hello World‘</a:t>
            </a:r>
          </a:p>
        </p:txBody>
      </p:sp>
    </p:spTree>
    <p:extLst>
      <p:ext uri="{BB962C8B-B14F-4D97-AF65-F5344CB8AC3E}">
        <p14:creationId xmlns:p14="http://schemas.microsoft.com/office/powerpoint/2010/main" val="4264870698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C473-EBCA-4C16-8C06-69790BE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7812A-EEB7-47F7-8CEA-60724715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1"/>
            <a:ext cx="9686925" cy="4715080"/>
          </a:xfrm>
        </p:spPr>
        <p:txBody>
          <a:bodyPr>
            <a:normAutofit/>
          </a:bodyPr>
          <a:lstStyle/>
          <a:p>
            <a:r>
              <a:rPr lang="de-DE"/>
              <a:t>Datentyp keine Eigenschaft einer Variable</a:t>
            </a:r>
          </a:p>
          <a:p>
            <a:pPr lvl="1"/>
            <a:r>
              <a:rPr lang="de-DE"/>
              <a:t>Kann nur über typeof() zur Laufzeit ermittelt werden</a:t>
            </a:r>
          </a:p>
          <a:p>
            <a:endParaRPr lang="de-DE"/>
          </a:p>
          <a:p>
            <a:r>
              <a:rPr lang="de-DE"/>
              <a:t>Primitive Datentypen</a:t>
            </a:r>
          </a:p>
          <a:p>
            <a:pPr lvl="1"/>
            <a:r>
              <a:rPr lang="de-DE"/>
              <a:t>Zeichenketten		=&gt; typeof() returns ‚string‘</a:t>
            </a:r>
          </a:p>
          <a:p>
            <a:pPr lvl="1"/>
            <a:r>
              <a:rPr lang="de-DE"/>
              <a:t>Numerische Werte	=&gt; typeof() returns ‚number‘</a:t>
            </a:r>
          </a:p>
          <a:p>
            <a:pPr lvl="1"/>
            <a:r>
              <a:rPr lang="de-DE"/>
              <a:t>Boolsche Werte		=&gt; typeof() returns ‚boolean‘</a:t>
            </a:r>
          </a:p>
          <a:p>
            <a:pPr lvl="1"/>
            <a:endParaRPr lang="de-DE"/>
          </a:p>
          <a:p>
            <a:r>
              <a:rPr lang="de-DE"/>
              <a:t>Nicht primitive Datentypen</a:t>
            </a:r>
          </a:p>
          <a:p>
            <a:pPr lvl="1"/>
            <a:r>
              <a:rPr lang="de-DE"/>
              <a:t>Funktionen		 =&gt; typeof() returns ‚function‘</a:t>
            </a:r>
          </a:p>
          <a:p>
            <a:pPr lvl="1"/>
            <a:r>
              <a:rPr lang="de-DE"/>
              <a:t>Arrays			 =&gt; typeof() returns ‚object‘</a:t>
            </a:r>
          </a:p>
          <a:p>
            <a:pPr lvl="1"/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2450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D7CD9-98D3-48CE-8DF4-2ECB24B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06679-60DC-4EBF-866F-2DB48FF3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HTML = </a:t>
            </a:r>
            <a:r>
              <a:rPr lang="de-DE" b="1" dirty="0" err="1">
                <a:solidFill>
                  <a:srgbClr val="FF9600"/>
                </a:solidFill>
              </a:rPr>
              <a:t>H</a:t>
            </a:r>
            <a:r>
              <a:rPr lang="de-DE" dirty="0" err="1">
                <a:solidFill>
                  <a:schemeClr val="tx1"/>
                </a:solidFill>
              </a:rPr>
              <a:t>yper</a:t>
            </a:r>
            <a:r>
              <a:rPr lang="de-DE" b="1" dirty="0" err="1">
                <a:solidFill>
                  <a:srgbClr val="FF9600"/>
                </a:solidFill>
              </a:rPr>
              <a:t>T</a:t>
            </a:r>
            <a:r>
              <a:rPr lang="de-DE" dirty="0" err="1">
                <a:solidFill>
                  <a:schemeClr val="tx1"/>
                </a:solidFill>
              </a:rPr>
              <a:t>ext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rgbClr val="FF9600"/>
                </a:solidFill>
              </a:rPr>
              <a:t>M</a:t>
            </a:r>
            <a:r>
              <a:rPr lang="de-DE" dirty="0">
                <a:solidFill>
                  <a:schemeClr val="tx1"/>
                </a:solidFill>
              </a:rPr>
              <a:t>arkup </a:t>
            </a:r>
            <a:r>
              <a:rPr lang="de-DE" b="1" dirty="0">
                <a:solidFill>
                  <a:srgbClr val="FF9600"/>
                </a:solidFill>
              </a:rPr>
              <a:t>L</a:t>
            </a:r>
            <a:r>
              <a:rPr lang="de-DE" dirty="0">
                <a:solidFill>
                  <a:schemeClr val="tx1"/>
                </a:solidFill>
              </a:rPr>
              <a:t>anguage</a:t>
            </a:r>
          </a:p>
          <a:p>
            <a:r>
              <a:rPr lang="de-DE" dirty="0"/>
              <a:t>Von Browsern dargestellt</a:t>
            </a:r>
          </a:p>
          <a:p>
            <a:r>
              <a:rPr lang="de-DE" dirty="0"/>
              <a:t>Semantische Strukturierung</a:t>
            </a:r>
          </a:p>
        </p:txBody>
      </p:sp>
    </p:spTree>
    <p:extLst>
      <p:ext uri="{BB962C8B-B14F-4D97-AF65-F5344CB8AC3E}">
        <p14:creationId xmlns:p14="http://schemas.microsoft.com/office/powerpoint/2010/main" val="1796588921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AA395-9524-429D-AD6A-C4F1887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</a:t>
            </a:r>
          </a:p>
        </p:txBody>
      </p:sp>
      <p:pic>
        <p:nvPicPr>
          <p:cNvPr id="1026" name="Picture 2" descr="JavaScript/DOM – SELFHTML-Wiki">
            <a:extLst>
              <a:ext uri="{FF2B5EF4-FFF2-40B4-BE49-F238E27FC236}">
                <a16:creationId xmlns:a16="http://schemas.microsoft.com/office/drawing/2014/main" id="{47409D20-F0AD-4351-B41D-4BA823632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74" y="946490"/>
            <a:ext cx="7556534" cy="5395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7721013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C762-CD20-4A5D-BB9B-EFA85DA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940B59-1951-4477-B2EA-92C342F04CE2}"/>
              </a:ext>
            </a:extLst>
          </p:cNvPr>
          <p:cNvSpPr/>
          <p:nvPr/>
        </p:nvSpPr>
        <p:spPr>
          <a:xfrm>
            <a:off x="1238253" y="2166362"/>
            <a:ext cx="9089654" cy="645904"/>
          </a:xfrm>
          <a:prstGeom prst="rect">
            <a:avLst/>
          </a:prstGeom>
          <a:solidFill>
            <a:srgbClr val="FFF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Document		Wurzelknoten repräsentiert gesamte Website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C16A78-B670-478F-A0E2-B455D88A942D}"/>
              </a:ext>
            </a:extLst>
          </p:cNvPr>
          <p:cNvSpPr/>
          <p:nvPr/>
        </p:nvSpPr>
        <p:spPr>
          <a:xfrm>
            <a:off x="1238253" y="3012877"/>
            <a:ext cx="9089654" cy="645904"/>
          </a:xfrm>
          <a:prstGeom prst="rect">
            <a:avLst/>
          </a:prstGeom>
          <a:solidFill>
            <a:srgbClr val="DFA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Elementknoten		Elementknoten repräsentieren einzelne HTML-Elemente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128564-400C-4B1B-BC53-2471C33E70F2}"/>
              </a:ext>
            </a:extLst>
          </p:cNvPr>
          <p:cNvSpPr/>
          <p:nvPr/>
        </p:nvSpPr>
        <p:spPr>
          <a:xfrm>
            <a:off x="1238253" y="4705907"/>
            <a:ext cx="9089654" cy="645904"/>
          </a:xfrm>
          <a:prstGeom prst="rect">
            <a:avLst/>
          </a:prstGeom>
          <a:solidFill>
            <a:srgbClr val="C32E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FFFBF0"/>
                </a:solidFill>
              </a:rPr>
              <a:t>Textknoten		Textknoten repräsentieren HTML-Text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D399D9-A317-4C77-AA56-7069C8A2FEAA}"/>
              </a:ext>
            </a:extLst>
          </p:cNvPr>
          <p:cNvSpPr/>
          <p:nvPr/>
        </p:nvSpPr>
        <p:spPr>
          <a:xfrm>
            <a:off x="1238253" y="3859392"/>
            <a:ext cx="9089654" cy="645904"/>
          </a:xfrm>
          <a:prstGeom prst="rect">
            <a:avLst/>
          </a:prstGeom>
          <a:solidFill>
            <a:srgbClr val="3983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Attributknoten		Attributknoten stehen für Attribute von HTML-Elementen</a:t>
            </a:r>
          </a:p>
        </p:txBody>
      </p:sp>
    </p:spTree>
    <p:extLst>
      <p:ext uri="{BB962C8B-B14F-4D97-AF65-F5344CB8AC3E}">
        <p14:creationId xmlns:p14="http://schemas.microsoft.com/office/powerpoint/2010/main" val="3377318172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A7EA3-38CF-4118-8B08-A3FAEB23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4FA3750-6C93-4DE6-B072-6FFA42AD8D2F}"/>
              </a:ext>
            </a:extLst>
          </p:cNvPr>
          <p:cNvSpPr/>
          <p:nvPr/>
        </p:nvSpPr>
        <p:spPr>
          <a:xfrm>
            <a:off x="2136808" y="1472666"/>
            <a:ext cx="8624236" cy="4533499"/>
          </a:xfrm>
          <a:prstGeom prst="ellipse">
            <a:avLst/>
          </a:prstGeom>
          <a:solidFill>
            <a:srgbClr val="FFF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5D647A-C5B0-4C2C-81B5-57DC4DB8094C}"/>
              </a:ext>
            </a:extLst>
          </p:cNvPr>
          <p:cNvSpPr/>
          <p:nvPr/>
        </p:nvSpPr>
        <p:spPr>
          <a:xfrm>
            <a:off x="6096001" y="2661385"/>
            <a:ext cx="3959192" cy="2156059"/>
          </a:xfrm>
          <a:prstGeom prst="ellipse">
            <a:avLst/>
          </a:prstGeom>
          <a:solidFill>
            <a:srgbClr val="DFA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HTML-Elemente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98966D-1FE0-4B4D-8290-F30AC16E180F}"/>
              </a:ext>
            </a:extLst>
          </p:cNvPr>
          <p:cNvSpPr txBox="1"/>
          <p:nvPr/>
        </p:nvSpPr>
        <p:spPr>
          <a:xfrm>
            <a:off x="3048803" y="3508581"/>
            <a:ext cx="213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Knoten / Nodes</a:t>
            </a:r>
          </a:p>
        </p:txBody>
      </p:sp>
    </p:spTree>
    <p:extLst>
      <p:ext uri="{BB962C8B-B14F-4D97-AF65-F5344CB8AC3E}">
        <p14:creationId xmlns:p14="http://schemas.microsoft.com/office/powerpoint/2010/main" val="58989105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1B279-F420-4592-8B38-B6862F5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AAB51-EC07-4617-B364-DB4F7BDA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8" y="1704972"/>
            <a:ext cx="3723269" cy="441462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=&gt; Besteht aus sog. ‚Tags‘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DD062B-5428-4666-91C7-441DB4A66F8A}"/>
              </a:ext>
            </a:extLst>
          </p:cNvPr>
          <p:cNvSpPr txBox="1"/>
          <p:nvPr/>
        </p:nvSpPr>
        <p:spPr>
          <a:xfrm>
            <a:off x="5639527" y="3092538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...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579028-C29B-45CE-BE0B-D3850D91CC52}"/>
              </a:ext>
            </a:extLst>
          </p:cNvPr>
          <p:cNvSpPr txBox="1"/>
          <p:nvPr/>
        </p:nvSpPr>
        <p:spPr>
          <a:xfrm>
            <a:off x="7885096" y="3092540"/>
            <a:ext cx="121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&lt;/</a:t>
            </a:r>
            <a:r>
              <a:rPr lang="de-DE" sz="2400" err="1">
                <a:latin typeface="Trebuchet MS" panose="020B0603020202020204" pitchFamily="34" charset="0"/>
              </a:rPr>
              <a:t>abc</a:t>
            </a:r>
            <a:r>
              <a:rPr lang="de-DE" sz="2400">
                <a:latin typeface="Trebuchet MS" panose="020B0603020202020204" pitchFamily="34" charset="0"/>
              </a:rPr>
              <a:t>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35353B-E760-4802-9F38-7B12D99030E1}"/>
              </a:ext>
            </a:extLst>
          </p:cNvPr>
          <p:cNvSpPr txBox="1"/>
          <p:nvPr/>
        </p:nvSpPr>
        <p:spPr>
          <a:xfrm>
            <a:off x="2536132" y="4620362"/>
            <a:ext cx="186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err="1">
                <a:latin typeface="Trebuchet MS" panose="020B0603020202020204" pitchFamily="34" charset="0"/>
              </a:rPr>
              <a:t>opening</a:t>
            </a:r>
            <a:r>
              <a:rPr lang="de-DE" sz="2400">
                <a:latin typeface="Trebuchet MS" panose="020B0603020202020204" pitchFamily="34" charset="0"/>
              </a:rPr>
              <a:t> tag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74AB29-9A58-4D2D-AE5E-43B82BCF4FDA}"/>
              </a:ext>
            </a:extLst>
          </p:cNvPr>
          <p:cNvSpPr txBox="1"/>
          <p:nvPr/>
        </p:nvSpPr>
        <p:spPr>
          <a:xfrm>
            <a:off x="7660106" y="4620361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err="1">
                <a:latin typeface="Trebuchet MS" panose="020B0603020202020204" pitchFamily="34" charset="0"/>
              </a:rPr>
              <a:t>closing</a:t>
            </a:r>
            <a:r>
              <a:rPr lang="de-DE" sz="2400">
                <a:latin typeface="Trebuchet MS" panose="020B0603020202020204" pitchFamily="34" charset="0"/>
              </a:rPr>
              <a:t> tag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C1BC95-7AC6-48E5-A517-FFE62A6BB9BA}"/>
              </a:ext>
            </a:extLst>
          </p:cNvPr>
          <p:cNvSpPr txBox="1"/>
          <p:nvPr/>
        </p:nvSpPr>
        <p:spPr>
          <a:xfrm>
            <a:off x="2960821" y="3092538"/>
            <a:ext cx="101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&lt;</a:t>
            </a:r>
            <a:r>
              <a:rPr lang="de-DE" sz="2400" err="1">
                <a:latin typeface="Trebuchet MS" panose="020B0603020202020204" pitchFamily="34" charset="0"/>
              </a:rPr>
              <a:t>abc</a:t>
            </a:r>
            <a:r>
              <a:rPr lang="de-DE" sz="2400">
                <a:latin typeface="Trebuchet MS" panose="020B0603020202020204" pitchFamily="34" charset="0"/>
              </a:rPr>
              <a:t>&gt;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B081C1-442F-4E0D-8CC6-BA09EAA4A812}"/>
              </a:ext>
            </a:extLst>
          </p:cNvPr>
          <p:cNvSpPr txBox="1"/>
          <p:nvPr/>
        </p:nvSpPr>
        <p:spPr>
          <a:xfrm>
            <a:off x="5438775" y="4620361"/>
            <a:ext cx="97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Inhalt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265B5C64-8701-4943-A991-4DCA807383C2}"/>
              </a:ext>
            </a:extLst>
          </p:cNvPr>
          <p:cNvSpPr/>
          <p:nvPr/>
        </p:nvSpPr>
        <p:spPr>
          <a:xfrm>
            <a:off x="3283267" y="3786396"/>
            <a:ext cx="365760" cy="624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1DC856AA-E969-4C71-B02C-D3AECDA8026C}"/>
              </a:ext>
            </a:extLst>
          </p:cNvPr>
          <p:cNvSpPr/>
          <p:nvPr/>
        </p:nvSpPr>
        <p:spPr>
          <a:xfrm>
            <a:off x="5745404" y="3786396"/>
            <a:ext cx="365760" cy="624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0EB6C67-B76F-41D0-B93F-A13336CDB91D}"/>
              </a:ext>
            </a:extLst>
          </p:cNvPr>
          <p:cNvSpPr/>
          <p:nvPr/>
        </p:nvSpPr>
        <p:spPr>
          <a:xfrm>
            <a:off x="8307806" y="3786396"/>
            <a:ext cx="365760" cy="624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75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4899D-0C78-4563-B708-908150D2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A5BB0-246D-4F1F-B516-8CA84377F5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6878" y="2974207"/>
            <a:ext cx="4762487" cy="1472665"/>
          </a:xfrm>
        </p:spPr>
        <p:txBody>
          <a:bodyPr/>
          <a:lstStyle/>
          <a:p>
            <a:r>
              <a:rPr lang="de-DE"/>
              <a:t>Besonderheit: ‚Standalone-Tags‘</a:t>
            </a:r>
          </a:p>
          <a:p>
            <a:pPr lvl="1"/>
            <a:r>
              <a:rPr lang="de-DE"/>
              <a:t>Kein sonstiger Inhalt nötig</a:t>
            </a:r>
          </a:p>
          <a:p>
            <a:pPr lvl="1"/>
            <a:r>
              <a:rPr lang="de-DE"/>
              <a:t>Helfen bei Strukturierung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597BFD4-C4DE-4B11-9769-E55B399CB7D2}"/>
              </a:ext>
            </a:extLst>
          </p:cNvPr>
          <p:cNvSpPr/>
          <p:nvPr/>
        </p:nvSpPr>
        <p:spPr>
          <a:xfrm>
            <a:off x="7125904" y="2877212"/>
            <a:ext cx="451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Beispiele:</a:t>
            </a:r>
          </a:p>
          <a:p>
            <a:endParaRPr lang="de-DE" sz="2400">
              <a:latin typeface="Trebuchet MS" panose="020B0603020202020204" pitchFamily="34" charset="0"/>
            </a:endParaRPr>
          </a:p>
          <a:p>
            <a:r>
              <a:rPr lang="de-DE" sz="2400" b="1">
                <a:latin typeface="Trebuchet MS" panose="020B0603020202020204" pitchFamily="34" charset="0"/>
              </a:rPr>
              <a:t>&lt;</a:t>
            </a:r>
            <a:r>
              <a:rPr lang="de-DE" sz="2400" b="1" err="1">
                <a:latin typeface="Trebuchet MS" panose="020B0603020202020204" pitchFamily="34" charset="0"/>
              </a:rPr>
              <a:t>br</a:t>
            </a:r>
            <a:r>
              <a:rPr lang="de-DE" sz="2400" b="1">
                <a:latin typeface="Trebuchet MS" panose="020B0603020202020204" pitchFamily="34" charset="0"/>
              </a:rPr>
              <a:t>&gt; </a:t>
            </a:r>
            <a:r>
              <a:rPr lang="de-DE" sz="2400">
                <a:latin typeface="Trebuchet MS" panose="020B0603020202020204" pitchFamily="34" charset="0"/>
              </a:rPr>
              <a:t>=&gt; Zeilenumbruch</a:t>
            </a:r>
          </a:p>
          <a:p>
            <a:r>
              <a:rPr lang="de-DE" sz="2400" b="1">
                <a:latin typeface="Trebuchet MS" panose="020B0603020202020204" pitchFamily="34" charset="0"/>
              </a:rPr>
              <a:t>&lt;</a:t>
            </a:r>
            <a:r>
              <a:rPr lang="de-DE" sz="2400" b="1" err="1">
                <a:latin typeface="Trebuchet MS" panose="020B0603020202020204" pitchFamily="34" charset="0"/>
              </a:rPr>
              <a:t>hr</a:t>
            </a:r>
            <a:r>
              <a:rPr lang="de-DE" sz="2400" b="1">
                <a:latin typeface="Trebuchet MS" panose="020B0603020202020204" pitchFamily="34" charset="0"/>
              </a:rPr>
              <a:t>&gt; </a:t>
            </a:r>
            <a:r>
              <a:rPr lang="de-DE" sz="2400">
                <a:latin typeface="Trebuchet MS" panose="020B0603020202020204" pitchFamily="34" charset="0"/>
              </a:rPr>
              <a:t>=&gt; Horizontale Trennlinie</a:t>
            </a:r>
          </a:p>
        </p:txBody>
      </p:sp>
    </p:spTree>
    <p:extLst>
      <p:ext uri="{BB962C8B-B14F-4D97-AF65-F5344CB8AC3E}">
        <p14:creationId xmlns:p14="http://schemas.microsoft.com/office/powerpoint/2010/main" val="8578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570F1-CB68-419C-83F8-48BA602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EE226-0B4A-4642-89EA-7F212BE183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3902" y="3574296"/>
            <a:ext cx="3338257" cy="1671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&lt;tag1&gt;</a:t>
            </a:r>
          </a:p>
          <a:p>
            <a:pPr marL="0" indent="0">
              <a:buNone/>
            </a:pPr>
            <a:r>
              <a:rPr lang="de-DE"/>
              <a:t>	&lt;tag2&gt;&lt;/tag2&gt;</a:t>
            </a:r>
          </a:p>
          <a:p>
            <a:pPr marL="0" indent="0">
              <a:buNone/>
            </a:pPr>
            <a:r>
              <a:rPr lang="de-DE"/>
              <a:t>&lt;/tag1&gt;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4C9C57-0934-492E-9D04-D05EEA0B0C3D}"/>
              </a:ext>
            </a:extLst>
          </p:cNvPr>
          <p:cNvSpPr/>
          <p:nvPr/>
        </p:nvSpPr>
        <p:spPr>
          <a:xfrm>
            <a:off x="8049929" y="3568200"/>
            <a:ext cx="23934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>
                <a:latin typeface="Trebuchet MS" panose="020B0603020202020204" pitchFamily="34" charset="0"/>
              </a:rPr>
              <a:t>&lt;tag1&gt;</a:t>
            </a:r>
          </a:p>
          <a:p>
            <a:r>
              <a:rPr lang="de-DE" sz="2400">
                <a:latin typeface="Trebuchet MS" panose="020B0603020202020204" pitchFamily="34" charset="0"/>
              </a:rPr>
              <a:t>	&lt;tag2&gt;</a:t>
            </a:r>
          </a:p>
          <a:p>
            <a:r>
              <a:rPr lang="de-DE" sz="2400">
                <a:latin typeface="Trebuchet MS" panose="020B0603020202020204" pitchFamily="34" charset="0"/>
              </a:rPr>
              <a:t>&lt;/tag1&gt;</a:t>
            </a:r>
          </a:p>
          <a:p>
            <a:r>
              <a:rPr lang="de-DE" sz="2400">
                <a:latin typeface="Trebuchet MS" panose="020B0603020202020204" pitchFamily="34" charset="0"/>
              </a:rPr>
              <a:t>	&lt;/tag2&gt;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87B50B-90C6-4FE0-928C-5D7C7E994C5A}"/>
              </a:ext>
            </a:extLst>
          </p:cNvPr>
          <p:cNvSpPr txBox="1"/>
          <p:nvPr/>
        </p:nvSpPr>
        <p:spPr>
          <a:xfrm>
            <a:off x="1029266" y="1279286"/>
            <a:ext cx="31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latin typeface="Trebuchet MS" panose="020B0603020202020204" pitchFamily="34" charset="0"/>
              </a:rPr>
              <a:t>Verschachtelung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EF4240-0332-47FC-84FF-AF721E99C6A5}"/>
              </a:ext>
            </a:extLst>
          </p:cNvPr>
          <p:cNvSpPr txBox="1"/>
          <p:nvPr/>
        </p:nvSpPr>
        <p:spPr>
          <a:xfrm>
            <a:off x="8233664" y="2483318"/>
            <a:ext cx="12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>
                <a:latin typeface="Trebuchet MS" panose="020B0603020202020204" pitchFamily="34" charset="0"/>
              </a:rPr>
              <a:t>Falsch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5E94C1-BA61-4704-A9F9-F1CBC26075F6}"/>
              </a:ext>
            </a:extLst>
          </p:cNvPr>
          <p:cNvSpPr txBox="1"/>
          <p:nvPr/>
        </p:nvSpPr>
        <p:spPr>
          <a:xfrm>
            <a:off x="2969597" y="2483318"/>
            <a:ext cx="13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>
                <a:latin typeface="Trebuchet MS" panose="020B0603020202020204" pitchFamily="34" charset="0"/>
              </a:rPr>
              <a:t>Richtig</a:t>
            </a:r>
          </a:p>
        </p:txBody>
      </p:sp>
    </p:spTree>
    <p:extLst>
      <p:ext uri="{BB962C8B-B14F-4D97-AF65-F5344CB8AC3E}">
        <p14:creationId xmlns:p14="http://schemas.microsoft.com/office/powerpoint/2010/main" val="2145674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AF80-34E2-438B-BAE5-7293070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0FE58-2F5C-404D-AABE-40B42BCF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&lt;</a:t>
            </a:r>
            <a:r>
              <a:rPr lang="de-DE" err="1"/>
              <a:t>html</a:t>
            </a:r>
            <a:r>
              <a:rPr lang="de-DE"/>
              <a:t>&gt;</a:t>
            </a:r>
          </a:p>
          <a:p>
            <a:pPr marL="0" indent="0">
              <a:buNone/>
            </a:pPr>
            <a:r>
              <a:rPr lang="de-DE"/>
              <a:t>	&lt;</a:t>
            </a:r>
            <a:r>
              <a:rPr lang="de-DE" err="1"/>
              <a:t>head</a:t>
            </a:r>
            <a:r>
              <a:rPr lang="de-DE"/>
              <a:t>&gt;</a:t>
            </a:r>
          </a:p>
          <a:p>
            <a:pPr marL="0" indent="0">
              <a:buNone/>
            </a:pPr>
            <a:r>
              <a:rPr lang="de-DE"/>
              <a:t>		</a:t>
            </a:r>
            <a:r>
              <a:rPr lang="de-DE" sz="2000"/>
              <a:t>&lt;!– Kopfdaten (z.B. Titel, Andere Ressourcen)</a:t>
            </a:r>
          </a:p>
          <a:p>
            <a:pPr marL="0" indent="0">
              <a:buNone/>
            </a:pPr>
            <a:r>
              <a:rPr lang="de-DE" sz="2000"/>
              <a:t>			=&gt; Werden üblicherweise nicht im Browser angezeigt --&gt;</a:t>
            </a:r>
          </a:p>
          <a:p>
            <a:pPr marL="0" indent="0">
              <a:buNone/>
            </a:pPr>
            <a:r>
              <a:rPr lang="de-DE"/>
              <a:t>	&lt;/</a:t>
            </a:r>
            <a:r>
              <a:rPr lang="de-DE" err="1"/>
              <a:t>head</a:t>
            </a:r>
            <a:r>
              <a:rPr lang="de-DE"/>
              <a:t>&gt;</a:t>
            </a:r>
          </a:p>
          <a:p>
            <a:pPr marL="0" indent="0">
              <a:buNone/>
            </a:pPr>
            <a:r>
              <a:rPr lang="de-DE"/>
              <a:t>	&lt;</a:t>
            </a:r>
            <a:r>
              <a:rPr lang="de-DE" err="1"/>
              <a:t>body</a:t>
            </a:r>
            <a:r>
              <a:rPr lang="de-DE"/>
              <a:t>&gt;</a:t>
            </a:r>
          </a:p>
          <a:p>
            <a:pPr marL="0" indent="0">
              <a:buNone/>
            </a:pPr>
            <a:r>
              <a:rPr lang="de-DE"/>
              <a:t>		</a:t>
            </a:r>
            <a:r>
              <a:rPr lang="de-DE" sz="2000"/>
              <a:t>&lt;!-- Inhalt der Website</a:t>
            </a:r>
          </a:p>
          <a:p>
            <a:pPr marL="0" indent="0">
              <a:buNone/>
            </a:pPr>
            <a:r>
              <a:rPr lang="de-DE" sz="2000"/>
              <a:t>			=&gt; Wird im Browser angezeigt --&gt;</a:t>
            </a:r>
          </a:p>
          <a:p>
            <a:pPr marL="0" indent="0">
              <a:buNone/>
            </a:pPr>
            <a:r>
              <a:rPr lang="de-DE"/>
              <a:t>	&lt;/</a:t>
            </a:r>
            <a:r>
              <a:rPr lang="de-DE" err="1"/>
              <a:t>body</a:t>
            </a:r>
            <a:r>
              <a:rPr lang="de-DE"/>
              <a:t>&gt;</a:t>
            </a:r>
          </a:p>
          <a:p>
            <a:pPr marL="0" indent="0">
              <a:buNone/>
            </a:pPr>
            <a:r>
              <a:rPr lang="de-DE"/>
              <a:t>&lt;/</a:t>
            </a:r>
            <a:r>
              <a:rPr lang="de-DE" err="1"/>
              <a:t>html</a:t>
            </a:r>
            <a:r>
              <a:rPr lang="de-DE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8824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Microsoft Office PowerPoint</Application>
  <PresentationFormat>Breitbild</PresentationFormat>
  <Paragraphs>427</Paragraphs>
  <Slides>52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Trebuchet MS</vt:lpstr>
      <vt:lpstr>Office</vt:lpstr>
      <vt:lpstr>Herzlich Willkommen</vt:lpstr>
      <vt:lpstr>Vorstellung</vt:lpstr>
      <vt:lpstr>Organisatorisches</vt:lpstr>
      <vt:lpstr>HTML</vt:lpstr>
      <vt:lpstr>Basic Info</vt:lpstr>
      <vt:lpstr>Aufbau</vt:lpstr>
      <vt:lpstr>Aufbau</vt:lpstr>
      <vt:lpstr>Aufbau</vt:lpstr>
      <vt:lpstr>Aufbau</vt:lpstr>
      <vt:lpstr>Aufbau</vt:lpstr>
      <vt:lpstr>Tags</vt:lpstr>
      <vt:lpstr>CSS</vt:lpstr>
      <vt:lpstr>Basic Info</vt:lpstr>
      <vt:lpstr>Aufbau</vt:lpstr>
      <vt:lpstr>Aufbau</vt:lpstr>
      <vt:lpstr>Das Box-Model</vt:lpstr>
      <vt:lpstr>Selektoren</vt:lpstr>
      <vt:lpstr>Selektoren</vt:lpstr>
      <vt:lpstr>Selektoren</vt:lpstr>
      <vt:lpstr>Nachfahrenselektor</vt:lpstr>
      <vt:lpstr>Kindselektor</vt:lpstr>
      <vt:lpstr>Nachbarselektor</vt:lpstr>
      <vt:lpstr>Geschwisterselektor</vt:lpstr>
      <vt:lpstr>Pseudoklassen</vt:lpstr>
      <vt:lpstr>Pseudoklassen</vt:lpstr>
      <vt:lpstr>Attribut Selektoren</vt:lpstr>
      <vt:lpstr>Übung: http://flukeout.github.io/</vt:lpstr>
      <vt:lpstr>Spezifität von Selektoren</vt:lpstr>
      <vt:lpstr>Tool: https://polypane.app/css-specificity-calculator</vt:lpstr>
      <vt:lpstr>Positionierung</vt:lpstr>
      <vt:lpstr>Positionierung =&gt; static</vt:lpstr>
      <vt:lpstr>Positionierung =&gt; relative</vt:lpstr>
      <vt:lpstr>Positionierung =&gt; absolute</vt:lpstr>
      <vt:lpstr>Positionierung =&gt; fixed</vt:lpstr>
      <vt:lpstr>Positionierung =&gt; z-index</vt:lpstr>
      <vt:lpstr>Layout Techniken</vt:lpstr>
      <vt:lpstr>Flexbox</vt:lpstr>
      <vt:lpstr>Flexbox</vt:lpstr>
      <vt:lpstr>Grid</vt:lpstr>
      <vt:lpstr>Grid - Items</vt:lpstr>
      <vt:lpstr>Flexbox vs. Grid</vt:lpstr>
      <vt:lpstr>CSS Variablen</vt:lpstr>
      <vt:lpstr>Übungen: https://flexboxfroggy.com/#de https://cssgridgarden.com/#de</vt:lpstr>
      <vt:lpstr>Java Script</vt:lpstr>
      <vt:lpstr>Basic Info</vt:lpstr>
      <vt:lpstr>Basic Info</vt:lpstr>
      <vt:lpstr>Einbindung</vt:lpstr>
      <vt:lpstr>Variablen - Deklaration</vt:lpstr>
      <vt:lpstr>Datentypen</vt:lpstr>
      <vt:lpstr>DOM</vt:lpstr>
      <vt:lpstr>DOM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</dc:title>
  <dc:creator>Ben Dittmar</dc:creator>
  <cp:lastModifiedBy>Ben Dittmar</cp:lastModifiedBy>
  <cp:revision>2</cp:revision>
  <dcterms:created xsi:type="dcterms:W3CDTF">2022-07-18T12:36:00Z</dcterms:created>
  <dcterms:modified xsi:type="dcterms:W3CDTF">2023-09-19T15:02:17Z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0x0101007CF45C6D251A0F4CA8EEF972B1479556</vt:lpwstr>
  </property>
  <property fmtid="{D5CDD505-2E9C-101B-9397-08002B2CF9AE}" pid="3" name="MSIP_Label_23f93e5f-d3c2-49a7-ba94-15405423c204_Enabled">
    <vt:lpwstr>true</vt:lpwstr>
  </property>
  <property fmtid="{D5CDD505-2E9C-101B-9397-08002B2CF9AE}" pid="4" name="MSIP_Label_23f93e5f-d3c2-49a7-ba94-15405423c204_SetDate">
    <vt:lpwstr>2023-09-18T07:46:38Z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iteId">
    <vt:lpwstr>6e51e1ad-c54b-4b39-b598-0ffe9ae68fef</vt:lpwstr>
  </property>
  <property fmtid="{D5CDD505-2E9C-101B-9397-08002B2CF9AE}" pid="8" name="MSIP_Label_23f93e5f-d3c2-49a7-ba94-15405423c204_ActionId">
    <vt:lpwstr>34c9f9ed-0572-42e8-8b9f-0b36fca77ef3</vt:lpwstr>
  </property>
  <property fmtid="{D5CDD505-2E9C-101B-9397-08002B2CF9AE}" pid="9" name="MSIP_Label_23f93e5f-d3c2-49a7-ba94-15405423c204_ContentBits">
    <vt:lpwstr>2</vt:lpwstr>
  </property>
</Properties>
</file>