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handoutMasterIdLst>
    <p:handoutMasterId r:id="rId14"/>
  </p:handoutMasterIdLst>
  <p:sldIdLst>
    <p:sldId id="256" r:id="rId2"/>
    <p:sldId id="257" r:id="rId3"/>
    <p:sldId id="259" r:id="rId4"/>
    <p:sldId id="261" r:id="rId5"/>
    <p:sldId id="260" r:id="rId6"/>
    <p:sldId id="266" r:id="rId7"/>
    <p:sldId id="262" r:id="rId8"/>
    <p:sldId id="263" r:id="rId9"/>
    <p:sldId id="258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clrMru>
    <a:srgbClr val="55A12C"/>
    <a:srgbClr val="0B4E73"/>
    <a:srgbClr val="6BBF56"/>
    <a:srgbClr val="55D357"/>
    <a:srgbClr val="70D2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24" d="100"/>
          <a:sy n="124" d="100"/>
        </p:scale>
        <p:origin x="-1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118AB-35FF-E844-B368-98ECEF0DD292}" type="datetimeFigureOut">
              <a:rPr lang="en-US" smtClean="0"/>
              <a:t>18/04/13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F0106-F94C-114D-9517-52180556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97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70D23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3703-079B-4847-AB28-F005AA977E7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0"/>
            <a:ext cx="9180811" cy="3782138"/>
          </a:xfrm>
          <a:prstGeom prst="rect">
            <a:avLst/>
          </a:prstGeom>
          <a:solidFill>
            <a:srgbClr val="0B4E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269" y="0"/>
            <a:ext cx="533755" cy="3782138"/>
          </a:xfrm>
          <a:prstGeom prst="rect">
            <a:avLst/>
          </a:prstGeom>
          <a:pattFill prst="wdUpDiag">
            <a:fgClr>
              <a:schemeClr val="accent1">
                <a:lumMod val="50000"/>
              </a:schemeClr>
            </a:fgClr>
            <a:bgClr>
              <a:srgbClr val="0B4E73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2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CC0E37-8825-ED49-B531-B3A7E325C946}" type="datetimeFigureOut">
              <a:rPr lang="en-US" smtClean="0"/>
              <a:t>16/04/13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3703-079B-4847-AB28-F005AA97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0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CC0E37-8825-ED49-B531-B3A7E325C946}" type="datetimeFigureOut">
              <a:rPr lang="en-US" smtClean="0"/>
              <a:t>16/04/13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3703-079B-4847-AB28-F005AA97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6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CC0E37-8825-ED49-B531-B3A7E325C946}" type="datetimeFigureOut">
              <a:rPr lang="en-US" smtClean="0"/>
              <a:t>16/04/13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3703-079B-4847-AB28-F005AA97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8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CC0E37-8825-ED49-B531-B3A7E325C946}" type="datetimeFigureOut">
              <a:rPr lang="en-US" smtClean="0"/>
              <a:t>16/04/13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3703-079B-4847-AB28-F005AA97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5672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9008" y="1600200"/>
            <a:ext cx="382779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CC0E37-8825-ED49-B531-B3A7E325C946}" type="datetimeFigureOut">
              <a:rPr lang="en-US" smtClean="0"/>
              <a:t>16/04/13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3703-079B-4847-AB28-F005AA97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5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CC0E37-8825-ED49-B531-B3A7E325C946}" type="datetimeFigureOut">
              <a:rPr lang="en-US" smtClean="0"/>
              <a:t>16/04/13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3703-079B-4847-AB28-F005AA97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8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CC0E37-8825-ED49-B531-B3A7E325C946}" type="datetimeFigureOut">
              <a:rPr lang="en-US" smtClean="0"/>
              <a:t>16/04/13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3703-079B-4847-AB28-F005AA97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6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CC0E37-8825-ED49-B531-B3A7E325C946}" type="datetimeFigureOut">
              <a:rPr lang="en-US" smtClean="0"/>
              <a:t>16/04/13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3703-079B-4847-AB28-F005AA97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1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CC0E37-8825-ED49-B531-B3A7E325C946}" type="datetimeFigureOut">
              <a:rPr lang="en-US" smtClean="0"/>
              <a:t>16/04/13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3703-079B-4847-AB28-F005AA97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9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CC0E37-8825-ED49-B531-B3A7E325C946}" type="datetimeFigureOut">
              <a:rPr lang="en-US" smtClean="0"/>
              <a:t>16/04/13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3703-079B-4847-AB28-F005AA97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7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010" y="1122678"/>
            <a:ext cx="7702633" cy="500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33755" y="6593358"/>
            <a:ext cx="8647056" cy="274638"/>
          </a:xfrm>
          <a:prstGeom prst="rect">
            <a:avLst/>
          </a:prstGeom>
          <a:solidFill>
            <a:srgbClr val="70D2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b="1" dirty="0" smtClean="0">
                <a:solidFill>
                  <a:srgbClr val="0B4E73"/>
                </a:solidFill>
              </a:rPr>
              <a:t>PROJECT 60 – MAKE IT HAPPEN</a:t>
            </a:r>
            <a:endParaRPr lang="en-US" sz="1400" b="1" dirty="0">
              <a:solidFill>
                <a:srgbClr val="0B4E73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514993" y="6051116"/>
            <a:ext cx="1656616" cy="67933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-1" y="0"/>
            <a:ext cx="9180811" cy="910313"/>
          </a:xfrm>
          <a:prstGeom prst="rect">
            <a:avLst/>
          </a:prstGeom>
          <a:solidFill>
            <a:srgbClr val="0B4E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910313"/>
            <a:ext cx="533755" cy="5683045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755" y="0"/>
            <a:ext cx="8610245" cy="910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269" y="0"/>
            <a:ext cx="533755" cy="910313"/>
          </a:xfrm>
          <a:prstGeom prst="rect">
            <a:avLst/>
          </a:prstGeom>
          <a:pattFill prst="wdUpDiag">
            <a:fgClr>
              <a:schemeClr val="accent1">
                <a:lumMod val="50000"/>
              </a:schemeClr>
            </a:fgClr>
            <a:bgClr>
              <a:srgbClr val="0B4E73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8098" y="6593358"/>
            <a:ext cx="3123804" cy="2646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B4E73"/>
                </a:solidFill>
              </a:defRPr>
            </a:lvl1pPr>
          </a:lstStyle>
          <a:p>
            <a:fld id="{53F83703-079B-4847-AB28-F005AA977E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2934" y="6588831"/>
            <a:ext cx="533755" cy="342785"/>
          </a:xfrm>
          <a:prstGeom prst="rect">
            <a:avLst/>
          </a:prstGeom>
          <a:pattFill prst="wdUpDiag">
            <a:fgClr>
              <a:srgbClr val="55A12C"/>
            </a:fgClr>
            <a:bgClr>
              <a:srgbClr val="70D239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14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70D239"/>
        </a:buClr>
        <a:buFont typeface="Wingdings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70D239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70D239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70D239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70D239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2130425"/>
            <a:ext cx="8283443" cy="1470025"/>
          </a:xfrm>
        </p:spPr>
        <p:txBody>
          <a:bodyPr/>
          <a:lstStyle/>
          <a:p>
            <a:r>
              <a:rPr lang="en-US" dirty="0" smtClean="0"/>
              <a:t>Project 60</a:t>
            </a:r>
            <a:br>
              <a:rPr lang="en-US" dirty="0" smtClean="0"/>
            </a:br>
            <a:r>
              <a:rPr lang="en-US" sz="2400" dirty="0" smtClean="0"/>
              <a:t>integrating </a:t>
            </a:r>
            <a:r>
              <a:rPr lang="en-US" sz="2400" dirty="0" err="1" smtClean="0"/>
              <a:t>CiviCRM</a:t>
            </a:r>
            <a:r>
              <a:rPr lang="en-US" sz="2400" dirty="0" smtClean="0"/>
              <a:t> with bank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27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60 timeline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48135" y="1406255"/>
            <a:ext cx="144016" cy="4752527"/>
          </a:xfrm>
          <a:prstGeom prst="roundRect">
            <a:avLst>
              <a:gd name="adj" fmla="val 383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chemeClr val="bg1"/>
              </a:solidFill>
              <a:latin typeface="Futura Condensed"/>
              <a:cs typeface="Futura Condensed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3873" y="1556792"/>
            <a:ext cx="980294" cy="288032"/>
          </a:xfrm>
          <a:prstGeom prst="roundRect">
            <a:avLst/>
          </a:prstGeom>
          <a:solidFill>
            <a:srgbClr val="6BBF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utura Condensed"/>
                <a:cs typeface="Futura Condensed"/>
              </a:rPr>
              <a:t>CiviCRM</a:t>
            </a:r>
            <a:r>
              <a:rPr lang="en-US" sz="1400" dirty="0" smtClean="0">
                <a:solidFill>
                  <a:schemeClr val="bg1"/>
                </a:solidFill>
                <a:latin typeface="Futura Condensed"/>
                <a:cs typeface="Futura Condensed"/>
              </a:rPr>
              <a:t> 4.3</a:t>
            </a:r>
            <a:endParaRPr lang="en-US" sz="1400" dirty="0">
              <a:solidFill>
                <a:schemeClr val="bg1"/>
              </a:solidFill>
              <a:latin typeface="Futura Condensed"/>
              <a:cs typeface="Futura Condensed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3873" y="5589240"/>
            <a:ext cx="980294" cy="288032"/>
          </a:xfrm>
          <a:prstGeom prst="roundRect">
            <a:avLst/>
          </a:prstGeom>
          <a:solidFill>
            <a:srgbClr val="6BBF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utura Condensed"/>
                <a:cs typeface="Futura Condensed"/>
              </a:rPr>
              <a:t>CiviCRM</a:t>
            </a:r>
            <a:r>
              <a:rPr lang="en-US" sz="1400" dirty="0" smtClean="0">
                <a:solidFill>
                  <a:schemeClr val="bg1"/>
                </a:solidFill>
                <a:latin typeface="Futura Condensed"/>
                <a:cs typeface="Futura Condensed"/>
              </a:rPr>
              <a:t> 4.4</a:t>
            </a:r>
            <a:endParaRPr lang="en-US" sz="1400" dirty="0">
              <a:solidFill>
                <a:schemeClr val="bg1"/>
              </a:solidFill>
              <a:latin typeface="Futura Condensed"/>
              <a:cs typeface="Futura Condensed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979712" y="1556792"/>
            <a:ext cx="980294" cy="288032"/>
          </a:xfrm>
          <a:prstGeom prst="roundRect">
            <a:avLst/>
          </a:prstGeom>
          <a:solidFill>
            <a:srgbClr val="0B4E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utura Condensed"/>
                <a:cs typeface="Futura Condensed"/>
              </a:rPr>
              <a:t>April</a:t>
            </a:r>
            <a:endParaRPr lang="en-US" sz="1400" dirty="0">
              <a:solidFill>
                <a:schemeClr val="bg1"/>
              </a:solidFill>
              <a:latin typeface="Futura Condensed"/>
              <a:cs typeface="Futura Condensed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979712" y="3501008"/>
            <a:ext cx="980294" cy="288032"/>
          </a:xfrm>
          <a:prstGeom prst="roundRect">
            <a:avLst/>
          </a:prstGeom>
          <a:solidFill>
            <a:srgbClr val="0B4E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utura Condensed"/>
                <a:cs typeface="Futura Condensed"/>
              </a:rPr>
              <a:t>June</a:t>
            </a:r>
            <a:endParaRPr lang="en-US" sz="1400" dirty="0">
              <a:solidFill>
                <a:schemeClr val="bg1"/>
              </a:solidFill>
              <a:latin typeface="Futura Condensed"/>
              <a:cs typeface="Futura Condensed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958631" y="4875550"/>
            <a:ext cx="980294" cy="288032"/>
          </a:xfrm>
          <a:prstGeom prst="roundRect">
            <a:avLst/>
          </a:prstGeom>
          <a:solidFill>
            <a:srgbClr val="0B4E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utura Condensed"/>
                <a:cs typeface="Futura Condensed"/>
              </a:rPr>
              <a:t>September</a:t>
            </a:r>
            <a:endParaRPr lang="en-US" sz="1400" dirty="0">
              <a:solidFill>
                <a:schemeClr val="bg1"/>
              </a:solidFill>
              <a:latin typeface="Futura Condensed"/>
              <a:cs typeface="Futura Condense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31840" y="1475492"/>
            <a:ext cx="5544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5A12C"/>
              </a:buClr>
              <a:buSzPct val="101000"/>
              <a:buFont typeface="Lucida Grande"/>
              <a:buChar char="￭"/>
            </a:pPr>
            <a:r>
              <a:rPr lang="en-US" sz="1400" dirty="0" smtClean="0">
                <a:latin typeface="+mj-lt"/>
                <a:cs typeface="Courier New"/>
              </a:rPr>
              <a:t>Finalize scope and data model</a:t>
            </a:r>
          </a:p>
          <a:p>
            <a:pPr marL="285750" indent="-285750">
              <a:buClr>
                <a:srgbClr val="55A12C"/>
              </a:buClr>
              <a:buSzPct val="101000"/>
              <a:buFont typeface="Lucida Grande"/>
              <a:buChar char="￭"/>
            </a:pPr>
            <a:r>
              <a:rPr lang="en-US" sz="1400" dirty="0" smtClean="0">
                <a:latin typeface="+mj-lt"/>
                <a:cs typeface="Courier New"/>
              </a:rPr>
              <a:t>Define final implementation plan</a:t>
            </a:r>
          </a:p>
          <a:p>
            <a:pPr marL="285750" indent="-285750">
              <a:buClr>
                <a:srgbClr val="55A12C"/>
              </a:buClr>
              <a:buSzPct val="101000"/>
              <a:buFont typeface="Lucida Grande"/>
              <a:buChar char="￭"/>
            </a:pPr>
            <a:r>
              <a:rPr lang="en-US" sz="1400" dirty="0" smtClean="0">
                <a:latin typeface="+mj-lt"/>
                <a:cs typeface="Courier New"/>
              </a:rPr>
              <a:t>Implement overall extension architecture</a:t>
            </a:r>
          </a:p>
          <a:p>
            <a:pPr marL="285750" indent="-285750">
              <a:buClr>
                <a:srgbClr val="55A12C"/>
              </a:buClr>
              <a:buSzPct val="101000"/>
              <a:buFont typeface="Lucida Grande"/>
              <a:buChar char="￭"/>
            </a:pPr>
            <a:r>
              <a:rPr lang="en-US" sz="1400" dirty="0" smtClean="0">
                <a:latin typeface="+mj-lt"/>
                <a:cs typeface="Courier New"/>
              </a:rPr>
              <a:t>Make It Happen kickoff</a:t>
            </a:r>
            <a:endParaRPr lang="en-US" sz="1400" dirty="0">
              <a:latin typeface="+mj-lt"/>
              <a:cs typeface="Courier New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979712" y="2492896"/>
            <a:ext cx="980294" cy="288032"/>
          </a:xfrm>
          <a:prstGeom prst="roundRect">
            <a:avLst/>
          </a:prstGeom>
          <a:solidFill>
            <a:srgbClr val="0B4E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utura Condensed"/>
                <a:cs typeface="Futura Condensed"/>
              </a:rPr>
              <a:t>May</a:t>
            </a:r>
            <a:endParaRPr lang="en-US" sz="1400" dirty="0">
              <a:solidFill>
                <a:schemeClr val="bg1"/>
              </a:solidFill>
              <a:latin typeface="Futura Condensed"/>
              <a:cs typeface="Futura Condense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31840" y="2411596"/>
            <a:ext cx="55446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5A12C"/>
              </a:buClr>
              <a:buSzPct val="101000"/>
              <a:buFont typeface="Lucida Grande"/>
              <a:buChar char="￭"/>
            </a:pPr>
            <a:r>
              <a:rPr lang="en-US" sz="1400" dirty="0" smtClean="0">
                <a:latin typeface="+mj-lt"/>
                <a:cs typeface="Courier New"/>
              </a:rPr>
              <a:t>Build basic application logic</a:t>
            </a:r>
          </a:p>
          <a:p>
            <a:pPr marL="285750" indent="-285750">
              <a:buClr>
                <a:srgbClr val="55A12C"/>
              </a:buClr>
              <a:buSzPct val="101000"/>
              <a:buFont typeface="Lucida Grande"/>
              <a:buChar char="￭"/>
            </a:pPr>
            <a:r>
              <a:rPr lang="en-US" sz="1400" dirty="0" smtClean="0">
                <a:latin typeface="+mj-lt"/>
                <a:cs typeface="Courier New"/>
              </a:rPr>
              <a:t>Build initial UI</a:t>
            </a:r>
          </a:p>
          <a:p>
            <a:pPr marL="285750" indent="-285750">
              <a:buClr>
                <a:srgbClr val="55A12C"/>
              </a:buClr>
              <a:buSzPct val="101000"/>
              <a:buFont typeface="Lucida Grande"/>
              <a:buChar char="￭"/>
            </a:pPr>
            <a:r>
              <a:rPr lang="en-US" sz="1400" dirty="0" smtClean="0">
                <a:latin typeface="+mj-lt"/>
                <a:cs typeface="Courier New"/>
              </a:rPr>
              <a:t>Build initial bank import plugins</a:t>
            </a:r>
            <a:endParaRPr lang="en-US" sz="1400" dirty="0">
              <a:latin typeface="+mj-lt"/>
              <a:cs typeface="Courier New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31840" y="3429000"/>
            <a:ext cx="5544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5A12C"/>
              </a:buClr>
              <a:buSzPct val="101000"/>
              <a:buFont typeface="Lucida Grande"/>
              <a:buChar char="￭"/>
            </a:pPr>
            <a:r>
              <a:rPr lang="en-US" sz="1400" dirty="0" smtClean="0">
                <a:latin typeface="+mj-lt"/>
                <a:cs typeface="Courier New"/>
              </a:rPr>
              <a:t>Finalize Guidebooks for national implementation standards</a:t>
            </a:r>
          </a:p>
          <a:p>
            <a:pPr marL="285750" indent="-285750">
              <a:buClr>
                <a:srgbClr val="55A12C"/>
              </a:buClr>
              <a:buSzPct val="101000"/>
              <a:buFont typeface="Lucida Grande"/>
              <a:buChar char="￭"/>
            </a:pPr>
            <a:r>
              <a:rPr lang="en-US" sz="1400" dirty="0" smtClean="0">
                <a:latin typeface="+mj-lt"/>
                <a:cs typeface="Courier New"/>
              </a:rPr>
              <a:t>Start initial trial implementations </a:t>
            </a:r>
          </a:p>
          <a:p>
            <a:pPr marL="285750" indent="-285750">
              <a:buClr>
                <a:srgbClr val="55A12C"/>
              </a:buClr>
              <a:buSzPct val="101000"/>
              <a:buFont typeface="Lucida Grande"/>
              <a:buChar char="￭"/>
            </a:pPr>
            <a:r>
              <a:rPr lang="en-US" sz="1400" dirty="0" smtClean="0">
                <a:latin typeface="+mj-lt"/>
                <a:cs typeface="Courier New"/>
              </a:rPr>
              <a:t>Tune UI based on user feedback</a:t>
            </a:r>
          </a:p>
          <a:p>
            <a:pPr marL="285750" indent="-285750">
              <a:buClr>
                <a:srgbClr val="55A12C"/>
              </a:buClr>
              <a:buSzPct val="101000"/>
              <a:buFont typeface="Lucida Grande"/>
              <a:buChar char="￭"/>
            </a:pPr>
            <a:r>
              <a:rPr lang="en-US" sz="1400" dirty="0" smtClean="0">
                <a:latin typeface="+mj-lt"/>
                <a:cs typeface="Courier New"/>
              </a:rPr>
              <a:t>Gather requirements for v2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31840" y="5507940"/>
            <a:ext cx="55446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5A12C"/>
              </a:buClr>
              <a:buSzPct val="101000"/>
              <a:buFont typeface="Lucida Grande"/>
              <a:buChar char="￭"/>
            </a:pPr>
            <a:r>
              <a:rPr lang="en-US" sz="1400" dirty="0" smtClean="0">
                <a:latin typeface="+mj-lt"/>
                <a:cs typeface="Courier New"/>
              </a:rPr>
              <a:t>Launch GA/stable version of extensions in </a:t>
            </a:r>
            <a:r>
              <a:rPr lang="en-US" sz="1400" dirty="0" err="1" smtClean="0">
                <a:latin typeface="+mj-lt"/>
                <a:cs typeface="Courier New"/>
              </a:rPr>
              <a:t>CiviCRM</a:t>
            </a:r>
            <a:r>
              <a:rPr lang="en-US" sz="1400" dirty="0" smtClean="0">
                <a:latin typeface="+mj-lt"/>
                <a:cs typeface="Courier New"/>
              </a:rPr>
              <a:t> 4.4</a:t>
            </a:r>
          </a:p>
          <a:p>
            <a:pPr marL="285750" indent="-285750">
              <a:buClr>
                <a:srgbClr val="55A12C"/>
              </a:buClr>
              <a:buSzPct val="101000"/>
              <a:buFont typeface="Lucida Grande"/>
              <a:buChar char="￭"/>
            </a:pPr>
            <a:r>
              <a:rPr lang="en-US" sz="1400" dirty="0" smtClean="0">
                <a:latin typeface="+mj-lt"/>
                <a:cs typeface="Courier New"/>
              </a:rPr>
              <a:t>Align future development with core release plan</a:t>
            </a:r>
          </a:p>
          <a:p>
            <a:pPr marL="285750" indent="-285750">
              <a:buClr>
                <a:srgbClr val="55A12C"/>
              </a:buClr>
              <a:buSzPct val="101000"/>
              <a:buFont typeface="Lucida Grande"/>
              <a:buChar char="￭"/>
            </a:pPr>
            <a:r>
              <a:rPr lang="en-US" sz="1400" dirty="0" smtClean="0">
                <a:latin typeface="+mj-lt"/>
                <a:cs typeface="Courier New"/>
              </a:rPr>
              <a:t>Start development of v2</a:t>
            </a:r>
            <a:endParaRPr lang="en-US" sz="1400" dirty="0">
              <a:latin typeface="+mj-lt"/>
              <a:cs typeface="Courier New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31840" y="4855805"/>
            <a:ext cx="5544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5A12C"/>
              </a:buClr>
              <a:buSzPct val="101000"/>
              <a:buFont typeface="Lucida Grande"/>
              <a:buChar char="￭"/>
            </a:pPr>
            <a:r>
              <a:rPr lang="en-US" sz="1400" dirty="0">
                <a:latin typeface="+mj-lt"/>
                <a:cs typeface="Courier New"/>
              </a:rPr>
              <a:t>Process MIH funding/requirements </a:t>
            </a:r>
            <a:r>
              <a:rPr lang="en-US" sz="1400" dirty="0" smtClean="0">
                <a:latin typeface="+mj-lt"/>
                <a:cs typeface="Courier New"/>
              </a:rPr>
              <a:t>feedback and prioritize </a:t>
            </a:r>
            <a:endParaRPr lang="en-US" sz="1400" dirty="0">
              <a:latin typeface="+mj-lt"/>
              <a:cs typeface="Courier New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954033" y="5589240"/>
            <a:ext cx="980294" cy="288032"/>
          </a:xfrm>
          <a:prstGeom prst="roundRect">
            <a:avLst/>
          </a:prstGeom>
          <a:solidFill>
            <a:srgbClr val="0B4E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utura Condensed"/>
                <a:cs typeface="Futura Condensed"/>
              </a:rPr>
              <a:t>Octobre</a:t>
            </a:r>
            <a:endParaRPr lang="en-US" sz="1400" dirty="0">
              <a:solidFill>
                <a:schemeClr val="bg1"/>
              </a:solidFill>
              <a:latin typeface="Futura Condensed"/>
              <a:cs typeface="Futu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11936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60 Funding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active participants have short-term pilot customers who will fund development</a:t>
            </a:r>
          </a:p>
          <a:p>
            <a:pPr lvl="1"/>
            <a:r>
              <a:rPr lang="en-US" dirty="0" smtClean="0"/>
              <a:t>Workload will be shared between active participants and core team / external members as skills / capacity are needed</a:t>
            </a:r>
          </a:p>
          <a:p>
            <a:r>
              <a:rPr lang="en-US" dirty="0" smtClean="0"/>
              <a:t>MIH funding will allow us to</a:t>
            </a:r>
          </a:p>
          <a:p>
            <a:pPr lvl="1"/>
            <a:r>
              <a:rPr lang="en-US" dirty="0" smtClean="0"/>
              <a:t>Move faster (which will benefit you too)</a:t>
            </a:r>
          </a:p>
          <a:p>
            <a:pPr lvl="1"/>
            <a:r>
              <a:rPr lang="en-US" dirty="0" smtClean="0"/>
              <a:t>Involve the core team in a structural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984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60 sizing – current estimates 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manhours</a:t>
            </a:r>
            <a:r>
              <a:rPr lang="en-US" baseline="30000" dirty="0" smtClean="0"/>
              <a:t>)</a:t>
            </a:r>
            <a:endParaRPr lang="en-US" baseline="30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tabLst>
                <a:tab pos="6902450" algn="r"/>
              </a:tabLst>
            </a:pPr>
            <a:r>
              <a:rPr lang="en-US" b="1" dirty="0" smtClean="0">
                <a:solidFill>
                  <a:srgbClr val="70D239"/>
                </a:solidFill>
              </a:rPr>
              <a:t>Common</a:t>
            </a:r>
          </a:p>
          <a:p>
            <a:pPr lvl="1">
              <a:tabLst>
                <a:tab pos="6902450" algn="r"/>
              </a:tabLst>
            </a:pPr>
            <a:r>
              <a:rPr lang="en-US" dirty="0" smtClean="0"/>
              <a:t>Data model	60</a:t>
            </a:r>
          </a:p>
          <a:p>
            <a:pPr lvl="1">
              <a:tabLst>
                <a:tab pos="6902450" algn="r"/>
              </a:tabLst>
            </a:pPr>
            <a:r>
              <a:rPr lang="en-US" dirty="0" smtClean="0"/>
              <a:t>Extension framework	40</a:t>
            </a:r>
          </a:p>
          <a:p>
            <a:pPr>
              <a:tabLst>
                <a:tab pos="6902450" algn="r"/>
              </a:tabLst>
            </a:pPr>
            <a:r>
              <a:rPr lang="en-US" b="1" dirty="0" err="1" smtClean="0">
                <a:solidFill>
                  <a:srgbClr val="70D239"/>
                </a:solidFill>
              </a:rPr>
              <a:t>CiviBanking</a:t>
            </a:r>
            <a:endParaRPr lang="en-US" b="1" dirty="0" smtClean="0">
              <a:solidFill>
                <a:srgbClr val="70D239"/>
              </a:solidFill>
            </a:endParaRPr>
          </a:p>
          <a:p>
            <a:pPr lvl="1">
              <a:tabLst>
                <a:tab pos="6902450" algn="r"/>
              </a:tabLst>
            </a:pPr>
            <a:r>
              <a:rPr lang="en-US" dirty="0" smtClean="0"/>
              <a:t>API and business logic	60</a:t>
            </a:r>
          </a:p>
          <a:p>
            <a:pPr lvl="1">
              <a:tabLst>
                <a:tab pos="6902450" algn="r"/>
              </a:tabLst>
            </a:pPr>
            <a:r>
              <a:rPr lang="en-US" dirty="0" smtClean="0"/>
              <a:t>User Interface	120</a:t>
            </a:r>
          </a:p>
          <a:p>
            <a:pPr lvl="1">
              <a:tabLst>
                <a:tab pos="6902450" algn="r"/>
              </a:tabLst>
            </a:pPr>
            <a:r>
              <a:rPr lang="en-US" dirty="0" smtClean="0"/>
              <a:t>Plugin </a:t>
            </a:r>
            <a:r>
              <a:rPr lang="en-US" dirty="0" err="1" smtClean="0"/>
              <a:t>achitecture</a:t>
            </a:r>
            <a:r>
              <a:rPr lang="en-US" dirty="0" smtClean="0"/>
              <a:t> and initial plugins	40</a:t>
            </a:r>
          </a:p>
          <a:p>
            <a:pPr lvl="1">
              <a:tabLst>
                <a:tab pos="6902450" algn="r"/>
              </a:tabLst>
            </a:pPr>
            <a:r>
              <a:rPr lang="en-US" dirty="0" smtClean="0"/>
              <a:t>Guidebooks	60</a:t>
            </a:r>
          </a:p>
          <a:p>
            <a:pPr>
              <a:tabLst>
                <a:tab pos="6902450" algn="r"/>
              </a:tabLst>
            </a:pPr>
            <a:r>
              <a:rPr lang="en-US" b="1" dirty="0" err="1" smtClean="0">
                <a:solidFill>
                  <a:srgbClr val="70D239"/>
                </a:solidFill>
              </a:rPr>
              <a:t>CiviSDD</a:t>
            </a:r>
            <a:endParaRPr lang="en-US" b="1" dirty="0" smtClean="0">
              <a:solidFill>
                <a:srgbClr val="70D239"/>
              </a:solidFill>
            </a:endParaRPr>
          </a:p>
          <a:p>
            <a:pPr lvl="1">
              <a:tabLst>
                <a:tab pos="6902450" algn="r"/>
              </a:tabLst>
            </a:pPr>
            <a:r>
              <a:rPr lang="en-US" dirty="0" smtClean="0"/>
              <a:t>API and business logic	60</a:t>
            </a:r>
          </a:p>
          <a:p>
            <a:pPr lvl="1">
              <a:tabLst>
                <a:tab pos="6902450" algn="r"/>
              </a:tabLst>
            </a:pPr>
            <a:r>
              <a:rPr lang="en-US" dirty="0" smtClean="0"/>
              <a:t>User interface	80</a:t>
            </a:r>
          </a:p>
          <a:p>
            <a:pPr lvl="1">
              <a:tabLst>
                <a:tab pos="6902450" algn="r"/>
              </a:tabLst>
            </a:pPr>
            <a:r>
              <a:rPr lang="en-US" dirty="0" smtClean="0"/>
              <a:t>XML generation	40</a:t>
            </a:r>
          </a:p>
          <a:p>
            <a:pPr lvl="1">
              <a:tabLst>
                <a:tab pos="6902450" algn="r"/>
              </a:tabLst>
            </a:pPr>
            <a:r>
              <a:rPr lang="en-US" dirty="0" smtClean="0"/>
              <a:t>Guidebooks	80</a:t>
            </a:r>
          </a:p>
          <a:p>
            <a:pPr>
              <a:tabLst>
                <a:tab pos="6902450" algn="r"/>
              </a:tabLst>
            </a:pPr>
            <a:endParaRPr lang="en-US" dirty="0"/>
          </a:p>
          <a:p>
            <a:pPr>
              <a:tabLst>
                <a:tab pos="6902450" algn="r"/>
              </a:tabLst>
            </a:pPr>
            <a:r>
              <a:rPr lang="en-US" b="1" dirty="0" smtClean="0">
                <a:solidFill>
                  <a:srgbClr val="70D239"/>
                </a:solidFill>
              </a:rPr>
              <a:t>Total	640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4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60 Scope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15816" y="4721223"/>
            <a:ext cx="3816424" cy="504056"/>
          </a:xfrm>
          <a:prstGeom prst="roundRect">
            <a:avLst/>
          </a:prstGeom>
          <a:solidFill>
            <a:srgbClr val="0B4E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Futura Condensed"/>
                <a:cs typeface="Futura Condensed"/>
              </a:rPr>
              <a:t>Managing SEPA Direct Debit recurring payments</a:t>
            </a:r>
            <a:endParaRPr lang="en-US" dirty="0">
              <a:solidFill>
                <a:schemeClr val="bg1"/>
              </a:solidFill>
              <a:latin typeface="Futura Condensed"/>
              <a:cs typeface="Futura Condensed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164288" y="1916832"/>
            <a:ext cx="1512168" cy="3312368"/>
          </a:xfrm>
          <a:prstGeom prst="roundRect">
            <a:avLst>
              <a:gd name="adj" fmla="val 9505"/>
            </a:avLst>
          </a:prstGeom>
          <a:solidFill>
            <a:srgbClr val="55A1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Futura Condensed"/>
                <a:cs typeface="Futura Condensed"/>
              </a:rPr>
              <a:t>CiviCRM</a:t>
            </a:r>
            <a:endParaRPr lang="en-US" dirty="0">
              <a:solidFill>
                <a:schemeClr val="bg1"/>
              </a:solidFill>
              <a:latin typeface="Futura Condensed"/>
              <a:cs typeface="Futura Condensed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71600" y="1916832"/>
            <a:ext cx="1512168" cy="3312368"/>
          </a:xfrm>
          <a:prstGeom prst="roundRect">
            <a:avLst>
              <a:gd name="adj" fmla="val 8854"/>
            </a:avLst>
          </a:prstGeom>
          <a:solidFill>
            <a:srgbClr val="55A1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Futura Condensed"/>
                <a:cs typeface="Futura Condensed"/>
              </a:rPr>
              <a:t>Financial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Futura Condensed"/>
                <a:cs typeface="Futura Condensed"/>
              </a:rPr>
              <a:t>Transactions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Futura Condensed"/>
                <a:cs typeface="Futura Condensed"/>
              </a:rPr>
              <a:t>(Bank Accounts)</a:t>
            </a:r>
            <a:endParaRPr lang="en-US" dirty="0">
              <a:solidFill>
                <a:schemeClr val="bg1"/>
              </a:solidFill>
              <a:latin typeface="Futura Condensed"/>
              <a:cs typeface="Futura Condense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1223754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  <a:cs typeface="Courier New"/>
              </a:rPr>
              <a:t>In real applications of </a:t>
            </a:r>
            <a:r>
              <a:rPr lang="en-US" sz="1400" dirty="0" err="1" smtClean="0">
                <a:latin typeface="+mj-lt"/>
                <a:cs typeface="Courier New"/>
              </a:rPr>
              <a:t>CiviCRM</a:t>
            </a:r>
            <a:r>
              <a:rPr lang="en-US" sz="1400" dirty="0" smtClean="0">
                <a:latin typeface="+mj-lt"/>
                <a:cs typeface="Courier New"/>
              </a:rPr>
              <a:t>, there are many processes which involve handling information between </a:t>
            </a:r>
            <a:r>
              <a:rPr lang="en-US" sz="1400" dirty="0" err="1" smtClean="0">
                <a:latin typeface="+mj-lt"/>
                <a:cs typeface="Courier New"/>
              </a:rPr>
              <a:t>CiviCRM</a:t>
            </a:r>
            <a:r>
              <a:rPr lang="en-US" sz="1400" dirty="0" smtClean="0">
                <a:latin typeface="+mj-lt"/>
                <a:cs typeface="Courier New"/>
              </a:rPr>
              <a:t> and bank accounts, which are currently handled manually or by custom scripts</a:t>
            </a:r>
            <a:endParaRPr lang="en-US" sz="1400" dirty="0">
              <a:latin typeface="+mj-lt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3511" y="5373216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+mj-lt"/>
                <a:cs typeface="Courier New"/>
              </a:rPr>
              <a:t>Project 60 </a:t>
            </a:r>
            <a:r>
              <a:rPr lang="en-US" sz="1400" dirty="0" smtClean="0">
                <a:latin typeface="+mj-lt"/>
                <a:cs typeface="Courier New"/>
              </a:rPr>
              <a:t>is an initiative of a number of European </a:t>
            </a:r>
            <a:r>
              <a:rPr lang="en-US" sz="1400" dirty="0" err="1" smtClean="0">
                <a:latin typeface="+mj-lt"/>
                <a:cs typeface="Courier New"/>
              </a:rPr>
              <a:t>CiviCRM</a:t>
            </a:r>
            <a:r>
              <a:rPr lang="en-US" sz="1400" dirty="0" smtClean="0">
                <a:latin typeface="+mj-lt"/>
                <a:cs typeface="Courier New"/>
              </a:rPr>
              <a:t> integrators who want to develop a number of extensions supporting these processes.</a:t>
            </a:r>
            <a:endParaRPr lang="en-US" sz="1400" dirty="0">
              <a:latin typeface="+mj-lt"/>
              <a:cs typeface="Courier New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15816" y="2554366"/>
            <a:ext cx="3816424" cy="504056"/>
          </a:xfrm>
          <a:prstGeom prst="roundRect">
            <a:avLst/>
          </a:prstGeom>
          <a:solidFill>
            <a:srgbClr val="0B4E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Futura Condensed"/>
                <a:cs typeface="Futura Condensed"/>
              </a:rPr>
              <a:t>Decoding bank payments into contributions</a:t>
            </a:r>
            <a:endParaRPr lang="en-US" dirty="0">
              <a:solidFill>
                <a:schemeClr val="bg1"/>
              </a:solidFill>
              <a:latin typeface="Futura Condensed"/>
              <a:cs typeface="Futura Condensed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09457" y="3208245"/>
            <a:ext cx="3816424" cy="504056"/>
          </a:xfrm>
          <a:prstGeom prst="roundRect">
            <a:avLst/>
          </a:prstGeom>
          <a:solidFill>
            <a:srgbClr val="0B4E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Futura Condensed"/>
                <a:cs typeface="Futura Condensed"/>
              </a:rPr>
              <a:t>Reconciling contributions and bank accounts</a:t>
            </a:r>
            <a:endParaRPr lang="en-US" dirty="0">
              <a:solidFill>
                <a:schemeClr val="bg1"/>
              </a:solidFill>
              <a:latin typeface="Futura Condensed"/>
              <a:cs typeface="Futura Condensed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927212" y="1916832"/>
            <a:ext cx="3816424" cy="504056"/>
          </a:xfrm>
          <a:prstGeom prst="roundRect">
            <a:avLst/>
          </a:prstGeom>
          <a:solidFill>
            <a:srgbClr val="0B4E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Futura Condensed"/>
                <a:cs typeface="Futura Condensed"/>
              </a:rPr>
              <a:t>Importing bank </a:t>
            </a:r>
            <a:r>
              <a:rPr lang="en-US" dirty="0" smtClean="0">
                <a:solidFill>
                  <a:schemeClr val="bg1"/>
                </a:solidFill>
                <a:latin typeface="Futura Condensed"/>
                <a:cs typeface="Futura Condensed"/>
              </a:rPr>
              <a:t>payment </a:t>
            </a:r>
            <a:r>
              <a:rPr lang="en-US" dirty="0" smtClean="0">
                <a:solidFill>
                  <a:schemeClr val="bg1"/>
                </a:solidFill>
                <a:latin typeface="Futura Condensed"/>
                <a:cs typeface="Futura Condensed"/>
              </a:rPr>
              <a:t>information</a:t>
            </a:r>
            <a:endParaRPr lang="en-US" dirty="0">
              <a:solidFill>
                <a:schemeClr val="bg1"/>
              </a:solidFill>
              <a:latin typeface="Futura Condensed"/>
              <a:cs typeface="Futura Condensed"/>
            </a:endParaRPr>
          </a:p>
        </p:txBody>
      </p:sp>
      <p:sp>
        <p:nvSpPr>
          <p:cNvPr id="14" name="Isosceles Triangle 13"/>
          <p:cNvSpPr/>
          <p:nvPr/>
        </p:nvSpPr>
        <p:spPr>
          <a:xfrm rot="5400000">
            <a:off x="6831484" y="2117619"/>
            <a:ext cx="216024" cy="102481"/>
          </a:xfrm>
          <a:prstGeom prst="triangle">
            <a:avLst/>
          </a:prstGeom>
          <a:solidFill>
            <a:srgbClr val="55A1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chemeClr val="bg1"/>
              </a:solidFill>
              <a:latin typeface="Futura Condensed"/>
              <a:cs typeface="Futura Condensed"/>
            </a:endParaRPr>
          </a:p>
        </p:txBody>
      </p:sp>
      <p:sp>
        <p:nvSpPr>
          <p:cNvPr id="15" name="Isosceles Triangle 14"/>
          <p:cNvSpPr/>
          <p:nvPr/>
        </p:nvSpPr>
        <p:spPr>
          <a:xfrm rot="5400000">
            <a:off x="6831483" y="2765692"/>
            <a:ext cx="216024" cy="102481"/>
          </a:xfrm>
          <a:prstGeom prst="triangle">
            <a:avLst/>
          </a:prstGeom>
          <a:solidFill>
            <a:srgbClr val="55A1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chemeClr val="bg1"/>
              </a:solidFill>
              <a:latin typeface="Futura Condensed"/>
              <a:cs typeface="Futura Condensed"/>
            </a:endParaRPr>
          </a:p>
        </p:txBody>
      </p:sp>
      <p:sp>
        <p:nvSpPr>
          <p:cNvPr id="16" name="Isosceles Triangle 15"/>
          <p:cNvSpPr/>
          <p:nvPr/>
        </p:nvSpPr>
        <p:spPr>
          <a:xfrm rot="5400000">
            <a:off x="2602701" y="3382090"/>
            <a:ext cx="216024" cy="102481"/>
          </a:xfrm>
          <a:prstGeom prst="triangle">
            <a:avLst/>
          </a:prstGeom>
          <a:solidFill>
            <a:srgbClr val="55A1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chemeClr val="bg1"/>
              </a:solidFill>
              <a:latin typeface="Futura Condensed"/>
              <a:cs typeface="Futura Condensed"/>
            </a:endParaRPr>
          </a:p>
        </p:txBody>
      </p:sp>
      <p:sp>
        <p:nvSpPr>
          <p:cNvPr id="19" name="Isosceles Triangle 18"/>
          <p:cNvSpPr/>
          <p:nvPr/>
        </p:nvSpPr>
        <p:spPr>
          <a:xfrm rot="16200000">
            <a:off x="6831483" y="3382089"/>
            <a:ext cx="216024" cy="102481"/>
          </a:xfrm>
          <a:prstGeom prst="triangle">
            <a:avLst/>
          </a:prstGeom>
          <a:solidFill>
            <a:srgbClr val="55A1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chemeClr val="bg1"/>
              </a:solidFill>
              <a:latin typeface="Futura Condensed"/>
              <a:cs typeface="Futura Condensed"/>
            </a:endParaRPr>
          </a:p>
        </p:txBody>
      </p:sp>
      <p:sp>
        <p:nvSpPr>
          <p:cNvPr id="20" name="Isosceles Triangle 19"/>
          <p:cNvSpPr/>
          <p:nvPr/>
        </p:nvSpPr>
        <p:spPr>
          <a:xfrm rot="5400000">
            <a:off x="6831483" y="4925931"/>
            <a:ext cx="216024" cy="102481"/>
          </a:xfrm>
          <a:prstGeom prst="triangle">
            <a:avLst/>
          </a:prstGeom>
          <a:solidFill>
            <a:srgbClr val="55A1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chemeClr val="bg1"/>
              </a:solidFill>
              <a:latin typeface="Futura Condensed"/>
              <a:cs typeface="Futura Condensed"/>
            </a:endParaRPr>
          </a:p>
        </p:txBody>
      </p:sp>
      <p:sp>
        <p:nvSpPr>
          <p:cNvPr id="21" name="Isosceles Triangle 20"/>
          <p:cNvSpPr/>
          <p:nvPr/>
        </p:nvSpPr>
        <p:spPr>
          <a:xfrm rot="16200000">
            <a:off x="2583012" y="4894255"/>
            <a:ext cx="216024" cy="102481"/>
          </a:xfrm>
          <a:prstGeom prst="triangle">
            <a:avLst/>
          </a:prstGeom>
          <a:solidFill>
            <a:srgbClr val="55A1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chemeClr val="bg1"/>
              </a:solidFill>
              <a:latin typeface="Futura Condensed"/>
              <a:cs typeface="Futu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5664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60 Deliverables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90769" y="1698831"/>
            <a:ext cx="3359768" cy="504056"/>
          </a:xfrm>
          <a:prstGeom prst="roundRect">
            <a:avLst/>
          </a:prstGeom>
          <a:solidFill>
            <a:srgbClr val="55A1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Futura Condensed"/>
                <a:cs typeface="Futura Condensed"/>
              </a:rPr>
              <a:t>CiviBanking</a:t>
            </a:r>
            <a:endParaRPr lang="en-US" dirty="0">
              <a:solidFill>
                <a:schemeClr val="bg1"/>
              </a:solidFill>
              <a:latin typeface="Futura Condensed"/>
              <a:cs typeface="Futura Condense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8190" y="1124744"/>
            <a:ext cx="335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  <a:cs typeface="Courier New"/>
              </a:rPr>
              <a:t>Extensions to support the processing of bank payment information</a:t>
            </a:r>
            <a:endParaRPr lang="en-US" sz="1400" dirty="0">
              <a:latin typeface="+mj-lt"/>
              <a:cs typeface="Courier New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64088" y="1698831"/>
            <a:ext cx="3359768" cy="504056"/>
          </a:xfrm>
          <a:prstGeom prst="roundRect">
            <a:avLst/>
          </a:prstGeom>
          <a:solidFill>
            <a:srgbClr val="55A1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Futura Condensed"/>
                <a:cs typeface="Futura Condensed"/>
              </a:rPr>
              <a:t>SEPA Direct Debit support</a:t>
            </a:r>
            <a:endParaRPr lang="en-US" dirty="0">
              <a:solidFill>
                <a:schemeClr val="bg1"/>
              </a:solidFill>
              <a:latin typeface="Futura Condensed"/>
              <a:cs typeface="Futura Condense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4088" y="1124744"/>
            <a:ext cx="335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  <a:cs typeface="Courier New"/>
              </a:rPr>
              <a:t>Extensions to support the complete SEPA Direct Debit processing </a:t>
            </a:r>
            <a:endParaRPr lang="en-US" sz="1400" dirty="0">
              <a:latin typeface="+mj-lt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7013" y="2204864"/>
            <a:ext cx="33597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5A12C"/>
              </a:buClr>
              <a:buSzPct val="101000"/>
              <a:buFont typeface="Lucida Grande"/>
              <a:buChar char="￭"/>
            </a:pPr>
            <a:r>
              <a:rPr lang="en-US" sz="1400" dirty="0" smtClean="0">
                <a:latin typeface="+mj-lt"/>
                <a:cs typeface="Courier New"/>
              </a:rPr>
              <a:t>Import payment information from bank statements in different formats</a:t>
            </a:r>
          </a:p>
          <a:p>
            <a:pPr marL="285750" indent="-285750">
              <a:buClr>
                <a:srgbClr val="55A12C"/>
              </a:buClr>
              <a:buSzPct val="101000"/>
              <a:buFont typeface="Lucida Grande"/>
              <a:buChar char="￭"/>
            </a:pPr>
            <a:r>
              <a:rPr lang="en-US" sz="1400" dirty="0" smtClean="0">
                <a:latin typeface="+mj-lt"/>
                <a:cs typeface="Courier New"/>
              </a:rPr>
              <a:t>Import payment information from accounting systems</a:t>
            </a:r>
          </a:p>
          <a:p>
            <a:pPr marL="285750" indent="-285750">
              <a:buClr>
                <a:srgbClr val="55A12C"/>
              </a:buClr>
              <a:buSzPct val="101000"/>
              <a:buFont typeface="Lucida Grande"/>
              <a:buChar char="￭"/>
            </a:pPr>
            <a:r>
              <a:rPr lang="en-US" sz="1400" dirty="0" smtClean="0">
                <a:latin typeface="+mj-lt"/>
                <a:cs typeface="Courier New"/>
              </a:rPr>
              <a:t>Manage multiple bank accounts per contact</a:t>
            </a:r>
          </a:p>
          <a:p>
            <a:pPr marL="285750" indent="-285750">
              <a:buClr>
                <a:srgbClr val="55A12C"/>
              </a:buClr>
              <a:buSzPct val="101000"/>
              <a:buFont typeface="Lucida Grande"/>
              <a:buChar char="￭"/>
            </a:pPr>
            <a:r>
              <a:rPr lang="en-US" sz="1400" dirty="0" smtClean="0">
                <a:latin typeface="+mj-lt"/>
                <a:cs typeface="Courier New"/>
              </a:rPr>
              <a:t>Facilitate automatic or assisted matching of </a:t>
            </a:r>
            <a:r>
              <a:rPr lang="en-US" sz="1400" dirty="0">
                <a:latin typeface="+mj-lt"/>
                <a:cs typeface="Courier New"/>
              </a:rPr>
              <a:t>p</a:t>
            </a:r>
            <a:r>
              <a:rPr lang="en-US" sz="1400" dirty="0" smtClean="0">
                <a:latin typeface="+mj-lt"/>
                <a:cs typeface="Courier New"/>
              </a:rPr>
              <a:t>ayments to </a:t>
            </a:r>
            <a:r>
              <a:rPr lang="en-US" sz="1400" dirty="0" err="1" smtClean="0">
                <a:latin typeface="+mj-lt"/>
                <a:cs typeface="Courier New"/>
              </a:rPr>
              <a:t>CiviCRM</a:t>
            </a:r>
            <a:r>
              <a:rPr lang="en-US" sz="1400" dirty="0" smtClean="0">
                <a:latin typeface="+mj-lt"/>
                <a:cs typeface="Courier New"/>
              </a:rPr>
              <a:t> entities (contact, membership, contribution, …) saving hundreds of hours of manual </a:t>
            </a:r>
            <a:r>
              <a:rPr lang="en-US" sz="1400" dirty="0" err="1" smtClean="0">
                <a:latin typeface="+mj-lt"/>
                <a:cs typeface="Courier New"/>
              </a:rPr>
              <a:t>labour</a:t>
            </a:r>
            <a:endParaRPr lang="en-US" sz="1400" dirty="0" smtClean="0">
              <a:latin typeface="+mj-lt"/>
              <a:cs typeface="Courier New"/>
            </a:endParaRPr>
          </a:p>
          <a:p>
            <a:pPr marL="285750" indent="-285750">
              <a:buClr>
                <a:srgbClr val="55A12C"/>
              </a:buClr>
              <a:buSzPct val="101000"/>
              <a:buFont typeface="Lucida Grande"/>
              <a:buChar char="￭"/>
            </a:pPr>
            <a:r>
              <a:rPr lang="en-US" sz="1400" dirty="0" smtClean="0">
                <a:latin typeface="+mj-lt"/>
                <a:cs typeface="Courier New"/>
              </a:rPr>
              <a:t>Support a closed loop analytical accounting process</a:t>
            </a:r>
            <a:endParaRPr lang="en-US" sz="1400" dirty="0">
              <a:latin typeface="+mj-lt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4088" y="2204864"/>
            <a:ext cx="33597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5A12C"/>
              </a:buClr>
              <a:buSzPct val="101000"/>
              <a:buFont typeface="Lucida Grande"/>
              <a:buChar char="￭"/>
            </a:pPr>
            <a:r>
              <a:rPr lang="en-US" sz="1400" dirty="0" smtClean="0">
                <a:latin typeface="+mj-lt"/>
                <a:cs typeface="Courier New"/>
              </a:rPr>
              <a:t>Support the SEPA Direct Debit B2C Core model / rulebook</a:t>
            </a:r>
          </a:p>
          <a:p>
            <a:pPr marL="285750" indent="-285750">
              <a:buClr>
                <a:srgbClr val="55A12C"/>
              </a:buClr>
              <a:buSzPct val="101000"/>
              <a:buFont typeface="Lucida Grande"/>
              <a:buChar char="￭"/>
            </a:pPr>
            <a:r>
              <a:rPr lang="en-US" sz="1400" dirty="0" smtClean="0">
                <a:latin typeface="+mj-lt"/>
                <a:cs typeface="Courier New"/>
              </a:rPr>
              <a:t>Manage multiple creditor identities</a:t>
            </a:r>
          </a:p>
          <a:p>
            <a:pPr marL="285750" indent="-285750">
              <a:buClr>
                <a:srgbClr val="55A12C"/>
              </a:buClr>
              <a:buSzPct val="101000"/>
              <a:buFont typeface="Lucida Grande"/>
              <a:buChar char="￭"/>
            </a:pPr>
            <a:r>
              <a:rPr lang="en-US" sz="1400" dirty="0" smtClean="0">
                <a:latin typeface="+mj-lt"/>
                <a:cs typeface="Courier New"/>
              </a:rPr>
              <a:t>Provide a SEPA-compliant Direct Debit payment processor</a:t>
            </a:r>
          </a:p>
          <a:p>
            <a:pPr marL="285750" indent="-285750">
              <a:buClr>
                <a:srgbClr val="55A12C"/>
              </a:buClr>
              <a:buSzPct val="101000"/>
              <a:buFont typeface="Lucida Grande"/>
              <a:buChar char="￭"/>
            </a:pPr>
            <a:r>
              <a:rPr lang="en-US" sz="1400" dirty="0" smtClean="0">
                <a:latin typeface="+mj-lt"/>
                <a:cs typeface="Courier New"/>
              </a:rPr>
              <a:t>Manage the SDD mandate lifecycle</a:t>
            </a:r>
          </a:p>
          <a:p>
            <a:pPr marL="285750" indent="-285750">
              <a:buClr>
                <a:srgbClr val="55A12C"/>
              </a:buClr>
              <a:buSzPct val="101000"/>
              <a:buFont typeface="Lucida Grande"/>
              <a:buChar char="￭"/>
            </a:pPr>
            <a:r>
              <a:rPr lang="en-US" sz="1400" dirty="0" smtClean="0">
                <a:latin typeface="+mj-lt"/>
                <a:cs typeface="Courier New"/>
              </a:rPr>
              <a:t>Generate one-off and recurring payment requests </a:t>
            </a:r>
          </a:p>
          <a:p>
            <a:pPr marL="285750" indent="-285750">
              <a:buClr>
                <a:srgbClr val="55A12C"/>
              </a:buClr>
              <a:buSzPct val="101000"/>
              <a:buFont typeface="Lucida Grande"/>
              <a:buChar char="￭"/>
            </a:pPr>
            <a:r>
              <a:rPr lang="en-US" sz="1400" dirty="0" smtClean="0">
                <a:latin typeface="+mj-lt"/>
                <a:cs typeface="Courier New"/>
              </a:rPr>
              <a:t>Generate the XML required for bank submission</a:t>
            </a:r>
          </a:p>
          <a:p>
            <a:pPr marL="285750" indent="-285750">
              <a:buClr>
                <a:srgbClr val="55A12C"/>
              </a:buClr>
              <a:buSzPct val="101000"/>
              <a:buFont typeface="Lucida Grande"/>
              <a:buChar char="￭"/>
            </a:pPr>
            <a:r>
              <a:rPr lang="en-US" sz="1400" dirty="0" smtClean="0">
                <a:latin typeface="+mj-lt"/>
                <a:cs typeface="Courier New"/>
              </a:rPr>
              <a:t>Handle the exception and feedback processing (requires </a:t>
            </a:r>
            <a:r>
              <a:rPr lang="en-US" sz="1400" dirty="0" err="1" smtClean="0">
                <a:latin typeface="+mj-lt"/>
                <a:cs typeface="Courier New"/>
              </a:rPr>
              <a:t>CiviBanking</a:t>
            </a:r>
            <a:r>
              <a:rPr lang="en-US" sz="1400" dirty="0" smtClean="0">
                <a:latin typeface="+mj-lt"/>
                <a:cs typeface="Courier New"/>
              </a:rPr>
              <a:t>)</a:t>
            </a:r>
            <a:endParaRPr lang="en-US" sz="1400" dirty="0">
              <a:latin typeface="+mj-lt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7013" y="5373216"/>
            <a:ext cx="33597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B4E73"/>
              </a:buClr>
              <a:buSzPct val="101000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ourier New"/>
              </a:rPr>
              <a:t>Integrator’s Guides :</a:t>
            </a:r>
          </a:p>
          <a:p>
            <a:pPr marL="285750" indent="-285750">
              <a:buClr>
                <a:srgbClr val="0B4E73"/>
              </a:buClr>
              <a:buSzPct val="101000"/>
              <a:buFont typeface="Lucida Grande"/>
              <a:buChar char="￭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ourier New"/>
              </a:rPr>
              <a:t>Developing import plugins </a:t>
            </a:r>
          </a:p>
          <a:p>
            <a:pPr marL="285750" indent="-285750">
              <a:buClr>
                <a:srgbClr val="0B4E73"/>
              </a:buClr>
              <a:buSzPct val="101000"/>
              <a:buFont typeface="Lucida Grande"/>
              <a:buChar char="￭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ourier New"/>
              </a:rPr>
              <a:t>Developing match plugins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92080" y="5373216"/>
            <a:ext cx="335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B4E73"/>
              </a:buClr>
              <a:buSzPct val="101000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ourier New"/>
              </a:rPr>
              <a:t>Integrator’s Guides :</a:t>
            </a:r>
          </a:p>
          <a:p>
            <a:pPr marL="285750" indent="-285750">
              <a:buClr>
                <a:srgbClr val="0B4E73"/>
              </a:buClr>
              <a:buSzPct val="101000"/>
              <a:buFont typeface="Lucida Grande"/>
              <a:buChar char="￭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ourier New"/>
              </a:rPr>
              <a:t>Implementing an SDD workflow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  <a:cs typeface="Courier New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27016" y="5301208"/>
            <a:ext cx="3323521" cy="0"/>
          </a:xfrm>
          <a:prstGeom prst="line">
            <a:avLst/>
          </a:prstGeom>
          <a:ln w="6350" cmpd="sng">
            <a:solidFill>
              <a:srgbClr val="0B4E7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364088" y="5301208"/>
            <a:ext cx="3323521" cy="0"/>
          </a:xfrm>
          <a:prstGeom prst="line">
            <a:avLst/>
          </a:prstGeom>
          <a:ln w="6350" cmpd="sng">
            <a:solidFill>
              <a:srgbClr val="0B4E7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46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60 Benefits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90769" y="1698831"/>
            <a:ext cx="3359768" cy="504056"/>
          </a:xfrm>
          <a:prstGeom prst="roundRect">
            <a:avLst/>
          </a:prstGeom>
          <a:solidFill>
            <a:srgbClr val="55A1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Futura Condensed"/>
                <a:cs typeface="Futura Condensed"/>
              </a:rPr>
              <a:t>CiviBanking</a:t>
            </a:r>
            <a:endParaRPr lang="en-US" dirty="0">
              <a:solidFill>
                <a:schemeClr val="bg1"/>
              </a:solidFill>
              <a:latin typeface="Futura Condensed"/>
              <a:cs typeface="Futura Condense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8190" y="1124744"/>
            <a:ext cx="335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  <a:cs typeface="Courier New"/>
              </a:rPr>
              <a:t>Extensions to support the processing of bank payment information</a:t>
            </a:r>
            <a:endParaRPr lang="en-US" sz="1400" dirty="0">
              <a:latin typeface="+mj-lt"/>
              <a:cs typeface="Courier New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64088" y="1698831"/>
            <a:ext cx="3359768" cy="504056"/>
          </a:xfrm>
          <a:prstGeom prst="roundRect">
            <a:avLst/>
          </a:prstGeom>
          <a:solidFill>
            <a:srgbClr val="55A1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Futura Condensed"/>
                <a:cs typeface="Futura Condensed"/>
              </a:rPr>
              <a:t>SEPA Direct Debit support</a:t>
            </a:r>
            <a:endParaRPr lang="en-US" dirty="0">
              <a:solidFill>
                <a:schemeClr val="bg1"/>
              </a:solidFill>
              <a:latin typeface="Futura Condensed"/>
              <a:cs typeface="Futura Condense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4088" y="1124744"/>
            <a:ext cx="335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  <a:cs typeface="Courier New"/>
              </a:rPr>
              <a:t>Extensions to support the complete SEPA Direct Debit processing </a:t>
            </a:r>
            <a:endParaRPr lang="en-US" sz="1400" dirty="0">
              <a:latin typeface="+mj-lt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7013" y="2204864"/>
            <a:ext cx="33597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5A12C"/>
              </a:buClr>
              <a:buSzPct val="101000"/>
              <a:buFont typeface="Lucida Grande"/>
              <a:buChar char="￭"/>
            </a:pPr>
            <a:r>
              <a:rPr lang="en-US" sz="1400" dirty="0" smtClean="0">
                <a:latin typeface="+mj-lt"/>
                <a:cs typeface="Courier New"/>
              </a:rPr>
              <a:t>Turn bank payments into contributions and memberships much faster</a:t>
            </a:r>
          </a:p>
          <a:p>
            <a:pPr marL="285750" indent="-285750">
              <a:buClr>
                <a:srgbClr val="55A12C"/>
              </a:buClr>
              <a:buSzPct val="101000"/>
              <a:buFont typeface="Lucida Grande"/>
              <a:buChar char="￭"/>
            </a:pPr>
            <a:r>
              <a:rPr lang="en-US" sz="1400" dirty="0" smtClean="0">
                <a:latin typeface="+mj-lt"/>
                <a:cs typeface="Courier New"/>
              </a:rPr>
              <a:t>Define your own interpretation and matching rules</a:t>
            </a:r>
          </a:p>
          <a:p>
            <a:pPr marL="285750" indent="-285750">
              <a:buClr>
                <a:srgbClr val="55A12C"/>
              </a:buClr>
              <a:buSzPct val="101000"/>
              <a:buFont typeface="Lucida Grande"/>
              <a:buChar char="￭"/>
            </a:pPr>
            <a:r>
              <a:rPr lang="en-US" sz="1400" dirty="0" smtClean="0">
                <a:latin typeface="+mj-lt"/>
                <a:cs typeface="Courier New"/>
              </a:rPr>
              <a:t>Increase data quality and consistency</a:t>
            </a:r>
          </a:p>
          <a:p>
            <a:pPr marL="285750" indent="-285750">
              <a:buClr>
                <a:srgbClr val="55A12C"/>
              </a:buClr>
              <a:buSzPct val="101000"/>
              <a:buFont typeface="Lucida Grande"/>
              <a:buChar char="￭"/>
            </a:pPr>
            <a:r>
              <a:rPr lang="en-US" sz="1400" dirty="0" smtClean="0">
                <a:latin typeface="+mj-lt"/>
                <a:cs typeface="Courier New"/>
              </a:rPr>
              <a:t>Reduce the workload on your back-office team</a:t>
            </a:r>
          </a:p>
          <a:p>
            <a:pPr marL="285750" indent="-285750">
              <a:buClr>
                <a:srgbClr val="55A12C"/>
              </a:buClr>
              <a:buSzPct val="101000"/>
              <a:buFont typeface="Lucida Grande"/>
              <a:buChar char="￭"/>
            </a:pPr>
            <a:r>
              <a:rPr lang="en-US" sz="1400" dirty="0" smtClean="0">
                <a:latin typeface="+mj-lt"/>
                <a:cs typeface="Courier New"/>
              </a:rPr>
              <a:t>Give your data management team more time to focus on the real issues</a:t>
            </a:r>
          </a:p>
          <a:p>
            <a:pPr marL="285750" indent="-285750">
              <a:buClr>
                <a:srgbClr val="55A12C"/>
              </a:buClr>
              <a:buSzPct val="101000"/>
              <a:buFont typeface="Lucida Grande"/>
              <a:buChar char="￭"/>
            </a:pPr>
            <a:endParaRPr lang="en-US" sz="1400" dirty="0">
              <a:latin typeface="+mj-lt"/>
              <a:cs typeface="Courier New"/>
            </a:endParaRPr>
          </a:p>
          <a:p>
            <a:pPr marL="285750" indent="-285750">
              <a:buClr>
                <a:srgbClr val="55A12C"/>
              </a:buClr>
              <a:buSzPct val="101000"/>
              <a:buFont typeface="Lucida Grande"/>
              <a:buChar char="￭"/>
            </a:pPr>
            <a:r>
              <a:rPr lang="en-US" sz="1400" b="1" dirty="0" smtClean="0">
                <a:latin typeface="+mj-lt"/>
                <a:cs typeface="Courier New"/>
              </a:rPr>
              <a:t>Save time and money you can spend on your mission !</a:t>
            </a:r>
            <a:endParaRPr lang="en-US" sz="1400" b="1" dirty="0">
              <a:latin typeface="+mj-lt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4088" y="2204864"/>
            <a:ext cx="33597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5A12C"/>
              </a:buClr>
              <a:buSzPct val="101000"/>
              <a:buFont typeface="Lucida Grande"/>
              <a:buChar char="￭"/>
            </a:pPr>
            <a:r>
              <a:rPr lang="en-US" sz="1400" dirty="0" smtClean="0">
                <a:latin typeface="+mj-lt"/>
                <a:cs typeface="Courier New"/>
              </a:rPr>
              <a:t>Become operational with SEPA Direct Debit without a significant investment in understanding SDD protocols</a:t>
            </a:r>
          </a:p>
          <a:p>
            <a:pPr marL="285750" indent="-285750">
              <a:buClr>
                <a:srgbClr val="55A12C"/>
              </a:buClr>
              <a:buSzPct val="101000"/>
              <a:buFont typeface="Lucida Grande"/>
              <a:buChar char="￭"/>
            </a:pPr>
            <a:r>
              <a:rPr lang="en-US" sz="1400" dirty="0" smtClean="0">
                <a:latin typeface="+mj-lt"/>
                <a:cs typeface="Courier New"/>
              </a:rPr>
              <a:t>Tap into the fundraising potential offered by flexible and versatile bank account-based recurring payments</a:t>
            </a:r>
          </a:p>
          <a:p>
            <a:pPr marL="285750" indent="-285750">
              <a:buClr>
                <a:srgbClr val="55A12C"/>
              </a:buClr>
              <a:buSzPct val="101000"/>
              <a:buFont typeface="Lucida Grande"/>
              <a:buChar char="￭"/>
            </a:pPr>
            <a:r>
              <a:rPr lang="en-US" sz="1400" dirty="0" smtClean="0">
                <a:latin typeface="+mj-lt"/>
                <a:cs typeface="Courier New"/>
              </a:rPr>
              <a:t>Standardize recurring payments or memberships and long-term supporters on the new European standard</a:t>
            </a:r>
          </a:p>
          <a:p>
            <a:pPr marL="285750" indent="-285750">
              <a:buClr>
                <a:srgbClr val="55A12C"/>
              </a:buClr>
              <a:buSzPct val="101000"/>
              <a:buFont typeface="Lucida Grande"/>
              <a:buChar char="￭"/>
            </a:pPr>
            <a:endParaRPr lang="en-US" sz="1400" dirty="0" smtClean="0">
              <a:cs typeface="Courier New"/>
            </a:endParaRPr>
          </a:p>
          <a:p>
            <a:pPr marL="285750" indent="-285750">
              <a:buClr>
                <a:srgbClr val="55A12C"/>
              </a:buClr>
              <a:buSzPct val="101000"/>
              <a:buFont typeface="Lucida Grande"/>
              <a:buChar char="￭"/>
            </a:pPr>
            <a:r>
              <a:rPr lang="en-US" sz="1400" b="1" dirty="0" smtClean="0">
                <a:cs typeface="Courier New"/>
              </a:rPr>
              <a:t>Be </a:t>
            </a:r>
            <a:r>
              <a:rPr lang="en-US" sz="1400" b="1" dirty="0">
                <a:cs typeface="Courier New"/>
              </a:rPr>
              <a:t>ready to deploy the new European recurring payment </a:t>
            </a:r>
            <a:r>
              <a:rPr lang="en-US" sz="1400" b="1" dirty="0" smtClean="0">
                <a:cs typeface="Courier New"/>
              </a:rPr>
              <a:t>model in time !</a:t>
            </a:r>
            <a:endParaRPr lang="en-US" sz="1400" b="1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7518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Project 60 components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45" y="2492896"/>
            <a:ext cx="7841528" cy="231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9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Project 60 components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63888" y="1340768"/>
            <a:ext cx="252028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D239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  <a:cs typeface="Courier New"/>
              </a:rPr>
              <a:t>Import payment information </a:t>
            </a:r>
            <a:r>
              <a:rPr lang="en-US" sz="1400" dirty="0">
                <a:latin typeface="+mj-lt"/>
                <a:cs typeface="Courier New"/>
              </a:rPr>
              <a:t>f</a:t>
            </a:r>
            <a:r>
              <a:rPr lang="en-US" sz="1400" dirty="0" smtClean="0">
                <a:latin typeface="+mj-lt"/>
                <a:cs typeface="Courier New"/>
              </a:rPr>
              <a:t>rom electronic bank files or from your accounting system</a:t>
            </a:r>
            <a:endParaRPr lang="en-US" sz="1400" dirty="0">
              <a:latin typeface="+mj-lt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63888" y="5163170"/>
            <a:ext cx="252028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D239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  <a:cs typeface="Courier New"/>
              </a:rPr>
              <a:t>Maintain a registry of bank account information to improve automated / assisted identification of contacts</a:t>
            </a:r>
            <a:endParaRPr lang="en-US" sz="1400" dirty="0">
              <a:latin typeface="+mj-lt"/>
              <a:cs typeface="Courier New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45" y="2492896"/>
            <a:ext cx="7841528" cy="23183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94207" y="5377366"/>
            <a:ext cx="2549023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D239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  <a:cs typeface="Courier New"/>
              </a:rPr>
              <a:t>Close the accounting loop and help in allocating funds correctly (using </a:t>
            </a:r>
            <a:r>
              <a:rPr lang="en-US" sz="1400" dirty="0" err="1" smtClean="0">
                <a:latin typeface="+mj-lt"/>
                <a:cs typeface="Courier New"/>
              </a:rPr>
              <a:t>CiviAccounts</a:t>
            </a:r>
            <a:r>
              <a:rPr lang="en-US" sz="1400" dirty="0" smtClean="0">
                <a:latin typeface="+mj-lt"/>
                <a:cs typeface="Courier New"/>
              </a:rPr>
              <a:t>)</a:t>
            </a:r>
            <a:endParaRPr lang="en-US" sz="1400" dirty="0">
              <a:latin typeface="+mj-lt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7484" y="1340768"/>
            <a:ext cx="247828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D239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  <a:cs typeface="Courier New"/>
              </a:rPr>
              <a:t>Ensure consistency in bank information by processing bank statement sequences</a:t>
            </a:r>
            <a:endParaRPr lang="en-US" sz="1400" dirty="0">
              <a:latin typeface="+mj-lt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448041" y="2409507"/>
            <a:ext cx="216024" cy="21676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70D239"/>
            </a:solidFill>
          </a:ln>
        </p:spPr>
        <p:txBody>
          <a:bodyPr wrap="square" rtlCol="0">
            <a:spAutoFit/>
          </a:bodyPr>
          <a:lstStyle/>
          <a:p>
            <a:endParaRPr lang="en-US" sz="1400">
              <a:solidFill>
                <a:schemeClr val="tx1"/>
              </a:solidFill>
              <a:latin typeface="+mj-lt"/>
              <a:cs typeface="Courier New"/>
            </a:endParaRPr>
          </a:p>
        </p:txBody>
      </p:sp>
      <p:cxnSp>
        <p:nvCxnSpPr>
          <p:cNvPr id="14" name="Straight Connector 13"/>
          <p:cNvCxnSpPr>
            <a:stCxn id="4" idx="7"/>
            <a:endCxn id="12" idx="2"/>
          </p:cNvCxnSpPr>
          <p:nvPr/>
        </p:nvCxnSpPr>
        <p:spPr>
          <a:xfrm flipV="1">
            <a:off x="1632429" y="2079432"/>
            <a:ext cx="584197" cy="361820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solidFill>
              <a:srgbClr val="70D239"/>
            </a:solidFill>
          </a:ln>
        </p:spPr>
      </p:cxnSp>
      <p:sp>
        <p:nvSpPr>
          <p:cNvPr id="16" name="Oval 15"/>
          <p:cNvSpPr/>
          <p:nvPr/>
        </p:nvSpPr>
        <p:spPr>
          <a:xfrm>
            <a:off x="1448041" y="3212976"/>
            <a:ext cx="216024" cy="21676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70D239"/>
            </a:solidFill>
          </a:ln>
        </p:spPr>
        <p:txBody>
          <a:bodyPr wrap="square" rtlCol="0">
            <a:spAutoFit/>
          </a:bodyPr>
          <a:lstStyle/>
          <a:p>
            <a:endParaRPr lang="en-US" sz="1400">
              <a:solidFill>
                <a:schemeClr val="tx1"/>
              </a:solidFill>
              <a:latin typeface="+mj-lt"/>
              <a:cs typeface="Courier New"/>
            </a:endParaRPr>
          </a:p>
        </p:txBody>
      </p:sp>
      <p:cxnSp>
        <p:nvCxnSpPr>
          <p:cNvPr id="17" name="Straight Connector 16"/>
          <p:cNvCxnSpPr>
            <a:stCxn id="16" idx="7"/>
            <a:endCxn id="8" idx="2"/>
          </p:cNvCxnSpPr>
          <p:nvPr/>
        </p:nvCxnSpPr>
        <p:spPr>
          <a:xfrm flipV="1">
            <a:off x="1632429" y="2079432"/>
            <a:ext cx="3191599" cy="1165289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solidFill>
              <a:srgbClr val="70D239"/>
            </a:solidFill>
          </a:ln>
        </p:spPr>
      </p:cxnSp>
      <p:sp>
        <p:nvSpPr>
          <p:cNvPr id="19" name="Oval 18"/>
          <p:cNvSpPr/>
          <p:nvPr/>
        </p:nvSpPr>
        <p:spPr>
          <a:xfrm>
            <a:off x="2729327" y="4673342"/>
            <a:ext cx="216024" cy="21676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70D239"/>
            </a:solidFill>
          </a:ln>
        </p:spPr>
        <p:txBody>
          <a:bodyPr wrap="square" rtlCol="0">
            <a:spAutoFit/>
          </a:bodyPr>
          <a:lstStyle/>
          <a:p>
            <a:endParaRPr lang="en-US" sz="1400">
              <a:solidFill>
                <a:schemeClr val="tx1"/>
              </a:solidFill>
              <a:latin typeface="+mj-lt"/>
              <a:cs typeface="Courier New"/>
            </a:endParaRPr>
          </a:p>
        </p:txBody>
      </p:sp>
      <p:cxnSp>
        <p:nvCxnSpPr>
          <p:cNvPr id="20" name="Straight Connector 19"/>
          <p:cNvCxnSpPr>
            <a:stCxn id="19" idx="5"/>
            <a:endCxn id="10" idx="0"/>
          </p:cNvCxnSpPr>
          <p:nvPr/>
        </p:nvCxnSpPr>
        <p:spPr>
          <a:xfrm>
            <a:off x="2913715" y="4858365"/>
            <a:ext cx="1910313" cy="304805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solidFill>
              <a:srgbClr val="70D239"/>
            </a:solidFill>
          </a:ln>
        </p:spPr>
      </p:cxnSp>
      <p:sp>
        <p:nvSpPr>
          <p:cNvPr id="23" name="Oval 22"/>
          <p:cNvSpPr/>
          <p:nvPr/>
        </p:nvSpPr>
        <p:spPr>
          <a:xfrm>
            <a:off x="1448041" y="4673342"/>
            <a:ext cx="216024" cy="21676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70D239"/>
            </a:solidFill>
          </a:ln>
        </p:spPr>
        <p:txBody>
          <a:bodyPr wrap="square" rtlCol="0">
            <a:spAutoFit/>
          </a:bodyPr>
          <a:lstStyle/>
          <a:p>
            <a:endParaRPr lang="en-US" sz="1400">
              <a:solidFill>
                <a:schemeClr val="tx1"/>
              </a:solidFill>
              <a:latin typeface="+mj-lt"/>
              <a:cs typeface="Courier New"/>
            </a:endParaRPr>
          </a:p>
        </p:txBody>
      </p:sp>
      <p:cxnSp>
        <p:nvCxnSpPr>
          <p:cNvPr id="24" name="Straight Connector 23"/>
          <p:cNvCxnSpPr>
            <a:stCxn id="23" idx="5"/>
            <a:endCxn id="11" idx="0"/>
          </p:cNvCxnSpPr>
          <p:nvPr/>
        </p:nvCxnSpPr>
        <p:spPr>
          <a:xfrm>
            <a:off x="1632429" y="4858365"/>
            <a:ext cx="536290" cy="519001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solidFill>
              <a:srgbClr val="70D239"/>
            </a:solidFill>
          </a:ln>
        </p:spPr>
      </p:cxnSp>
      <p:sp>
        <p:nvSpPr>
          <p:cNvPr id="31" name="Rectangle 30"/>
          <p:cNvSpPr/>
          <p:nvPr/>
        </p:nvSpPr>
        <p:spPr>
          <a:xfrm>
            <a:off x="3455768" y="2492896"/>
            <a:ext cx="5364704" cy="2318365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50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Project 60 components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88613" y="1340768"/>
            <a:ext cx="252028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B4E73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  <a:cs typeface="Courier New"/>
              </a:rPr>
              <a:t>Handle mandates from different sources (street, online, call center, document)</a:t>
            </a:r>
            <a:endParaRPr lang="en-US" sz="1400" dirty="0">
              <a:latin typeface="+mj-lt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93870" y="5229200"/>
            <a:ext cx="252028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B4E73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  <a:cs typeface="Courier New"/>
              </a:rPr>
              <a:t>Generate the XML files for the handling bank</a:t>
            </a:r>
            <a:endParaRPr lang="en-US" sz="1400" dirty="0">
              <a:latin typeface="+mj-lt"/>
              <a:cs typeface="Courier New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45" y="2492896"/>
            <a:ext cx="7841528" cy="23183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24945" y="5229200"/>
            <a:ext cx="2549023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B4E73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  <a:cs typeface="Courier New"/>
              </a:rPr>
              <a:t>Generate the recurring payment requests for all your mandates</a:t>
            </a:r>
            <a:endParaRPr lang="en-US" sz="1400" dirty="0">
              <a:latin typeface="+mj-lt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02209" y="1340768"/>
            <a:ext cx="247828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B4E73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  <a:cs typeface="Courier New"/>
              </a:rPr>
              <a:t>Support the SEPA Direct Debit mandate lifecycle and operational exceptions</a:t>
            </a:r>
            <a:endParaRPr lang="en-US" sz="1400" dirty="0">
              <a:latin typeface="+mj-lt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6680007" y="3140968"/>
            <a:ext cx="216024" cy="21676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0B4E73"/>
            </a:solidFill>
          </a:ln>
        </p:spPr>
        <p:txBody>
          <a:bodyPr wrap="square" rtlCol="0">
            <a:spAutoFit/>
          </a:bodyPr>
          <a:lstStyle/>
          <a:p>
            <a:endParaRPr lang="en-US" sz="1400">
              <a:solidFill>
                <a:schemeClr val="tx1"/>
              </a:solidFill>
              <a:latin typeface="+mj-lt"/>
              <a:cs typeface="Courier New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032752" y="2439042"/>
            <a:ext cx="216024" cy="21676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0B4E73"/>
            </a:solidFill>
          </a:ln>
        </p:spPr>
        <p:txBody>
          <a:bodyPr wrap="square" rtlCol="0">
            <a:spAutoFit/>
          </a:bodyPr>
          <a:lstStyle/>
          <a:p>
            <a:endParaRPr lang="en-US" sz="1400">
              <a:solidFill>
                <a:schemeClr val="tx1"/>
              </a:solidFill>
              <a:latin typeface="+mj-lt"/>
              <a:cs typeface="Courier New"/>
            </a:endParaRPr>
          </a:p>
        </p:txBody>
      </p:sp>
      <p:cxnSp>
        <p:nvCxnSpPr>
          <p:cNvPr id="17" name="Straight Connector 16"/>
          <p:cNvCxnSpPr>
            <a:stCxn id="16" idx="1"/>
            <a:endCxn id="8" idx="2"/>
          </p:cNvCxnSpPr>
          <p:nvPr/>
        </p:nvCxnSpPr>
        <p:spPr>
          <a:xfrm flipH="1" flipV="1">
            <a:off x="7448753" y="2079432"/>
            <a:ext cx="615635" cy="391355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solidFill>
              <a:srgbClr val="0B4E73"/>
            </a:solidFill>
          </a:ln>
        </p:spPr>
      </p:cxnSp>
      <p:sp>
        <p:nvSpPr>
          <p:cNvPr id="19" name="Oval 18"/>
          <p:cNvSpPr/>
          <p:nvPr/>
        </p:nvSpPr>
        <p:spPr>
          <a:xfrm>
            <a:off x="7976998" y="3933056"/>
            <a:ext cx="216024" cy="21676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0B4E73"/>
            </a:solidFill>
          </a:ln>
        </p:spPr>
        <p:txBody>
          <a:bodyPr wrap="square" rtlCol="0">
            <a:spAutoFit/>
          </a:bodyPr>
          <a:lstStyle/>
          <a:p>
            <a:endParaRPr lang="en-US" sz="1400">
              <a:solidFill>
                <a:schemeClr val="tx1"/>
              </a:solidFill>
              <a:latin typeface="+mj-lt"/>
              <a:cs typeface="Courier New"/>
            </a:endParaRPr>
          </a:p>
        </p:txBody>
      </p:sp>
      <p:cxnSp>
        <p:nvCxnSpPr>
          <p:cNvPr id="20" name="Straight Connector 19"/>
          <p:cNvCxnSpPr>
            <a:stCxn id="19" idx="3"/>
            <a:endCxn id="10" idx="0"/>
          </p:cNvCxnSpPr>
          <p:nvPr/>
        </p:nvCxnSpPr>
        <p:spPr>
          <a:xfrm flipH="1">
            <a:off x="7454010" y="4118079"/>
            <a:ext cx="554624" cy="1111121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solidFill>
              <a:srgbClr val="0B4E73"/>
            </a:solidFill>
          </a:ln>
        </p:spPr>
      </p:cxnSp>
      <p:sp>
        <p:nvSpPr>
          <p:cNvPr id="23" name="Oval 22"/>
          <p:cNvSpPr/>
          <p:nvPr/>
        </p:nvSpPr>
        <p:spPr>
          <a:xfrm>
            <a:off x="6711643" y="4671132"/>
            <a:ext cx="216024" cy="21676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0B4E73"/>
            </a:solidFill>
          </a:ln>
        </p:spPr>
        <p:txBody>
          <a:bodyPr wrap="square" rtlCol="0">
            <a:spAutoFit/>
          </a:bodyPr>
          <a:lstStyle/>
          <a:p>
            <a:endParaRPr lang="en-US" sz="1400">
              <a:solidFill>
                <a:schemeClr val="tx1"/>
              </a:solidFill>
              <a:latin typeface="+mj-lt"/>
              <a:cs typeface="Courier New"/>
            </a:endParaRPr>
          </a:p>
        </p:txBody>
      </p:sp>
      <p:cxnSp>
        <p:nvCxnSpPr>
          <p:cNvPr id="24" name="Straight Connector 23"/>
          <p:cNvCxnSpPr>
            <a:stCxn id="23" idx="2"/>
            <a:endCxn id="11" idx="0"/>
          </p:cNvCxnSpPr>
          <p:nvPr/>
        </p:nvCxnSpPr>
        <p:spPr>
          <a:xfrm flipH="1">
            <a:off x="4799457" y="4779516"/>
            <a:ext cx="1912186" cy="449684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solidFill>
              <a:srgbClr val="0B4E73"/>
            </a:solidFill>
          </a:ln>
        </p:spPr>
      </p:cxnSp>
      <p:sp>
        <p:nvSpPr>
          <p:cNvPr id="31" name="Rectangle 30"/>
          <p:cNvSpPr/>
          <p:nvPr/>
        </p:nvSpPr>
        <p:spPr>
          <a:xfrm>
            <a:off x="755576" y="2492896"/>
            <a:ext cx="5364704" cy="2318365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" idx="1"/>
            <a:endCxn id="12" idx="2"/>
          </p:cNvCxnSpPr>
          <p:nvPr/>
        </p:nvCxnSpPr>
        <p:spPr>
          <a:xfrm flipH="1" flipV="1">
            <a:off x="4841351" y="2079432"/>
            <a:ext cx="1870292" cy="1093281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solidFill>
              <a:srgbClr val="0B4E73"/>
            </a:solidFill>
          </a:ln>
        </p:spPr>
      </p:cxnSp>
    </p:spTree>
    <p:extLst>
      <p:ext uri="{BB962C8B-B14F-4D97-AF65-F5344CB8AC3E}">
        <p14:creationId xmlns:p14="http://schemas.microsoft.com/office/powerpoint/2010/main" val="404127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Project 60 components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06666" y="1340768"/>
            <a:ext cx="252028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B4E73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  <a:cs typeface="Courier New"/>
              </a:rPr>
              <a:t>Support data managers with full automatic, manual or assisted (suggested) interpretation logic</a:t>
            </a:r>
            <a:endParaRPr lang="en-US" sz="1400" dirty="0">
              <a:latin typeface="+mj-lt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11922" y="5229200"/>
            <a:ext cx="261240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B4E73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  <a:cs typeface="Courier New"/>
              </a:rPr>
              <a:t>Automate handling of SDD batch p</a:t>
            </a:r>
            <a:r>
              <a:rPr lang="en-US" sz="1400" dirty="0">
                <a:latin typeface="+mj-lt"/>
                <a:cs typeface="Courier New"/>
              </a:rPr>
              <a:t>a</a:t>
            </a:r>
            <a:r>
              <a:rPr lang="en-US" sz="1400" dirty="0" smtClean="0">
                <a:latin typeface="+mj-lt"/>
                <a:cs typeface="Courier New"/>
              </a:rPr>
              <a:t>yments and R-messages</a:t>
            </a:r>
            <a:endParaRPr lang="en-US" sz="1400" dirty="0">
              <a:latin typeface="+mj-lt"/>
              <a:cs typeface="Courier New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45" y="2492896"/>
            <a:ext cx="7841528" cy="23183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42998" y="5229200"/>
            <a:ext cx="2549023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B4E73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  <a:cs typeface="Courier New"/>
              </a:rPr>
              <a:t>Extend the standard matchers with your own business logic</a:t>
            </a:r>
            <a:endParaRPr lang="en-US" sz="1400" dirty="0">
              <a:latin typeface="+mj-lt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42998" y="1340768"/>
            <a:ext cx="2555548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B4E73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  <a:cs typeface="Courier New"/>
              </a:rPr>
              <a:t>Run a multitude of matching rules to interpret payments and convert them into contributions</a:t>
            </a:r>
            <a:endParaRPr lang="en-US" sz="1400" dirty="0">
              <a:latin typeface="+mj-lt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4739657" y="3212976"/>
            <a:ext cx="216024" cy="21676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0B4E73"/>
            </a:solidFill>
          </a:ln>
        </p:spPr>
        <p:txBody>
          <a:bodyPr wrap="square" rtlCol="0">
            <a:spAutoFit/>
          </a:bodyPr>
          <a:lstStyle/>
          <a:p>
            <a:endParaRPr lang="en-US" sz="1400">
              <a:solidFill>
                <a:schemeClr val="tx1"/>
              </a:solidFill>
              <a:latin typeface="+mj-lt"/>
              <a:cs typeface="Courier New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732917" y="2408873"/>
            <a:ext cx="216024" cy="21676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0B4E73"/>
            </a:solidFill>
          </a:ln>
        </p:spPr>
        <p:txBody>
          <a:bodyPr wrap="square" rtlCol="0">
            <a:spAutoFit/>
          </a:bodyPr>
          <a:lstStyle/>
          <a:p>
            <a:endParaRPr lang="en-US" sz="1400">
              <a:solidFill>
                <a:schemeClr val="tx1"/>
              </a:solidFill>
              <a:latin typeface="+mj-lt"/>
              <a:cs typeface="Courier New"/>
            </a:endParaRPr>
          </a:p>
        </p:txBody>
      </p:sp>
      <p:cxnSp>
        <p:nvCxnSpPr>
          <p:cNvPr id="17" name="Straight Connector 16"/>
          <p:cNvCxnSpPr>
            <a:stCxn id="16" idx="7"/>
            <a:endCxn id="8" idx="2"/>
          </p:cNvCxnSpPr>
          <p:nvPr/>
        </p:nvCxnSpPr>
        <p:spPr>
          <a:xfrm flipV="1">
            <a:off x="4917305" y="2079432"/>
            <a:ext cx="1249501" cy="361186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solidFill>
              <a:srgbClr val="0B4E73"/>
            </a:solidFill>
          </a:ln>
        </p:spPr>
      </p:cxnSp>
      <p:sp>
        <p:nvSpPr>
          <p:cNvPr id="19" name="Oval 18"/>
          <p:cNvSpPr/>
          <p:nvPr/>
        </p:nvSpPr>
        <p:spPr>
          <a:xfrm>
            <a:off x="5436096" y="4702877"/>
            <a:ext cx="216024" cy="21676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0B4E73"/>
            </a:solidFill>
          </a:ln>
        </p:spPr>
        <p:txBody>
          <a:bodyPr wrap="square" rtlCol="0">
            <a:spAutoFit/>
          </a:bodyPr>
          <a:lstStyle/>
          <a:p>
            <a:endParaRPr lang="en-US" sz="1400">
              <a:solidFill>
                <a:schemeClr val="tx1"/>
              </a:solidFill>
              <a:latin typeface="+mj-lt"/>
              <a:cs typeface="Courier New"/>
            </a:endParaRPr>
          </a:p>
        </p:txBody>
      </p:sp>
      <p:cxnSp>
        <p:nvCxnSpPr>
          <p:cNvPr id="20" name="Straight Connector 19"/>
          <p:cNvCxnSpPr>
            <a:stCxn id="19" idx="5"/>
            <a:endCxn id="10" idx="0"/>
          </p:cNvCxnSpPr>
          <p:nvPr/>
        </p:nvCxnSpPr>
        <p:spPr>
          <a:xfrm>
            <a:off x="5620484" y="4887900"/>
            <a:ext cx="597641" cy="341300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solidFill>
              <a:srgbClr val="0B4E73"/>
            </a:solidFill>
          </a:ln>
        </p:spPr>
      </p:cxnSp>
      <p:sp>
        <p:nvSpPr>
          <p:cNvPr id="23" name="Oval 22"/>
          <p:cNvSpPr/>
          <p:nvPr/>
        </p:nvSpPr>
        <p:spPr>
          <a:xfrm>
            <a:off x="4066734" y="4668286"/>
            <a:ext cx="216024" cy="21676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0B4E73"/>
            </a:solidFill>
          </a:ln>
        </p:spPr>
        <p:txBody>
          <a:bodyPr wrap="square" rtlCol="0">
            <a:spAutoFit/>
          </a:bodyPr>
          <a:lstStyle/>
          <a:p>
            <a:endParaRPr lang="en-US" sz="1400">
              <a:solidFill>
                <a:schemeClr val="tx1"/>
              </a:solidFill>
              <a:latin typeface="+mj-lt"/>
              <a:cs typeface="Courier New"/>
            </a:endParaRPr>
          </a:p>
        </p:txBody>
      </p:sp>
      <p:cxnSp>
        <p:nvCxnSpPr>
          <p:cNvPr id="24" name="Straight Connector 23"/>
          <p:cNvCxnSpPr>
            <a:stCxn id="23" idx="3"/>
            <a:endCxn id="11" idx="0"/>
          </p:cNvCxnSpPr>
          <p:nvPr/>
        </p:nvCxnSpPr>
        <p:spPr>
          <a:xfrm flipH="1">
            <a:off x="3517510" y="4853309"/>
            <a:ext cx="580860" cy="375891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solidFill>
              <a:srgbClr val="0B4E73"/>
            </a:solidFill>
          </a:ln>
        </p:spPr>
      </p:cxnSp>
      <p:sp>
        <p:nvSpPr>
          <p:cNvPr id="31" name="Rectangle 30"/>
          <p:cNvSpPr/>
          <p:nvPr/>
        </p:nvSpPr>
        <p:spPr>
          <a:xfrm>
            <a:off x="755576" y="2492896"/>
            <a:ext cx="2769369" cy="2318365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" idx="1"/>
            <a:endCxn id="12" idx="2"/>
          </p:cNvCxnSpPr>
          <p:nvPr/>
        </p:nvCxnSpPr>
        <p:spPr>
          <a:xfrm flipH="1" flipV="1">
            <a:off x="3520772" y="2079432"/>
            <a:ext cx="1250521" cy="1165289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solidFill>
              <a:srgbClr val="0B4E73"/>
            </a:solidFill>
          </a:ln>
        </p:spPr>
      </p:cxnSp>
      <p:sp>
        <p:nvSpPr>
          <p:cNvPr id="21" name="Rectangle 20"/>
          <p:cNvSpPr/>
          <p:nvPr/>
        </p:nvSpPr>
        <p:spPr>
          <a:xfrm>
            <a:off x="6166806" y="2507622"/>
            <a:ext cx="2769369" cy="2318365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2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60 active participants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Software für Engagierte </a:t>
            </a:r>
            <a:r>
              <a:rPr lang="en-US" dirty="0" smtClean="0"/>
              <a:t>–</a:t>
            </a:r>
            <a:r>
              <a:rPr lang="de-DE" dirty="0" smtClean="0"/>
              <a:t> Germany</a:t>
            </a:r>
          </a:p>
          <a:p>
            <a:pPr lvl="1"/>
            <a:r>
              <a:rPr lang="de-DE" dirty="0" smtClean="0"/>
              <a:t>Detlev Sieber, Olaf </a:t>
            </a:r>
            <a:r>
              <a:rPr lang="de-DE" dirty="0" err="1" smtClean="0"/>
              <a:t>Buddenhagen</a:t>
            </a:r>
            <a:endParaRPr lang="de-DE" dirty="0" smtClean="0"/>
          </a:p>
          <a:p>
            <a:r>
              <a:rPr lang="de-DE" dirty="0" err="1" smtClean="0"/>
              <a:t>Systopia</a:t>
            </a:r>
            <a:r>
              <a:rPr lang="de-DE" dirty="0" smtClean="0"/>
              <a:t> </a:t>
            </a:r>
            <a:r>
              <a:rPr lang="en-US" dirty="0" smtClean="0"/>
              <a:t>–</a:t>
            </a:r>
            <a:r>
              <a:rPr lang="de-DE" dirty="0" smtClean="0"/>
              <a:t> Germany</a:t>
            </a:r>
          </a:p>
          <a:p>
            <a:pPr lvl="1"/>
            <a:r>
              <a:rPr lang="de-DE" dirty="0" smtClean="0"/>
              <a:t>Bj</a:t>
            </a:r>
            <a:r>
              <a:rPr lang="de-DE" dirty="0" smtClean="0"/>
              <a:t>örn Endres, Fabian </a:t>
            </a:r>
            <a:r>
              <a:rPr lang="de-DE" dirty="0" err="1" smtClean="0"/>
              <a:t>Schuttenberg</a:t>
            </a:r>
            <a:endParaRPr lang="de-DE" dirty="0" smtClean="0"/>
          </a:p>
          <a:p>
            <a:r>
              <a:rPr lang="en-US" dirty="0" smtClean="0"/>
              <a:t>D</a:t>
            </a:r>
            <a:r>
              <a:rPr lang="de-DE" dirty="0" err="1" smtClean="0"/>
              <a:t>elius</a:t>
            </a:r>
            <a:r>
              <a:rPr lang="de-DE" dirty="0" smtClean="0"/>
              <a:t> </a:t>
            </a:r>
            <a:r>
              <a:rPr lang="en-US" dirty="0" smtClean="0"/>
              <a:t>–</a:t>
            </a:r>
            <a:r>
              <a:rPr lang="de-DE" dirty="0" smtClean="0"/>
              <a:t> </a:t>
            </a:r>
            <a:r>
              <a:rPr lang="de-DE" dirty="0" err="1" smtClean="0"/>
              <a:t>Belgium</a:t>
            </a:r>
            <a:endParaRPr lang="de-DE" dirty="0" smtClean="0"/>
          </a:p>
          <a:p>
            <a:pPr lvl="1"/>
            <a:r>
              <a:rPr lang="de-DE" dirty="0" smtClean="0"/>
              <a:t>Paul Delbar, Chris </a:t>
            </a:r>
            <a:r>
              <a:rPr lang="de-DE" dirty="0" err="1" smtClean="0"/>
              <a:t>Madou</a:t>
            </a:r>
            <a:endParaRPr lang="de-DE" dirty="0" smtClean="0"/>
          </a:p>
          <a:p>
            <a:r>
              <a:rPr lang="de-DE" dirty="0" smtClean="0"/>
              <a:t>Tech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People </a:t>
            </a:r>
            <a:r>
              <a:rPr lang="en-US" dirty="0" smtClean="0"/>
              <a:t>–</a:t>
            </a:r>
            <a:r>
              <a:rPr lang="de-DE" dirty="0" smtClean="0"/>
              <a:t> France</a:t>
            </a:r>
          </a:p>
          <a:p>
            <a:pPr lvl="1"/>
            <a:r>
              <a:rPr lang="de-DE" dirty="0" smtClean="0"/>
              <a:t>Xavier </a:t>
            </a:r>
            <a:r>
              <a:rPr lang="de-DE" dirty="0" err="1" smtClean="0"/>
              <a:t>Dutoit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176296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2742</TotalTime>
  <Words>729</Words>
  <Application>Microsoft Macintosh PowerPoint</Application>
  <PresentationFormat>On-screen Show (4:3)</PresentationFormat>
  <Paragraphs>122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Project 60 integrating CiviCRM with bank information</vt:lpstr>
      <vt:lpstr>Project 60 Scope</vt:lpstr>
      <vt:lpstr>Project 60 Deliverables</vt:lpstr>
      <vt:lpstr>Project 60 Benefits</vt:lpstr>
      <vt:lpstr>Key Project 60 components</vt:lpstr>
      <vt:lpstr>Key Project 60 components</vt:lpstr>
      <vt:lpstr>Key Project 60 components</vt:lpstr>
      <vt:lpstr>Key Project 60 components</vt:lpstr>
      <vt:lpstr>Project 60 active participants</vt:lpstr>
      <vt:lpstr>Project 60 timeline</vt:lpstr>
      <vt:lpstr>Project 60 Funding</vt:lpstr>
      <vt:lpstr>Project 60 sizing – current estimates (manhours)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Delbar</dc:creator>
  <cp:lastModifiedBy>Paul Delbar</cp:lastModifiedBy>
  <cp:revision>21</cp:revision>
  <cp:lastPrinted>2013-04-18T09:32:23Z</cp:lastPrinted>
  <dcterms:created xsi:type="dcterms:W3CDTF">2013-04-16T21:45:24Z</dcterms:created>
  <dcterms:modified xsi:type="dcterms:W3CDTF">2013-04-18T19:27:35Z</dcterms:modified>
</cp:coreProperties>
</file>