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3" r:id="rId7"/>
    <p:sldId id="283" r:id="rId8"/>
    <p:sldId id="289" r:id="rId9"/>
    <p:sldId id="269" r:id="rId10"/>
    <p:sldId id="270" r:id="rId11"/>
    <p:sldId id="280" r:id="rId12"/>
    <p:sldId id="281" r:id="rId13"/>
    <p:sldId id="282" r:id="rId14"/>
    <p:sldId id="275" r:id="rId15"/>
    <p:sldId id="271" r:id="rId16"/>
    <p:sldId id="276" r:id="rId17"/>
    <p:sldId id="272" r:id="rId18"/>
    <p:sldId id="273" r:id="rId19"/>
    <p:sldId id="277" r:id="rId20"/>
    <p:sldId id="278" r:id="rId21"/>
    <p:sldId id="279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2:37:09.1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24575,'442'387'0,"-214"-196"0,926 772-970,691 450 48,-1577-1219 886,703 517-457,-35 41 126,-44 44 367,48 42 0,37-48 0,-106-108 1828,-724-549-1348,182 211 0,-30-11-480,-197-217-1365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2:37:10.8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9528 24575,'38'-57'0,"95"-134"0,430-467 0,34 20 0,-141 155 0,1138-1087-1078,-1474 1462 1100,646-622-227,-293 193 205,242-256 0,-240 322 0,217-224 0,72-13 1261,-12 4-1261,-66-31 0,-632 683 0,87-64 0,-81 69 0,66-66 0,-89 73-24,44-41-1317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CE7E5-C5EA-4B42-A7FD-FFA300D94243}" type="datetimeFigureOut">
              <a:rPr lang="en-BE" smtClean="0"/>
              <a:t>26/10/2021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26678-F8A5-4F14-89D0-6D48005CC41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32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IntuÏtief</a:t>
            </a:r>
            <a:r>
              <a:rPr lang="en-US" dirty="0"/>
              <a:t> want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wiskunde</a:t>
            </a:r>
            <a:endParaRPr lang="en-US" dirty="0"/>
          </a:p>
          <a:p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concepten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 </a:t>
            </a:r>
            <a:r>
              <a:rPr lang="en-US" dirty="0" err="1"/>
              <a:t>experimenten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029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Bohr </a:t>
            </a:r>
            <a:r>
              <a:rPr lang="en-US" dirty="0" err="1"/>
              <a:t>atoommodel</a:t>
            </a:r>
            <a:r>
              <a:rPr lang="en-US" dirty="0"/>
              <a:t>, </a:t>
            </a:r>
            <a:r>
              <a:rPr lang="en-US" dirty="0" err="1"/>
              <a:t>altijd</a:t>
            </a:r>
            <a:r>
              <a:rPr lang="en-US" dirty="0"/>
              <a:t> al </a:t>
            </a:r>
            <a:r>
              <a:rPr lang="en-US" dirty="0" err="1"/>
              <a:t>geweten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onzin</a:t>
            </a:r>
            <a:r>
              <a:rPr lang="en-US" dirty="0"/>
              <a:t> is</a:t>
            </a:r>
          </a:p>
          <a:p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fractie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seconde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verliezen</a:t>
            </a:r>
            <a:r>
              <a:rPr lang="en-US" dirty="0"/>
              <a:t> om met proton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bosten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gebeurd</a:t>
            </a:r>
            <a:r>
              <a:rPr lang="en-US" dirty="0"/>
              <a:t> nit.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267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Oribtalen</a:t>
            </a:r>
            <a:r>
              <a:rPr lang="en-US" dirty="0"/>
              <a:t>,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ballon</a:t>
            </a:r>
            <a:r>
              <a:rPr lang="en-US" dirty="0"/>
              <a:t> is 1 </a:t>
            </a:r>
            <a:r>
              <a:rPr lang="en-US" dirty="0" err="1"/>
              <a:t>eleketronwolk</a:t>
            </a:r>
            <a:r>
              <a:rPr lang="en-US" dirty="0"/>
              <a:t>, electron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overall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ballon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38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Textbook </a:t>
            </a:r>
            <a:r>
              <a:rPr lang="en-US" dirty="0" err="1"/>
              <a:t>interpretatie</a:t>
            </a:r>
            <a:r>
              <a:rPr lang="en-US" dirty="0"/>
              <a:t>,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interpretaties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/>
              <a:t>, textbook is </a:t>
            </a:r>
            <a:r>
              <a:rPr lang="en-US" dirty="0" err="1"/>
              <a:t>onzin</a:t>
            </a:r>
            <a:endParaRPr lang="en-US" dirty="0"/>
          </a:p>
          <a:p>
            <a:r>
              <a:rPr lang="en-US" dirty="0"/>
              <a:t>Van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positiet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1 die 100% </a:t>
            </a:r>
            <a:r>
              <a:rPr lang="en-US" dirty="0" err="1"/>
              <a:t>bestaat</a:t>
            </a:r>
            <a:r>
              <a:rPr lang="en-US" dirty="0"/>
              <a:t> (</a:t>
            </a:r>
            <a:r>
              <a:rPr lang="en-US" dirty="0" err="1"/>
              <a:t>negeert</a:t>
            </a:r>
            <a:r>
              <a:rPr lang="en-US" dirty="0"/>
              <a:t> Heisenberg uncertainty)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139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decoherence,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 op school, modern </a:t>
            </a:r>
            <a:r>
              <a:rPr lang="en-US" dirty="0" err="1"/>
              <a:t>kopenhagen</a:t>
            </a:r>
            <a:r>
              <a:rPr lang="en-US" dirty="0"/>
              <a:t> </a:t>
            </a:r>
            <a:r>
              <a:rPr lang="en-US" dirty="0" err="1"/>
              <a:t>interpretatie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.</a:t>
            </a:r>
          </a:p>
          <a:p>
            <a:r>
              <a:rPr lang="en-US" dirty="0"/>
              <a:t>Kan door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is (</a:t>
            </a:r>
            <a:r>
              <a:rPr lang="en-US" dirty="0" err="1"/>
              <a:t>statistisch</a:t>
            </a:r>
            <a:r>
              <a:rPr lang="en-US" dirty="0"/>
              <a:t> process,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nu)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553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het </a:t>
            </a:r>
            <a:r>
              <a:rPr lang="en-US" dirty="0" err="1"/>
              <a:t>misloopt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Loopt</a:t>
            </a:r>
            <a:r>
              <a:rPr lang="en-US" dirty="0"/>
              <a:t> mis </a:t>
            </a:r>
            <a:r>
              <a:rPr lang="en-US" dirty="0" err="1"/>
              <a:t>omdat</a:t>
            </a:r>
            <a:r>
              <a:rPr lang="en-US" dirty="0"/>
              <a:t> de kat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daarvoor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het </a:t>
            </a:r>
            <a:r>
              <a:rPr lang="en-US" dirty="0" err="1"/>
              <a:t>meetmechanisme</a:t>
            </a:r>
            <a:r>
              <a:rPr lang="en-US" dirty="0"/>
              <a:t>)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superpositie</a:t>
            </a:r>
            <a:r>
              <a:rPr lang="en-US" dirty="0"/>
              <a:t> </a:t>
            </a:r>
            <a:r>
              <a:rPr lang="en-US" dirty="0" err="1"/>
              <a:t>kan</a:t>
            </a:r>
            <a:endParaRPr lang="en-US" dirty="0"/>
          </a:p>
          <a:p>
            <a:r>
              <a:rPr lang="en-US" dirty="0" err="1"/>
              <a:t>Loopt</a:t>
            </a:r>
            <a:r>
              <a:rPr lang="en-US" dirty="0"/>
              <a:t> mis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doos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erin</a:t>
            </a:r>
            <a:r>
              <a:rPr lang="en-US" dirty="0"/>
              <a:t> de </a:t>
            </a:r>
            <a:r>
              <a:rPr lang="en-US" dirty="0" err="1"/>
              <a:t>superpositie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collapsen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STEL!!! 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mis, wat dan? </a:t>
            </a:r>
            <a:r>
              <a:rPr lang="en-US" dirty="0" err="1"/>
              <a:t>Persoonlijke</a:t>
            </a:r>
            <a:r>
              <a:rPr lang="en-US" dirty="0"/>
              <a:t> </a:t>
            </a:r>
            <a:r>
              <a:rPr lang="en-US" dirty="0" err="1"/>
              <a:t>interpretatie</a:t>
            </a:r>
            <a:r>
              <a:rPr lang="en-US" dirty="0"/>
              <a:t>, </a:t>
            </a:r>
            <a:r>
              <a:rPr lang="en-US" dirty="0" err="1"/>
              <a:t>hangt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van de </a:t>
            </a:r>
            <a:r>
              <a:rPr lang="en-US" dirty="0" err="1"/>
              <a:t>logica</a:t>
            </a:r>
            <a:r>
              <a:rPr lang="en-US" dirty="0"/>
              <a:t> van het </a:t>
            </a:r>
            <a:r>
              <a:rPr lang="en-US" dirty="0" err="1"/>
              <a:t>meetinstrument</a:t>
            </a:r>
            <a:r>
              <a:rPr lang="en-US" dirty="0"/>
              <a:t>( </a:t>
            </a:r>
            <a:r>
              <a:rPr lang="en-US" dirty="0" err="1"/>
              <a:t>kijkt</a:t>
            </a:r>
            <a:r>
              <a:rPr lang="en-US" dirty="0"/>
              <a:t> het </a:t>
            </a:r>
            <a:r>
              <a:rPr lang="en-US" dirty="0" err="1"/>
              <a:t>naar</a:t>
            </a:r>
            <a:r>
              <a:rPr lang="en-US" dirty="0"/>
              <a:t> spin up of </a:t>
            </a:r>
            <a:r>
              <a:rPr lang="en-US" dirty="0" err="1"/>
              <a:t>afwezigheid</a:t>
            </a:r>
            <a:r>
              <a:rPr lang="en-US" dirty="0"/>
              <a:t> van spin up </a:t>
            </a:r>
            <a:r>
              <a:rPr lang="en-US" dirty="0" err="1"/>
              <a:t>bv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599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Verdergaan</a:t>
            </a:r>
            <a:r>
              <a:rPr lang="en-US" dirty="0"/>
              <a:t> op </a:t>
            </a:r>
            <a:r>
              <a:rPr lang="en-US" dirty="0" err="1"/>
              <a:t>superpositie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gedrag</a:t>
            </a:r>
            <a:r>
              <a:rPr lang="en-US" dirty="0"/>
              <a:t> van </a:t>
            </a:r>
            <a:r>
              <a:rPr lang="en-US" dirty="0" err="1"/>
              <a:t>deeltjes</a:t>
            </a:r>
            <a:r>
              <a:rPr lang="en-US" dirty="0"/>
              <a:t> in </a:t>
            </a:r>
            <a:r>
              <a:rPr lang="en-US" dirty="0" err="1"/>
              <a:t>superpositie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1146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Kleur</a:t>
            </a:r>
            <a:r>
              <a:rPr lang="en-US" dirty="0"/>
              <a:t> is </a:t>
            </a:r>
            <a:r>
              <a:rPr lang="en-US" dirty="0" err="1"/>
              <a:t>afhanklijk</a:t>
            </a:r>
            <a:r>
              <a:rPr lang="en-US" dirty="0"/>
              <a:t> van golf </a:t>
            </a:r>
            <a:r>
              <a:rPr lang="en-US" dirty="0" err="1"/>
              <a:t>frequentie</a:t>
            </a:r>
            <a:endParaRPr lang="en-US" dirty="0"/>
          </a:p>
          <a:p>
            <a:r>
              <a:rPr lang="en-US" dirty="0" err="1"/>
              <a:t>Sterkte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amplitude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2007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Beschrijving</a:t>
            </a:r>
            <a:r>
              <a:rPr lang="en-US" dirty="0"/>
              <a:t> </a:t>
            </a:r>
            <a:r>
              <a:rPr lang="en-US" dirty="0" err="1"/>
              <a:t>foton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deeltje</a:t>
            </a:r>
            <a:r>
              <a:rPr lang="en-US" dirty="0"/>
              <a:t> door Max plank is begin van QM,</a:t>
            </a:r>
          </a:p>
          <a:p>
            <a:r>
              <a:rPr lang="en-US" dirty="0" err="1"/>
              <a:t>Nobelprijs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Einstein 1905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electron effect</a:t>
            </a:r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lichtpakket</a:t>
            </a:r>
            <a:r>
              <a:rPr lang="en-US" dirty="0"/>
              <a:t> met </a:t>
            </a: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genoege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electron </a:t>
            </a:r>
            <a:r>
              <a:rPr lang="en-US" dirty="0" err="1"/>
              <a:t>vrijmaken</a:t>
            </a:r>
            <a:r>
              <a:rPr lang="en-US" dirty="0"/>
              <a:t> (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niveaus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075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Beide</a:t>
            </a:r>
            <a:r>
              <a:rPr lang="en-US" dirty="0"/>
              <a:t>, </a:t>
            </a:r>
            <a:r>
              <a:rPr lang="en-US" dirty="0" err="1"/>
              <a:t>hangt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of </a:t>
            </a:r>
            <a:r>
              <a:rPr lang="en-US" dirty="0" err="1"/>
              <a:t>foton</a:t>
            </a:r>
            <a:r>
              <a:rPr lang="en-US" dirty="0"/>
              <a:t> collapsed is door “meting” (</a:t>
            </a:r>
            <a:r>
              <a:rPr lang="en-US" dirty="0" err="1"/>
              <a:t>specifieker</a:t>
            </a:r>
            <a:r>
              <a:rPr lang="en-US" dirty="0"/>
              <a:t> entanglement)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455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Interfentie</a:t>
            </a:r>
            <a:r>
              <a:rPr lang="en-US" dirty="0"/>
              <a:t> patroon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 </a:t>
            </a:r>
            <a:r>
              <a:rPr lang="en-US" dirty="0" err="1"/>
              <a:t>golven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botsen</a:t>
            </a:r>
            <a:r>
              <a:rPr lang="en-US" dirty="0"/>
              <a:t>,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slide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US" dirty="0"/>
          </a:p>
          <a:p>
            <a:r>
              <a:rPr lang="en-US" dirty="0" err="1"/>
              <a:t>Veroorzaakt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banden</a:t>
            </a:r>
            <a:r>
              <a:rPr lang="en-US" dirty="0"/>
              <a:t> dan </a:t>
            </a:r>
            <a:r>
              <a:rPr lang="en-US" dirty="0" err="1"/>
              <a:t>spleten</a:t>
            </a:r>
            <a:r>
              <a:rPr lang="en-US" dirty="0"/>
              <a:t>.</a:t>
            </a:r>
          </a:p>
          <a:p>
            <a:r>
              <a:rPr lang="en-US" dirty="0" err="1"/>
              <a:t>Gebeurd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electron </a:t>
            </a:r>
            <a:r>
              <a:rPr lang="en-US" dirty="0" err="1"/>
              <a:t>een</a:t>
            </a:r>
            <a:r>
              <a:rPr lang="en-US" dirty="0"/>
              <a:t> golf is</a:t>
            </a:r>
          </a:p>
          <a:p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we per electron </a:t>
            </a:r>
            <a:r>
              <a:rPr lang="en-US" dirty="0" err="1"/>
              <a:t>afschieten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altijd</a:t>
            </a:r>
            <a:r>
              <a:rPr lang="en-US" dirty="0"/>
              <a:t> op 1 van de </a:t>
            </a:r>
            <a:r>
              <a:rPr lang="en-US" dirty="0" err="1"/>
              <a:t>banden</a:t>
            </a:r>
            <a:r>
              <a:rPr lang="en-US" dirty="0"/>
              <a:t> </a:t>
            </a:r>
            <a:r>
              <a:rPr lang="en-US" dirty="0" err="1"/>
              <a:t>landen</a:t>
            </a:r>
            <a:r>
              <a:rPr lang="en-US" dirty="0"/>
              <a:t>, met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kans</a:t>
            </a:r>
            <a:r>
              <a:rPr lang="en-US" dirty="0"/>
              <a:t> op de </a:t>
            </a:r>
            <a:r>
              <a:rPr lang="en-US" dirty="0" err="1"/>
              <a:t>middeste</a:t>
            </a:r>
            <a:r>
              <a:rPr lang="en-US" dirty="0"/>
              <a:t> band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716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Pewdiepie</a:t>
            </a:r>
            <a:r>
              <a:rPr lang="en-US" dirty="0"/>
              <a:t> van 10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geleden</a:t>
            </a:r>
            <a:endParaRPr lang="en-US" dirty="0"/>
          </a:p>
          <a:p>
            <a:r>
              <a:rPr lang="en-US" dirty="0" err="1"/>
              <a:t>Belgische</a:t>
            </a:r>
            <a:r>
              <a:rPr lang="en-US" dirty="0"/>
              <a:t> Youtuber</a:t>
            </a:r>
          </a:p>
          <a:p>
            <a:r>
              <a:rPr lang="en-US" dirty="0"/>
              <a:t>Cult </a:t>
            </a:r>
            <a:r>
              <a:rPr lang="en-US" dirty="0" err="1"/>
              <a:t>opgestart</a:t>
            </a:r>
            <a:r>
              <a:rPr lang="en-US" dirty="0"/>
              <a:t> op basis van </a:t>
            </a:r>
            <a:r>
              <a:rPr lang="en-US" dirty="0" err="1"/>
              <a:t>foutieve</a:t>
            </a:r>
            <a:r>
              <a:rPr lang="en-US" dirty="0"/>
              <a:t> QM (</a:t>
            </a:r>
            <a:r>
              <a:rPr lang="en-US" dirty="0" err="1"/>
              <a:t>alles</a:t>
            </a:r>
            <a:r>
              <a:rPr lang="en-US" dirty="0"/>
              <a:t> is </a:t>
            </a:r>
            <a:r>
              <a:rPr lang="en-US" dirty="0" err="1"/>
              <a:t>golven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????)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281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Heel </a:t>
            </a:r>
            <a:r>
              <a:rPr lang="en-US" dirty="0" err="1"/>
              <a:t>analoog</a:t>
            </a:r>
            <a:r>
              <a:rPr lang="en-US" dirty="0"/>
              <a:t> met </a:t>
            </a:r>
            <a:r>
              <a:rPr lang="en-US" dirty="0" err="1"/>
              <a:t>watergolven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spleet</a:t>
            </a:r>
            <a:r>
              <a:rPr lang="en-US" dirty="0"/>
              <a:t> </a:t>
            </a:r>
            <a:r>
              <a:rPr lang="en-US" dirty="0" err="1"/>
              <a:t>begint</a:t>
            </a:r>
            <a:r>
              <a:rPr lang="en-US" dirty="0"/>
              <a:t> wat </a:t>
            </a:r>
            <a:r>
              <a:rPr lang="en-US" dirty="0" err="1"/>
              <a:t>lijkt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golf, die dan met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interfereert</a:t>
            </a:r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scherm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pieken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dallen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licht</a:t>
            </a:r>
            <a:r>
              <a:rPr lang="en-US" dirty="0"/>
              <a:t>, </a:t>
            </a:r>
            <a:r>
              <a:rPr lang="en-US" dirty="0" err="1"/>
              <a:t>destructief</a:t>
            </a:r>
            <a:r>
              <a:rPr lang="en-US" dirty="0"/>
              <a:t> 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hoogte</a:t>
            </a:r>
            <a:r>
              <a:rPr lang="en-US" dirty="0"/>
              <a:t> is van gold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band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291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 we </a:t>
            </a:r>
            <a:r>
              <a:rPr lang="en-US" dirty="0" err="1"/>
              <a:t>meten</a:t>
            </a:r>
            <a:r>
              <a:rPr lang="en-US" dirty="0"/>
              <a:t>, </a:t>
            </a:r>
            <a:r>
              <a:rPr lang="en-US" dirty="0" err="1"/>
              <a:t>zelfs</a:t>
            </a:r>
            <a:r>
              <a:rPr lang="en-US" dirty="0"/>
              <a:t> maar </a:t>
            </a:r>
            <a:r>
              <a:rPr lang="en-US" dirty="0" err="1"/>
              <a:t>aan</a:t>
            </a:r>
            <a:r>
              <a:rPr lang="en-US" dirty="0"/>
              <a:t> 1 </a:t>
            </a:r>
            <a:r>
              <a:rPr lang="en-US" dirty="0" err="1"/>
              <a:t>spleet</a:t>
            </a:r>
            <a:r>
              <a:rPr lang="en-US" dirty="0"/>
              <a:t>,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linkerspleet</a:t>
            </a:r>
            <a:r>
              <a:rPr lang="en-US" dirty="0"/>
              <a:t> meet </a:t>
            </a:r>
            <a:r>
              <a:rPr lang="en-US" dirty="0" err="1"/>
              <a:t>en</a:t>
            </a:r>
            <a:r>
              <a:rPr lang="en-US" dirty="0"/>
              <a:t> electron “</a:t>
            </a:r>
            <a:r>
              <a:rPr lang="en-US" dirty="0" err="1"/>
              <a:t>zou</a:t>
            </a:r>
            <a:r>
              <a:rPr lang="en-US" dirty="0"/>
              <a:t> door </a:t>
            </a:r>
            <a:r>
              <a:rPr lang="en-US" dirty="0" err="1"/>
              <a:t>rechterpsleet</a:t>
            </a:r>
            <a:r>
              <a:rPr lang="en-US" dirty="0"/>
              <a:t>” </a:t>
            </a:r>
            <a:r>
              <a:rPr lang="en-US" dirty="0" err="1"/>
              <a:t>gaan</a:t>
            </a:r>
            <a:r>
              <a:rPr lang="en-US" dirty="0"/>
              <a:t> collapsed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nog</a:t>
            </a:r>
            <a:endParaRPr lang="en-US" dirty="0"/>
          </a:p>
          <a:p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al </a:t>
            </a:r>
            <a:r>
              <a:rPr lang="en-US" dirty="0" err="1"/>
              <a:t>collapsen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spleet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het scherm</a:t>
            </a:r>
          </a:p>
          <a:p>
            <a:r>
              <a:rPr lang="en-US" dirty="0" err="1"/>
              <a:t>Hierdoor</a:t>
            </a:r>
            <a:r>
              <a:rPr lang="en-US" dirty="0"/>
              <a:t> is het electron </a:t>
            </a:r>
            <a:r>
              <a:rPr lang="en-US" dirty="0" err="1"/>
              <a:t>geen</a:t>
            </a:r>
            <a:r>
              <a:rPr lang="en-US" dirty="0"/>
              <a:t> golf </a:t>
            </a:r>
            <a:r>
              <a:rPr lang="en-US" dirty="0" err="1"/>
              <a:t>meer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6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Pewdiepie</a:t>
            </a:r>
            <a:r>
              <a:rPr lang="en-US" dirty="0"/>
              <a:t> van 10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geleden</a:t>
            </a:r>
            <a:endParaRPr lang="en-US" dirty="0"/>
          </a:p>
          <a:p>
            <a:r>
              <a:rPr lang="en-US" dirty="0" err="1"/>
              <a:t>Belgische</a:t>
            </a:r>
            <a:r>
              <a:rPr lang="en-US" dirty="0"/>
              <a:t> Youtuber</a:t>
            </a:r>
          </a:p>
          <a:p>
            <a:r>
              <a:rPr lang="en-US" dirty="0"/>
              <a:t>Cult </a:t>
            </a:r>
            <a:r>
              <a:rPr lang="en-US" dirty="0" err="1"/>
              <a:t>opgestart</a:t>
            </a:r>
            <a:r>
              <a:rPr lang="en-US" dirty="0"/>
              <a:t> op basis van </a:t>
            </a:r>
            <a:r>
              <a:rPr lang="en-US" dirty="0" err="1"/>
              <a:t>foutieve</a:t>
            </a:r>
            <a:r>
              <a:rPr lang="en-US" dirty="0"/>
              <a:t> QM (</a:t>
            </a:r>
            <a:r>
              <a:rPr lang="en-US" dirty="0" err="1"/>
              <a:t>alles</a:t>
            </a:r>
            <a:r>
              <a:rPr lang="en-US" dirty="0"/>
              <a:t> is </a:t>
            </a:r>
            <a:r>
              <a:rPr lang="en-US" dirty="0" err="1"/>
              <a:t>golven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????)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28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ex machine </a:t>
            </a:r>
            <a:r>
              <a:rPr lang="en-US" dirty="0" err="1"/>
              <a:t>uitleggen</a:t>
            </a:r>
            <a:r>
              <a:rPr lang="en-US" dirty="0"/>
              <a:t>: </a:t>
            </a:r>
            <a:r>
              <a:rPr lang="en-US" dirty="0" err="1"/>
              <a:t>Iemand</a:t>
            </a:r>
            <a:r>
              <a:rPr lang="en-US" dirty="0"/>
              <a:t> die </a:t>
            </a:r>
            <a:r>
              <a:rPr lang="en-US" dirty="0" err="1"/>
              <a:t>uit</a:t>
            </a:r>
            <a:r>
              <a:rPr lang="en-US" dirty="0"/>
              <a:t> het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(held of </a:t>
            </a:r>
            <a:r>
              <a:rPr lang="en-US" dirty="0" err="1"/>
              <a:t>engel</a:t>
            </a:r>
            <a:r>
              <a:rPr lang="en-US" dirty="0"/>
              <a:t>)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onmogelijke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lossen</a:t>
            </a:r>
            <a:r>
              <a:rPr lang="en-US" dirty="0"/>
              <a:t>, </a:t>
            </a:r>
            <a:r>
              <a:rPr lang="en-US" dirty="0" err="1"/>
              <a:t>vaak</a:t>
            </a:r>
            <a:r>
              <a:rPr lang="en-US" dirty="0"/>
              <a:t> op het </a:t>
            </a:r>
            <a:r>
              <a:rPr lang="en-US" dirty="0" err="1"/>
              <a:t>einde</a:t>
            </a:r>
            <a:r>
              <a:rPr lang="en-US" dirty="0"/>
              <a:t> van het </a:t>
            </a:r>
            <a:r>
              <a:rPr lang="en-US" dirty="0" err="1"/>
              <a:t>verhaal</a:t>
            </a:r>
            <a:r>
              <a:rPr lang="en-US" dirty="0"/>
              <a:t> (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griekse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?)</a:t>
            </a:r>
          </a:p>
          <a:p>
            <a:r>
              <a:rPr lang="en-US" dirty="0"/>
              <a:t>Quantum label </a:t>
            </a:r>
            <a:r>
              <a:rPr lang="en-US" dirty="0" err="1"/>
              <a:t>plakken</a:t>
            </a:r>
            <a:r>
              <a:rPr lang="en-US" dirty="0"/>
              <a:t> om </a:t>
            </a:r>
            <a:r>
              <a:rPr lang="en-US" dirty="0" err="1"/>
              <a:t>eender</a:t>
            </a:r>
            <a:r>
              <a:rPr lang="en-US" dirty="0"/>
              <a:t> 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verzinnen</a:t>
            </a:r>
            <a:r>
              <a:rPr lang="en-US" dirty="0"/>
              <a:t>, </a:t>
            </a:r>
            <a:r>
              <a:rPr lang="en-US" dirty="0" err="1"/>
              <a:t>teleportatie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? Quantum, </a:t>
            </a:r>
            <a:r>
              <a:rPr lang="en-US" dirty="0" err="1"/>
              <a:t>tijdrijzen</a:t>
            </a:r>
            <a:r>
              <a:rPr lang="en-US" dirty="0"/>
              <a:t>? Quantum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319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Marvel films (ant man </a:t>
            </a:r>
            <a:r>
              <a:rPr lang="en-US" dirty="0" err="1"/>
              <a:t>en</a:t>
            </a:r>
            <a:r>
              <a:rPr lang="en-US" dirty="0"/>
              <a:t> endgame) </a:t>
            </a:r>
            <a:r>
              <a:rPr lang="en-US" dirty="0" err="1"/>
              <a:t>zeveren</a:t>
            </a:r>
            <a:r>
              <a:rPr lang="en-US" dirty="0"/>
              <a:t> over QM om </a:t>
            </a:r>
            <a:r>
              <a:rPr lang="en-US" dirty="0" err="1"/>
              <a:t>tijdreizen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QM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niets</a:t>
            </a:r>
            <a:r>
              <a:rPr lang="en-US" dirty="0"/>
              <a:t> met </a:t>
            </a:r>
            <a:r>
              <a:rPr lang="en-US" dirty="0" err="1"/>
              <a:t>tijdrijzen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(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relativiteit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, </a:t>
            </a:r>
            <a:r>
              <a:rPr lang="en-US" dirty="0" err="1"/>
              <a:t>beter</a:t>
            </a:r>
            <a:r>
              <a:rPr lang="en-US" dirty="0"/>
              <a:t> was </a:t>
            </a:r>
            <a:r>
              <a:rPr lang="en-US" dirty="0" err="1"/>
              <a:t>negatieve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bv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490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Samen</a:t>
            </a:r>
            <a:r>
              <a:rPr lang="en-US" dirty="0"/>
              <a:t> met GR, </a:t>
            </a:r>
            <a:r>
              <a:rPr lang="en-US" dirty="0" err="1"/>
              <a:t>specifieker</a:t>
            </a:r>
            <a:r>
              <a:rPr lang="en-US" dirty="0"/>
              <a:t> Quantum field theory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30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Kat: </a:t>
            </a:r>
            <a:r>
              <a:rPr lang="en-US" dirty="0" err="1"/>
              <a:t>typisch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(</a:t>
            </a:r>
            <a:r>
              <a:rPr lang="en-US" dirty="0" err="1"/>
              <a:t>bv</a:t>
            </a:r>
            <a:r>
              <a:rPr lang="en-US" dirty="0"/>
              <a:t> big bang theory) kat is “</a:t>
            </a:r>
            <a:r>
              <a:rPr lang="en-US" dirty="0" err="1"/>
              <a:t>leven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dood</a:t>
            </a:r>
            <a:r>
              <a:rPr lang="en-US" dirty="0"/>
              <a:t>”, </a:t>
            </a:r>
            <a:r>
              <a:rPr lang="en-US" dirty="0" err="1"/>
              <a:t>natuurlijk</a:t>
            </a:r>
            <a:r>
              <a:rPr lang="en-US" dirty="0"/>
              <a:t> </a:t>
            </a:r>
            <a:r>
              <a:rPr lang="en-US" dirty="0" err="1"/>
              <a:t>onzin</a:t>
            </a:r>
            <a:r>
              <a:rPr lang="en-US" dirty="0"/>
              <a:t>,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uitegelegd</a:t>
            </a:r>
            <a:endParaRPr lang="en-US" dirty="0"/>
          </a:p>
          <a:p>
            <a:r>
              <a:rPr lang="en-US" dirty="0"/>
              <a:t>Double slit: </a:t>
            </a:r>
            <a:r>
              <a:rPr lang="en-US" dirty="0" err="1"/>
              <a:t>elektronen</a:t>
            </a:r>
            <a:r>
              <a:rPr lang="en-US" dirty="0"/>
              <a:t> door 2 </a:t>
            </a:r>
            <a:r>
              <a:rPr lang="en-US" dirty="0" err="1"/>
              <a:t>spleten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5+banden,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2 </a:t>
            </a:r>
            <a:r>
              <a:rPr lang="en-US" dirty="0" err="1"/>
              <a:t>banden</a:t>
            </a:r>
            <a:r>
              <a:rPr lang="en-US" dirty="0"/>
              <a:t>, </a:t>
            </a:r>
            <a:r>
              <a:rPr lang="en-US" dirty="0" err="1"/>
              <a:t>observatie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</a:t>
            </a:r>
            <a:r>
              <a:rPr lang="en-US" dirty="0" err="1"/>
              <a:t>uitkomt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74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Spin is </a:t>
            </a:r>
            <a:r>
              <a:rPr lang="en-US" dirty="0" err="1"/>
              <a:t>alsof</a:t>
            </a:r>
            <a:r>
              <a:rPr lang="en-US" dirty="0"/>
              <a:t> het </a:t>
            </a:r>
            <a:r>
              <a:rPr lang="en-US" dirty="0" err="1"/>
              <a:t>deelte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spinnen</a:t>
            </a:r>
            <a:r>
              <a:rPr lang="en-US" dirty="0"/>
              <a:t> is (wat </a:t>
            </a:r>
            <a:r>
              <a:rPr lang="en-US" dirty="0" err="1"/>
              <a:t>precies</a:t>
            </a:r>
            <a:r>
              <a:rPr lang="en-US" dirty="0"/>
              <a:t> </a:t>
            </a:r>
            <a:r>
              <a:rPr lang="en-US" dirty="0" err="1"/>
              <a:t>gebeurd</a:t>
            </a:r>
            <a:r>
              <a:rPr lang="en-US" dirty="0"/>
              <a:t> is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nu)</a:t>
            </a:r>
          </a:p>
          <a:p>
            <a:r>
              <a:rPr lang="en-US" dirty="0"/>
              <a:t>Continue </a:t>
            </a:r>
            <a:r>
              <a:rPr lang="en-US" dirty="0" err="1"/>
              <a:t>verdeling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evenredig</a:t>
            </a:r>
            <a:r>
              <a:rPr lang="en-US" dirty="0"/>
              <a:t> </a:t>
            </a:r>
            <a:r>
              <a:rPr lang="en-US" dirty="0" err="1"/>
              <a:t>verdeeld</a:t>
            </a:r>
            <a:r>
              <a:rPr lang="en-US" dirty="0"/>
              <a:t> is over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ruimte</a:t>
            </a:r>
            <a:r>
              <a:rPr lang="en-US" dirty="0"/>
              <a:t> met </a:t>
            </a:r>
            <a:r>
              <a:rPr lang="en-US" dirty="0" err="1"/>
              <a:t>oneindigveel</a:t>
            </a:r>
            <a:r>
              <a:rPr lang="en-US" dirty="0"/>
              <a:t> </a:t>
            </a:r>
            <a:r>
              <a:rPr lang="en-US" dirty="0" err="1"/>
              <a:t>punten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229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Bohr </a:t>
            </a:r>
            <a:r>
              <a:rPr lang="en-US" dirty="0" err="1"/>
              <a:t>atoommodel</a:t>
            </a:r>
            <a:r>
              <a:rPr lang="en-US" dirty="0"/>
              <a:t>, </a:t>
            </a:r>
            <a:r>
              <a:rPr lang="en-US" dirty="0" err="1"/>
              <a:t>altijd</a:t>
            </a:r>
            <a:r>
              <a:rPr lang="en-US" dirty="0"/>
              <a:t> al </a:t>
            </a:r>
            <a:r>
              <a:rPr lang="en-US" dirty="0" err="1"/>
              <a:t>geweten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onzin</a:t>
            </a:r>
            <a:r>
              <a:rPr lang="en-US" dirty="0"/>
              <a:t> is</a:t>
            </a:r>
          </a:p>
          <a:p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fractie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seconde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verliezen</a:t>
            </a:r>
            <a:r>
              <a:rPr lang="en-US" dirty="0"/>
              <a:t> om met proton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bosten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gebeurd</a:t>
            </a:r>
            <a:r>
              <a:rPr lang="en-US" dirty="0"/>
              <a:t> nit.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26678-F8A5-4F14-89D0-6D48005CC417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13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F091-5DA3-4393-870F-3BA8985E801A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60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F85A-C340-49A5-A732-5A20B65C5088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80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8BD7-48B0-4534-9232-13088AB94F2C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18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76A-EADC-485A-98CE-BDAD74571EF6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183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0B99-0DE8-4B78-93C0-2AD0953B72E0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25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CC-7439-4180-ABB6-9A68947EC52F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275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652-8FF0-450C-8DFF-927FCBEF7BD8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568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633-1128-4144-820E-11E869467AD1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390A-D8D8-4B6C-BF4A-C5513E70F1E0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181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BB67-D058-42E0-807D-391CC17DE1DD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177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BC81-8B04-43AF-9EAC-7971BE4A5482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80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0DB9-6FEA-49D2-A23B-C860A026C76F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56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BF1-0EB0-4524-BA53-B5DAF43CAD84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14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C9F-3225-4FBA-9BDC-FE02DE549454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99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52A6-56CE-47E1-BD2E-C46E2FF97F32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336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7088-CDE4-4F5B-AE7D-F4D92B1E57ED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34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DEDC-4439-45BA-96B1-853E8C273C29}" type="datetime8">
              <a:rPr lang="en-BE" smtClean="0"/>
              <a:t>26/10/2021 11:32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A2711D-09D2-4258-B4AE-ADB6F51CE5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0268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86569A-C724-4D7D-B44F-B56FB976E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B6805-1147-4A15-B49C-2E70F8C7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0B516CE-98FB-41C5-81B8-6031BCEE9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989231B-4916-41CF-9717-7DD928777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C0910B3-AA07-4255-AE33-CDBE8AF92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B737C76-35E3-4559-B863-0B98EDF96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D68BF9A-5CCE-4395-B83B-ADAC48A7B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CC39A02-B612-479B-8E48-8BD3E3E2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44455F1-071F-4CCC-A5D2-79225370A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682E1A3-3CF6-4AC5-8219-9EF14A9AB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680E4F9-8790-41DA-86A5-A205C7538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8D680EE-B12C-44EA-8BA5-E594EC83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CD32243F-16C4-4D64-A6BB-CD01F843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4CEB1F4-0221-4774-9931-057CD5D83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9B9FD1-26F5-4B9D-8A28-927874EE2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23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9263ACF-6794-47C6-8CFC-EB1976B7C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05AB60C-DDD4-4E22-80CC-777E58F78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8316ADF-C7BE-4371-91AD-87CAE4A72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58B0CD4-09E8-4DA0-8BEB-E91F245D6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87FE5A0-5FE7-42DD-BABA-1595F26D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3A9D305-4CB8-4DD2-BDB9-731406B1D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293592B-70C6-4C75-938A-3953A6CBC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7960480-C65B-48FD-80AB-4E74BB7B6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0C428C1-C95C-4B83-B6C1-9450A848E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4098836-FF23-47C7-BC9C-86B35C1C0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7BFDA54-87AD-4359-93B5-BCBC7BB62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EB6E245-AD39-4349-8DC1-37AC9E7A1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602" y="2165114"/>
            <a:ext cx="3181597" cy="2091416"/>
          </a:xfrm>
        </p:spPr>
        <p:txBody>
          <a:bodyPr>
            <a:normAutofit/>
          </a:bodyPr>
          <a:lstStyle/>
          <a:p>
            <a:r>
              <a:rPr lang="en-US" sz="4100" dirty="0" err="1"/>
              <a:t>Intuïtieve</a:t>
            </a:r>
            <a:r>
              <a:rPr lang="en-US" sz="4100" dirty="0"/>
              <a:t> Quantum </a:t>
            </a:r>
            <a:r>
              <a:rPr lang="en-US" sz="4100" dirty="0" err="1"/>
              <a:t>Mechanica</a:t>
            </a:r>
            <a:endParaRPr lang="en-BE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7166" y="5534992"/>
            <a:ext cx="1498906" cy="931288"/>
          </a:xfrm>
        </p:spPr>
        <p:txBody>
          <a:bodyPr>
            <a:normAutofit/>
          </a:bodyPr>
          <a:lstStyle/>
          <a:p>
            <a:r>
              <a:rPr lang="en-US" dirty="0"/>
              <a:t>Ben Sleurs</a:t>
            </a:r>
          </a:p>
          <a:p>
            <a:r>
              <a:rPr lang="en-US" dirty="0"/>
              <a:t>1PROJ</a:t>
            </a:r>
            <a:endParaRPr lang="en-B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57EEC5-ED8E-4659-B8F6-2740088BC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18FC7-8A13-473F-8EDE-3365F694C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r="2" b="2"/>
          <a:stretch/>
        </p:blipFill>
        <p:spPr>
          <a:xfrm>
            <a:off x="1" y="10"/>
            <a:ext cx="6100402" cy="3433196"/>
          </a:xfrm>
          <a:prstGeom prst="rect">
            <a:avLst/>
          </a:prstGeom>
        </p:spPr>
      </p:pic>
      <p:sp>
        <p:nvSpPr>
          <p:cNvPr id="43" name="Freeform 67">
            <a:extLst>
              <a:ext uri="{FF2B5EF4-FFF2-40B4-BE49-F238E27FC236}">
                <a16:creationId xmlns:a16="http://schemas.microsoft.com/office/drawing/2014/main" id="{C25F1316-6F0F-4739-BF4A-B28587DA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9048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74E56D-C034-47C1-9A4C-701F67851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6234"/>
            <a:ext cx="6225966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7C372BE7-2102-4F0A-8967-E90BF7B8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67" y="3720862"/>
            <a:ext cx="3361427" cy="28517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0956-6FA2-4D5B-A5E6-8427419F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37" y="6389039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1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943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Superpositie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24958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‘Quantum states’ (spin, </a:t>
            </a:r>
            <a:r>
              <a:rPr lang="en-US" sz="2800" dirty="0" err="1"/>
              <a:t>posititie</a:t>
            </a:r>
            <a:r>
              <a:rPr lang="en-US" sz="2800" dirty="0"/>
              <a:t>, momentum,…)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 of </a:t>
            </a:r>
            <a:r>
              <a:rPr lang="en-US" sz="2800" dirty="0" err="1"/>
              <a:t>meerdere</a:t>
            </a:r>
            <a:r>
              <a:rPr lang="en-US" sz="2800" dirty="0"/>
              <a:t> ‘states’ </a:t>
            </a:r>
            <a:r>
              <a:rPr lang="en-US" sz="2800" dirty="0" err="1"/>
              <a:t>tegelijk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50-50, 70-30,… (</a:t>
            </a:r>
            <a:r>
              <a:rPr lang="en-US" sz="2800" dirty="0" err="1"/>
              <a:t>bv</a:t>
            </a:r>
            <a:r>
              <a:rPr lang="en-US" sz="2800" dirty="0"/>
              <a:t>. up </a:t>
            </a:r>
            <a:r>
              <a:rPr lang="en-US" sz="2800" dirty="0" err="1"/>
              <a:t>en</a:t>
            </a:r>
            <a:r>
              <a:rPr lang="en-US" sz="2800" dirty="0"/>
              <a:t> down spin)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Continue </a:t>
            </a:r>
            <a:r>
              <a:rPr lang="en-US" sz="2800" dirty="0" err="1"/>
              <a:t>verdeling</a:t>
            </a:r>
            <a:r>
              <a:rPr lang="en-US" sz="2800" dirty="0"/>
              <a:t> (</a:t>
            </a:r>
            <a:r>
              <a:rPr lang="en-US" sz="2800" dirty="0" err="1"/>
              <a:t>bv</a:t>
            </a:r>
            <a:r>
              <a:rPr lang="en-US" sz="2800" dirty="0"/>
              <a:t>. </a:t>
            </a:r>
            <a:r>
              <a:rPr lang="en-US" sz="2800" dirty="0" err="1"/>
              <a:t>positie</a:t>
            </a:r>
            <a:r>
              <a:rPr lang="en-US" sz="2800" dirty="0"/>
              <a:t>)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0EA97-403B-4100-A797-967A72F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422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Superpositie</a:t>
            </a:r>
            <a:endParaRPr lang="en-BE" dirty="0"/>
          </a:p>
        </p:txBody>
      </p:sp>
      <p:pic>
        <p:nvPicPr>
          <p:cNvPr id="2050" name="Picture 2" descr="Atoom Diagram | Quizlet">
            <a:extLst>
              <a:ext uri="{FF2B5EF4-FFF2-40B4-BE49-F238E27FC236}">
                <a16:creationId xmlns:a16="http://schemas.microsoft.com/office/drawing/2014/main" id="{B01017E0-7131-4ACF-BC61-947CBF14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149" y="2310540"/>
            <a:ext cx="3496124" cy="39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AF417-F63B-47C3-BBC3-36E48BE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789" y="6385897"/>
            <a:ext cx="779767" cy="365125"/>
          </a:xfrm>
        </p:spPr>
        <p:txBody>
          <a:bodyPr/>
          <a:lstStyle/>
          <a:p>
            <a:r>
              <a:rPr lang="en-US" dirty="0"/>
              <a:t>5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4336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Superpositie</a:t>
            </a:r>
            <a:endParaRPr lang="en-BE" dirty="0"/>
          </a:p>
        </p:txBody>
      </p:sp>
      <p:pic>
        <p:nvPicPr>
          <p:cNvPr id="2050" name="Picture 2" descr="Atoom Diagram | Quizlet">
            <a:extLst>
              <a:ext uri="{FF2B5EF4-FFF2-40B4-BE49-F238E27FC236}">
                <a16:creationId xmlns:a16="http://schemas.microsoft.com/office/drawing/2014/main" id="{B01017E0-7131-4ACF-BC61-947CBF14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149" y="2310540"/>
            <a:ext cx="3496124" cy="39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7A8D64B-F749-413D-8331-952D74E48DF2}"/>
              </a:ext>
            </a:extLst>
          </p:cNvPr>
          <p:cNvGrpSpPr/>
          <p:nvPr/>
        </p:nvGrpSpPr>
        <p:grpSpPr>
          <a:xfrm>
            <a:off x="4194040" y="2492587"/>
            <a:ext cx="3744720" cy="3430080"/>
            <a:chOff x="4194040" y="2492587"/>
            <a:chExt cx="3744720" cy="34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71B4C3-AC17-43A0-9DBF-91CB49572077}"/>
                    </a:ext>
                  </a:extLst>
                </p14:cNvPr>
                <p14:cNvContentPartPr/>
                <p14:nvPr/>
              </p14:nvContentPartPr>
              <p14:xfrm>
                <a:off x="4194040" y="2667547"/>
                <a:ext cx="3744720" cy="311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71B4C3-AC17-43A0-9DBF-91CB495720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1400" y="2604547"/>
                  <a:ext cx="3870360" cy="32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517213-4538-4B37-BAF4-A3E5AC24BBBE}"/>
                    </a:ext>
                  </a:extLst>
                </p14:cNvPr>
                <p14:cNvContentPartPr/>
                <p14:nvPr/>
              </p14:nvContentPartPr>
              <p14:xfrm>
                <a:off x="4420840" y="2492587"/>
                <a:ext cx="3356640" cy="343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517213-4538-4B37-BAF4-A3E5AC24B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7840" y="2429947"/>
                  <a:ext cx="3482280" cy="355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3AAC7-9841-400D-9AAD-B9F42A5C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789" y="6385897"/>
            <a:ext cx="779767" cy="365125"/>
          </a:xfrm>
        </p:spPr>
        <p:txBody>
          <a:bodyPr/>
          <a:lstStyle/>
          <a:p>
            <a:r>
              <a:rPr lang="en-US" dirty="0"/>
              <a:t>5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5311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Superpositie</a:t>
            </a:r>
            <a:endParaRPr lang="en-BE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26E3A894-0485-4B4A-91E7-D07E5EED3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97" y="1694770"/>
            <a:ext cx="4878355" cy="48783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4688F-7F27-48D6-93BD-7CE98BE5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789" y="6385897"/>
            <a:ext cx="779767" cy="365125"/>
          </a:xfrm>
        </p:spPr>
        <p:txBody>
          <a:bodyPr/>
          <a:lstStyle/>
          <a:p>
            <a:r>
              <a:rPr lang="en-US" dirty="0"/>
              <a:t>6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6869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03" y="2334387"/>
            <a:ext cx="11283193" cy="132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we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superposities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12" y="599661"/>
            <a:ext cx="8915399" cy="1126283"/>
          </a:xfrm>
        </p:spPr>
        <p:txBody>
          <a:bodyPr>
            <a:normAutofit/>
          </a:bodyPr>
          <a:lstStyle/>
          <a:p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D0AE-475E-4B77-9D7F-B07F1A9E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197" y="6366729"/>
            <a:ext cx="779767" cy="365125"/>
          </a:xfrm>
        </p:spPr>
        <p:txBody>
          <a:bodyPr/>
          <a:lstStyle/>
          <a:p>
            <a:r>
              <a:rPr lang="en-US" dirty="0"/>
              <a:t>7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115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3242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Superpositie</a:t>
            </a:r>
            <a:r>
              <a:rPr lang="en-US" sz="2800" dirty="0"/>
              <a:t> ‘collapsed’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8B7D1A70-B617-4BE5-870B-A45B7A0F6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10" y="3317944"/>
            <a:ext cx="7013166" cy="32796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0C56-7834-42D7-A6C5-81AC15E1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8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778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3242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Superpositie</a:t>
            </a:r>
            <a:r>
              <a:rPr lang="en-US" sz="2800" dirty="0"/>
              <a:t> ‘collapsed’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Gebeurd</a:t>
            </a:r>
            <a:r>
              <a:rPr lang="en-US" sz="2800" dirty="0"/>
              <a:t> </a:t>
            </a:r>
            <a:r>
              <a:rPr lang="en-US" sz="2800" dirty="0" err="1"/>
              <a:t>als</a:t>
            </a:r>
            <a:r>
              <a:rPr lang="en-US" sz="2800" dirty="0"/>
              <a:t> quantum </a:t>
            </a:r>
            <a:r>
              <a:rPr lang="en-US" sz="2800" dirty="0" err="1"/>
              <a:t>deeltje</a:t>
            </a:r>
            <a:r>
              <a:rPr lang="en-US" sz="2800" dirty="0"/>
              <a:t> </a:t>
            </a:r>
            <a:r>
              <a:rPr lang="en-US" sz="2800" dirty="0" err="1"/>
              <a:t>genoeg</a:t>
            </a:r>
            <a:r>
              <a:rPr lang="en-US" sz="2800" dirty="0"/>
              <a:t> </a:t>
            </a:r>
            <a:r>
              <a:rPr lang="en-US" sz="2800" dirty="0" err="1"/>
              <a:t>interageert</a:t>
            </a:r>
            <a:r>
              <a:rPr lang="en-US" sz="2800" dirty="0"/>
              <a:t> met de </a:t>
            </a:r>
            <a:r>
              <a:rPr lang="en-US" sz="2800" dirty="0" err="1"/>
              <a:t>buitenwereld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Kan door </a:t>
            </a:r>
            <a:r>
              <a:rPr lang="en-US" sz="2800" dirty="0" err="1"/>
              <a:t>observatie</a:t>
            </a:r>
            <a:r>
              <a:rPr lang="en-US" sz="2800" dirty="0"/>
              <a:t> </a:t>
            </a:r>
            <a:r>
              <a:rPr lang="en-US" sz="2800" dirty="0" err="1"/>
              <a:t>mens</a:t>
            </a:r>
            <a:r>
              <a:rPr lang="en-US" sz="2800" dirty="0"/>
              <a:t> maar </a:t>
            </a:r>
            <a:r>
              <a:rPr lang="en-US" sz="2800" dirty="0" err="1"/>
              <a:t>ook</a:t>
            </a:r>
            <a:r>
              <a:rPr lang="en-US" sz="2800" dirty="0"/>
              <a:t> door </a:t>
            </a:r>
            <a:r>
              <a:rPr lang="en-US" sz="2800" dirty="0" err="1"/>
              <a:t>bv</a:t>
            </a:r>
            <a:r>
              <a:rPr lang="en-US" sz="2800" dirty="0"/>
              <a:t> </a:t>
            </a:r>
            <a:r>
              <a:rPr lang="en-US" sz="2800" dirty="0" err="1"/>
              <a:t>steen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ACAC1-8758-4CC0-9B3E-DED7E303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8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4239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Schrödingers</a:t>
            </a:r>
            <a:r>
              <a:rPr lang="en-US" dirty="0"/>
              <a:t> kat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4"/>
            <a:ext cx="8915399" cy="31200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Dichte</a:t>
            </a:r>
            <a:r>
              <a:rPr lang="en-US" sz="2800" dirty="0"/>
              <a:t> </a:t>
            </a:r>
            <a:r>
              <a:rPr lang="en-US" sz="2800" dirty="0" err="1"/>
              <a:t>doos</a:t>
            </a:r>
            <a:r>
              <a:rPr lang="en-US" sz="2800" dirty="0"/>
              <a:t> met kat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Gif </a:t>
            </a:r>
            <a:r>
              <a:rPr lang="en-US" sz="2800" dirty="0" err="1"/>
              <a:t>wordt</a:t>
            </a:r>
            <a:r>
              <a:rPr lang="en-US" sz="2800" dirty="0"/>
              <a:t> al dan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losgelaten</a:t>
            </a:r>
            <a:r>
              <a:rPr lang="en-US" sz="2800" dirty="0"/>
              <a:t> </a:t>
            </a:r>
            <a:r>
              <a:rPr lang="en-US" sz="2800" dirty="0" err="1"/>
              <a:t>bij</a:t>
            </a:r>
            <a:r>
              <a:rPr lang="en-US" sz="2800" dirty="0"/>
              <a:t> up </a:t>
            </a:r>
            <a:r>
              <a:rPr lang="en-US" sz="2800" dirty="0" err="1"/>
              <a:t>en</a:t>
            </a:r>
            <a:r>
              <a:rPr lang="en-US" sz="2800" dirty="0"/>
              <a:t> down spin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Kat is ‘</a:t>
            </a:r>
            <a:r>
              <a:rPr lang="en-US" sz="2800" dirty="0" err="1"/>
              <a:t>dood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levend</a:t>
            </a:r>
            <a:r>
              <a:rPr lang="en-US" sz="2800" dirty="0"/>
              <a:t>’</a:t>
            </a:r>
          </a:p>
          <a:p>
            <a:r>
              <a:rPr lang="en-US" sz="2800" dirty="0"/>
              <a:t>   tot de </a:t>
            </a:r>
            <a:r>
              <a:rPr lang="en-US" sz="2800" dirty="0" err="1"/>
              <a:t>doos</a:t>
            </a:r>
            <a:r>
              <a:rPr lang="en-US" sz="2800" dirty="0"/>
              <a:t> open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BE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1A102E-7C65-4C43-ADE5-13FCD4F83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47" y="3262644"/>
            <a:ext cx="6752253" cy="3595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0B75-66E8-45B1-938C-4774AA67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9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0919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Dualiteit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</a:t>
            </a:r>
            <a:r>
              <a:rPr lang="en-US" sz="2800" dirty="0" err="1"/>
              <a:t>fundamenteel</a:t>
            </a:r>
            <a:r>
              <a:rPr lang="en-US" sz="2800" dirty="0"/>
              <a:t> </a:t>
            </a:r>
            <a:r>
              <a:rPr lang="en-US" sz="2800" dirty="0" err="1"/>
              <a:t>alles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deeltje</a:t>
            </a:r>
            <a:r>
              <a:rPr lang="en-US" sz="2800" dirty="0"/>
              <a:t> of </a:t>
            </a:r>
            <a:r>
              <a:rPr lang="en-US" sz="2800" dirty="0" err="1"/>
              <a:t>een</a:t>
            </a:r>
            <a:r>
              <a:rPr lang="en-US" sz="2800" dirty="0"/>
              <a:t> golf?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03EDE-3BB8-4A1C-889D-B2C6C8DE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6232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Dualiteit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</a:t>
            </a:r>
            <a:r>
              <a:rPr lang="en-US" sz="2800" dirty="0" err="1"/>
              <a:t>fundamenteel</a:t>
            </a:r>
            <a:r>
              <a:rPr lang="en-US" sz="2800" dirty="0"/>
              <a:t> </a:t>
            </a:r>
            <a:r>
              <a:rPr lang="en-US" sz="2800" dirty="0" err="1"/>
              <a:t>alles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deeltje</a:t>
            </a:r>
            <a:r>
              <a:rPr lang="en-US" sz="2800" dirty="0"/>
              <a:t> of </a:t>
            </a:r>
            <a:r>
              <a:rPr lang="en-US" sz="2800" dirty="0" err="1"/>
              <a:t>een</a:t>
            </a:r>
            <a:r>
              <a:rPr lang="en-US" sz="2800" dirty="0"/>
              <a:t> golf?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</a:t>
            </a:r>
            <a:r>
              <a:rPr lang="en-US" sz="2800" dirty="0" err="1"/>
              <a:t>Lichtgolven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0E9C-46FC-4D41-AEF5-FE5870BB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2492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B3B8E-8668-4858-ABD7-C18E1AFB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fld id="{72A2711D-09D2-4258-B4AE-ADB6F51CE512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954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Dualiteit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2999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</a:t>
            </a:r>
            <a:r>
              <a:rPr lang="en-US" sz="2800" dirty="0" err="1"/>
              <a:t>fundamenteel</a:t>
            </a:r>
            <a:r>
              <a:rPr lang="en-US" sz="2800" dirty="0"/>
              <a:t> </a:t>
            </a:r>
            <a:r>
              <a:rPr lang="en-US" sz="2800" dirty="0" err="1"/>
              <a:t>alles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deeltje</a:t>
            </a:r>
            <a:r>
              <a:rPr lang="en-US" sz="2800" dirty="0"/>
              <a:t> of </a:t>
            </a:r>
            <a:r>
              <a:rPr lang="en-US" sz="2800" dirty="0" err="1"/>
              <a:t>een</a:t>
            </a:r>
            <a:r>
              <a:rPr lang="en-US" sz="2800" dirty="0"/>
              <a:t> golf?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</a:t>
            </a:r>
            <a:r>
              <a:rPr lang="en-US" sz="2800" dirty="0" err="1"/>
              <a:t>Lichtgolven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Foton (</a:t>
            </a:r>
            <a:r>
              <a:rPr lang="en-US" sz="2800" dirty="0" err="1"/>
              <a:t>elementair</a:t>
            </a:r>
            <a:r>
              <a:rPr lang="en-US" sz="2800" dirty="0"/>
              <a:t> </a:t>
            </a:r>
            <a:r>
              <a:rPr lang="en-US" sz="2800" dirty="0" err="1"/>
              <a:t>lichtdeeltje</a:t>
            </a:r>
            <a:r>
              <a:rPr lang="en-US" sz="2800" dirty="0"/>
              <a:t>)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528E3-866C-4995-937D-EB7A8732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890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Dualiteit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2999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</a:t>
            </a:r>
            <a:r>
              <a:rPr lang="en-US" sz="2800" dirty="0" err="1"/>
              <a:t>fundamenteel</a:t>
            </a:r>
            <a:r>
              <a:rPr lang="en-US" sz="2800" dirty="0"/>
              <a:t> </a:t>
            </a:r>
            <a:r>
              <a:rPr lang="en-US" sz="2800" dirty="0" err="1"/>
              <a:t>alles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deeltje</a:t>
            </a:r>
            <a:r>
              <a:rPr lang="en-US" sz="2800" dirty="0"/>
              <a:t> of </a:t>
            </a:r>
            <a:r>
              <a:rPr lang="en-US" sz="2800" dirty="0" err="1"/>
              <a:t>een</a:t>
            </a:r>
            <a:r>
              <a:rPr lang="en-US" sz="2800" dirty="0"/>
              <a:t> golf?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</a:t>
            </a:r>
            <a:r>
              <a:rPr lang="en-US" sz="2800" dirty="0" err="1"/>
              <a:t>Lichtgolven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Foton (</a:t>
            </a:r>
            <a:r>
              <a:rPr lang="en-US" sz="2800" dirty="0" err="1"/>
              <a:t>elementair</a:t>
            </a:r>
            <a:r>
              <a:rPr lang="en-US" sz="2800" dirty="0"/>
              <a:t> </a:t>
            </a:r>
            <a:r>
              <a:rPr lang="en-US" sz="2800" dirty="0" err="1"/>
              <a:t>lichtdeeltje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Beide</a:t>
            </a:r>
            <a:r>
              <a:rPr lang="en-US" sz="2800" dirty="0"/>
              <a:t> (</a:t>
            </a:r>
            <a:r>
              <a:rPr lang="en-US" sz="2800" dirty="0" err="1"/>
              <a:t>Afhankelijk</a:t>
            </a:r>
            <a:r>
              <a:rPr lang="en-US" sz="2800" dirty="0"/>
              <a:t> of het “</a:t>
            </a:r>
            <a:r>
              <a:rPr lang="en-US" sz="2800" dirty="0" err="1"/>
              <a:t>gemeten</a:t>
            </a:r>
            <a:r>
              <a:rPr lang="en-US" sz="2800" dirty="0"/>
              <a:t>” 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7144-7CB0-4FB5-92ED-AD39486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2777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/>
              <a:t>‘Double slit’ experiment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2999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Interferentie</a:t>
            </a:r>
            <a:r>
              <a:rPr lang="en-US" sz="2800" dirty="0"/>
              <a:t> patroon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Zelfs</a:t>
            </a:r>
            <a:r>
              <a:rPr lang="en-US" sz="2800" dirty="0"/>
              <a:t> per </a:t>
            </a:r>
            <a:r>
              <a:rPr lang="en-US" sz="2800" dirty="0" err="1"/>
              <a:t>elektron</a:t>
            </a:r>
            <a:endParaRPr lang="en-US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C81B66B-C880-4B34-8540-C0D2438B3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20" y="3299496"/>
            <a:ext cx="7461380" cy="3558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ED857-DBCB-4460-8B0E-81498BB5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11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1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/>
              <a:t>‘Double slit’ experiment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2999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Interferentie</a:t>
            </a:r>
            <a:r>
              <a:rPr lang="en-US" sz="2800" dirty="0"/>
              <a:t> patroon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Zelfs</a:t>
            </a:r>
            <a:r>
              <a:rPr lang="en-US" sz="2800" dirty="0"/>
              <a:t> per </a:t>
            </a:r>
            <a:r>
              <a:rPr lang="en-US" sz="2800" dirty="0" err="1"/>
              <a:t>elektron</a:t>
            </a:r>
            <a:endParaRPr lang="en-US" sz="28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313DD3-02E1-4433-81BD-4058C372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03" y="3172409"/>
            <a:ext cx="6986797" cy="3685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8E25-473B-42F6-A3BD-B641E6E2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3262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/>
              <a:t>‘Double slit’ experiment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2999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Detector </a:t>
            </a:r>
            <a:r>
              <a:rPr lang="en-US" sz="2800" dirty="0" err="1"/>
              <a:t>bij</a:t>
            </a:r>
            <a:r>
              <a:rPr lang="en-US" sz="2800" dirty="0"/>
              <a:t> de ‘slit’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Golf ‘collapsed’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deze</a:t>
            </a:r>
            <a:r>
              <a:rPr lang="en-US" sz="2800" dirty="0"/>
              <a:t> het scherm </a:t>
            </a:r>
            <a:r>
              <a:rPr lang="en-US" sz="2800" dirty="0" err="1"/>
              <a:t>raakt</a:t>
            </a:r>
            <a:endParaRPr lang="en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3FC89D-44EC-42DD-960B-A0E7F6AF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74" y="3321699"/>
            <a:ext cx="7414827" cy="35363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7F54-89A4-44D8-9115-F017B73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679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351" y="2067735"/>
            <a:ext cx="8915399" cy="2999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C72C-483D-4D26-B7F2-7911DA47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584" y="6385897"/>
            <a:ext cx="779767" cy="365125"/>
          </a:xfrm>
        </p:spPr>
        <p:txBody>
          <a:bodyPr/>
          <a:lstStyle/>
          <a:p>
            <a:r>
              <a:rPr lang="en-US" dirty="0"/>
              <a:t>14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53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Athene</a:t>
            </a:r>
            <a:endParaRPr lang="en-BE" sz="2800" dirty="0"/>
          </a:p>
        </p:txBody>
      </p:sp>
      <p:pic>
        <p:nvPicPr>
          <p:cNvPr id="5" name="Picture 4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7C92F3B4-B08A-4CE7-AB5E-17306D8FB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1" y="2961255"/>
            <a:ext cx="3607206" cy="3607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C52A5-D7BB-40AF-A154-1F2ACE6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812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Athene</a:t>
            </a:r>
            <a:endParaRPr lang="en-BE" sz="2800" dirty="0"/>
          </a:p>
        </p:txBody>
      </p:sp>
      <p:pic>
        <p:nvPicPr>
          <p:cNvPr id="5" name="Picture 4" descr="Application&#10;&#10;Description automatically generated">
            <a:extLst>
              <a:ext uri="{FF2B5EF4-FFF2-40B4-BE49-F238E27FC236}">
                <a16:creationId xmlns:a16="http://schemas.microsoft.com/office/drawing/2014/main" id="{CBE2B0F8-7E85-443C-971B-D73FFA59A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3840232"/>
            <a:ext cx="4669582" cy="2614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7DA44-133E-40C0-BAC6-19F74F21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32" y="3840232"/>
            <a:ext cx="2079421" cy="2599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C4C-5E31-4AB3-A098-C5110DD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6611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Deus ex </a:t>
            </a:r>
            <a:r>
              <a:rPr lang="en-US" sz="2800" dirty="0" err="1"/>
              <a:t>machina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plot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878E2-B77F-4868-9B80-27542265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7125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19002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Deus ex </a:t>
            </a:r>
            <a:r>
              <a:rPr lang="en-US" sz="2800" dirty="0" err="1"/>
              <a:t>machina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Bv</a:t>
            </a:r>
            <a:r>
              <a:rPr lang="en-US" sz="2800" dirty="0"/>
              <a:t>. Marvel films</a:t>
            </a:r>
            <a:endParaRPr lang="en-BE" sz="2800" dirty="0"/>
          </a:p>
        </p:txBody>
      </p:sp>
      <p:pic>
        <p:nvPicPr>
          <p:cNvPr id="5" name="Picture 4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7AEFFD1C-0E6A-48FB-AFF5-9F5429439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43" y="3254928"/>
            <a:ext cx="6434057" cy="36030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9E5FE-71B9-4831-8B0E-CD3B74B4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980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4"/>
            <a:ext cx="9759382" cy="33347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Deus ex </a:t>
            </a:r>
            <a:r>
              <a:rPr lang="en-US" sz="2800" dirty="0" err="1"/>
              <a:t>machina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Meest</a:t>
            </a:r>
            <a:r>
              <a:rPr lang="en-US" sz="2800" dirty="0"/>
              <a:t> </a:t>
            </a:r>
            <a:r>
              <a:rPr lang="en-US" sz="2800" dirty="0" err="1"/>
              <a:t>fundamentele</a:t>
            </a:r>
            <a:r>
              <a:rPr lang="en-US" sz="2800" dirty="0"/>
              <a:t> </a:t>
            </a:r>
            <a:r>
              <a:rPr lang="en-US" sz="2800" dirty="0" err="1"/>
              <a:t>theorie</a:t>
            </a:r>
            <a:r>
              <a:rPr lang="en-US" sz="2800" dirty="0"/>
              <a:t> van de </a:t>
            </a:r>
            <a:r>
              <a:rPr lang="en-US" sz="2800" dirty="0" err="1"/>
              <a:t>werkelijkheid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E99D5-D079-4BA4-8515-580ED03C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428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4"/>
            <a:ext cx="9759382" cy="33347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Vaak </a:t>
            </a:r>
            <a:r>
              <a:rPr lang="en-US" sz="2800" dirty="0" err="1"/>
              <a:t>gebruikt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misinformatie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Deus ex </a:t>
            </a:r>
            <a:r>
              <a:rPr lang="en-US" sz="2800" dirty="0" err="1"/>
              <a:t>machina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Meest</a:t>
            </a:r>
            <a:r>
              <a:rPr lang="en-US" sz="2800" dirty="0"/>
              <a:t> </a:t>
            </a:r>
            <a:r>
              <a:rPr lang="en-US" sz="2800" dirty="0" err="1"/>
              <a:t>fundamentele</a:t>
            </a:r>
            <a:r>
              <a:rPr lang="en-US" sz="2800" dirty="0"/>
              <a:t> </a:t>
            </a:r>
            <a:r>
              <a:rPr lang="en-US" sz="2800" dirty="0" err="1"/>
              <a:t>theorie</a:t>
            </a:r>
            <a:r>
              <a:rPr lang="en-US" sz="2800" dirty="0"/>
              <a:t> van de </a:t>
            </a:r>
            <a:r>
              <a:rPr lang="en-US" sz="2800" dirty="0" err="1"/>
              <a:t>werkelijkheid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Persoonlijke</a:t>
            </a:r>
            <a:r>
              <a:rPr lang="en-US" sz="2800" dirty="0"/>
              <a:t> interesse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3DA3E-2000-4E4B-AFF7-D6EBAD37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592" y="6385897"/>
            <a:ext cx="77976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4197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588-F2C0-4BBB-A14F-F07805A5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89540"/>
            <a:ext cx="11283193" cy="1329596"/>
          </a:xfrm>
        </p:spPr>
        <p:txBody>
          <a:bodyPr/>
          <a:lstStyle/>
          <a:p>
            <a:pPr algn="ctr"/>
            <a:r>
              <a:rPr lang="en-US" dirty="0"/>
              <a:t>2 </a:t>
            </a:r>
            <a:r>
              <a:rPr lang="en-US" dirty="0" err="1"/>
              <a:t>experimenten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A0AD-1105-4714-ACDD-68F5BC90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59" y="2067735"/>
            <a:ext cx="8915399" cy="35528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Schrödingers</a:t>
            </a:r>
            <a:r>
              <a:rPr lang="en-US" sz="2800" dirty="0"/>
              <a:t> 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‘Double slit’ experiment</a:t>
            </a:r>
          </a:p>
          <a:p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35914-CD93-4FC2-A492-6D81605C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789" y="6385897"/>
            <a:ext cx="779767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52205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Widescreen</PresentationFormat>
  <Paragraphs>168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Wisp</vt:lpstr>
      <vt:lpstr>Intuïtieve Quantum Mechanica</vt:lpstr>
      <vt:lpstr>Waarom?</vt:lpstr>
      <vt:lpstr>Waarom?</vt:lpstr>
      <vt:lpstr>Waarom?</vt:lpstr>
      <vt:lpstr>Waarom?</vt:lpstr>
      <vt:lpstr>Waarom?</vt:lpstr>
      <vt:lpstr>Waarom?</vt:lpstr>
      <vt:lpstr>Waarom?</vt:lpstr>
      <vt:lpstr>2 experimenten</vt:lpstr>
      <vt:lpstr>Superpositie</vt:lpstr>
      <vt:lpstr>Superpositie</vt:lpstr>
      <vt:lpstr>Superpositie</vt:lpstr>
      <vt:lpstr>Superpositie</vt:lpstr>
      <vt:lpstr>Waarom zien we geen superposities?</vt:lpstr>
      <vt:lpstr>Meting</vt:lpstr>
      <vt:lpstr>Meting</vt:lpstr>
      <vt:lpstr>Schrödingers kat</vt:lpstr>
      <vt:lpstr>Dualiteit</vt:lpstr>
      <vt:lpstr>Dualiteit</vt:lpstr>
      <vt:lpstr>Dualiteit</vt:lpstr>
      <vt:lpstr>Dualiteit</vt:lpstr>
      <vt:lpstr>‘Double slit’ experiment</vt:lpstr>
      <vt:lpstr>‘Double slit’ experiment</vt:lpstr>
      <vt:lpstr>‘Double slit’ experiment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Intuïtieve Quantum Mechanica</dc:title>
  <dc:creator>Ben Sleurs</dc:creator>
  <cp:lastModifiedBy>Ben Sleurs</cp:lastModifiedBy>
  <cp:revision>7</cp:revision>
  <dcterms:created xsi:type="dcterms:W3CDTF">2021-10-18T10:53:29Z</dcterms:created>
  <dcterms:modified xsi:type="dcterms:W3CDTF">2021-10-26T09:35:24Z</dcterms:modified>
</cp:coreProperties>
</file>