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18"/>
  </p:notesMasterIdLst>
  <p:sldIdLst>
    <p:sldId id="257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0BCB68-1EFC-8B05-482D-6BDC97A1A593}" name="Ben Sleurs" initials="BS" userId="Ben Sleurs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BD6D-6B71-4A17-8BD1-E47A28B6CAAD}" type="datetimeFigureOut">
              <a:rPr lang="en-BE" smtClean="0"/>
              <a:t>16/12/2021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D273F-7280-4FB3-B741-9055BF9D121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367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Los-Alamos-National-Laborator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britannica.com/topic/Massachusetts-Institute-of-Technology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273F-7280-4FB3-B741-9055BF9D1217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648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273F-7280-4FB3-B741-9055BF9D1217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470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Turing machine is concept van computers, turing machine is logisch volmaakt, kan elke berekning in principe maken</a:t>
            </a:r>
          </a:p>
          <a:p>
            <a:r>
              <a:rPr lang="nl-BE" dirty="0"/>
              <a:t>Quantum Supremacy: minstens 1 probleem veel sneller door QC opgelost dan klassiek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273F-7280-4FB3-B741-9055BF9D1217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432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In 1998 Isaac Chuang of the </a:t>
            </a:r>
            <a:r>
              <a:rPr lang="en-US" b="0" i="0" u="none" strike="noStrike" dirty="0">
                <a:solidFill>
                  <a:srgbClr val="14599D"/>
                </a:solidFill>
                <a:effectLst/>
                <a:latin typeface="Georgia" panose="02040502050405020303" pitchFamily="18" charset="0"/>
                <a:hlinkClick r:id="rId3"/>
              </a:rPr>
              <a:t>Los Alamos National Laboratory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, Neil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Gershenfeld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 of the </a:t>
            </a:r>
            <a:r>
              <a:rPr lang="en-US" b="0" i="0" u="none" strike="noStrike" dirty="0">
                <a:solidFill>
                  <a:srgbClr val="14599D"/>
                </a:solidFill>
                <a:effectLst/>
                <a:latin typeface="Georgia" panose="02040502050405020303" pitchFamily="18" charset="0"/>
                <a:hlinkClick r:id="rId4"/>
              </a:rPr>
              <a:t>Massachusetts Institute of Technology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(MIT), and Mark Kubinec of the University of California at Berkeley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Qubit = quantum bits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53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werkende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 van de 54 =9*6 qubits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Controversy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niet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vergeten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, IBM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neemt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 het in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twijfel</a:t>
            </a:r>
            <a:endParaRPr lang="en-US" b="0" i="0" dirty="0">
              <a:solidFill>
                <a:srgbClr val="1A1A1A"/>
              </a:solidFill>
              <a:effectLst/>
              <a:latin typeface="Georgia" panose="02040502050405020303" pitchFamily="18" charset="0"/>
            </a:endParaRP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Google CEO: Sundar Pichai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273F-7280-4FB3-B741-9055BF9D1217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448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Combinatie 0 en 1 is belangrijk, DIT BENADRUKKEN, superpositie is niet zo belangrijk</a:t>
            </a:r>
          </a:p>
          <a:p>
            <a:r>
              <a:rPr lang="nl-BE" dirty="0"/>
              <a:t>Superpositie: denk aan schrodingers kat, kat is dood en levend tegelijkertijd, dood is 0 levend is 1</a:t>
            </a:r>
          </a:p>
          <a:p>
            <a:r>
              <a:rPr lang="nl-BE" dirty="0"/>
              <a:t>Spin: ingewikkelijkd maar binair, stel voor als: naar boven draaiend =up, naar onder draaiend = down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273F-7280-4FB3-B741-9055BF9D1217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7775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Alternatieve manier, niet gewoon klassieke computers die beter zijn</a:t>
            </a:r>
          </a:p>
          <a:p>
            <a:r>
              <a:rPr lang="nl-BE" dirty="0"/>
              <a:t>Meerdere waarden tegelijk, helpt bijvoorbeeld bij traveling salesman probleem, computatie moet njiet opslitsen bij kruispunt</a:t>
            </a:r>
          </a:p>
          <a:p>
            <a:r>
              <a:rPr lang="nl-BE" dirty="0"/>
              <a:t>Beste huidge QC’s hebben nog geen 100 bits in het totaal, tegenover miljoenen in je labtop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273F-7280-4FB3-B741-9055BF9D1217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1151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-Praktische voorbeelden van vorige slides</a:t>
            </a:r>
          </a:p>
          <a:p>
            <a:r>
              <a:rPr lang="nl-BE" dirty="0"/>
              <a:t>-Bedrijven die ze gemaakt hebben</a:t>
            </a:r>
          </a:p>
          <a:p>
            <a:r>
              <a:rPr lang="nl-BE" dirty="0"/>
              <a:t>-verschillende parameters, hoe lang ze leven, logic succes rate (waarschijnlijkheid), number entangled=#qubits</a:t>
            </a:r>
          </a:p>
          <a:p>
            <a:r>
              <a:rPr lang="nl-BE" dirty="0"/>
              <a:t>-omstandigheden, bv ‘must be kept cold’, bijna absolute nulpunt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273F-7280-4FB3-B741-9055BF9D1217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732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-zwarte doos is metafoor voor iets dat onze input verandert zonder dat wij weten wat</a:t>
            </a:r>
          </a:p>
          <a:p>
            <a:r>
              <a:rPr lang="nl-BE" dirty="0"/>
              <a:t>-bitflip: maakt van 0 een 1 en van 1 een 0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273F-7280-4FB3-B741-9055BF9D1217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555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IBM computer kan je zelf al gebruiken, via cloud en aanvraag</a:t>
            </a:r>
          </a:p>
          <a:p>
            <a:r>
              <a:rPr lang="nl-BE" dirty="0"/>
              <a:t>Heel goed in simuleren quantum systemen, hier wordt het ook voornamelijk voor gebruikt</a:t>
            </a:r>
          </a:p>
          <a:p>
            <a:r>
              <a:rPr lang="nl-BE" dirty="0"/>
              <a:t>Enkel voor andere specifieke problemen, zoals (miss) traveling salesman, miss ook niet</a:t>
            </a:r>
          </a:p>
          <a:p>
            <a:r>
              <a:rPr lang="nl-BE" dirty="0"/>
              <a:t>VOLGENS MIJ REDEN WAAROM VEEL GROTE IT BEDRIJVEN INVESTEREN:: CRYPTOGRAFIEFIEFIEFIEFIEFIEFIE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273F-7280-4FB3-B741-9055BF9D1217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655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E9EF-7112-471D-B117-FC50C8C7F894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8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056-FF48-492C-B121-947A37E3AEB3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69082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056-FF48-492C-B121-947A37E3AEB3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15075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056-FF48-492C-B121-947A37E3AEB3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9044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056-FF48-492C-B121-947A37E3AEB3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13565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056-FF48-492C-B121-947A37E3AEB3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93224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056-FF48-492C-B121-947A37E3AEB3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538546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BE7-AD75-499E-9F94-5D1BB551B5B0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9914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8AA4-27BB-470F-8C0E-DF5F565352F3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131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A979-9987-49E7-96C8-5009A34849D1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134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FFA-BA0D-48B8-B2B8-16520D804472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31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2C96-B8C8-4FD3-965C-D080642CB611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8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CF84-C22B-43F6-ABAB-FECF5AF95827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69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37C4-89CF-4317-8AC6-C0A9AB13ABFD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831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9BE-E08D-4AFF-B34F-9F71A1F094A3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9621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043F-DF67-47E6-92D4-DD8429B9B957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212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E257-C8A7-4FF4-902C-0E2B6C656963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28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574056-FF48-492C-B121-947A37E3AEB3}" type="datetime8">
              <a:rPr lang="en-BE" smtClean="0"/>
              <a:t>16/12/2021 09:48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D61054-1FD9-4343-B483-53041A8BB1B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912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1F40188-791F-4284-A4E7-C086A4F6C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 b="216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A9858-BBEF-4758-B8E8-7CA60C5C7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098" y="51751"/>
            <a:ext cx="10241902" cy="1375834"/>
          </a:xfrm>
        </p:spPr>
        <p:txBody>
          <a:bodyPr>
            <a:normAutofit/>
          </a:bodyPr>
          <a:lstStyle/>
          <a:p>
            <a:r>
              <a:rPr lang="nl-BE" dirty="0"/>
              <a:t>Quantum Computers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DC42C-8FB1-46EE-9679-457CEE913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2932" y="1808586"/>
            <a:ext cx="6896425" cy="3086101"/>
          </a:xfrm>
        </p:spPr>
        <p:txBody>
          <a:bodyPr>
            <a:normAutofit/>
          </a:bodyPr>
          <a:lstStyle/>
          <a:p>
            <a:r>
              <a:rPr lang="nl-BE" sz="3200" dirty="0">
                <a:solidFill>
                  <a:schemeClr val="tx1"/>
                </a:solidFill>
              </a:rPr>
              <a:t>Ben Sleurs 1PROJ</a:t>
            </a:r>
            <a:endParaRPr lang="en-BE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6559-186D-47F8-9515-48285DF3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562" y="5752040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D61054-1FD9-4343-B483-53041A8BB1B5}" type="slidenum">
              <a:rPr lang="en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BE" dirty="0">
              <a:solidFill>
                <a:srgbClr val="FFFFFF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8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DB9DEBBF-A019-47F2-BF94-B6321ACBF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43" y="2878336"/>
            <a:ext cx="4818351" cy="354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0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1F40188-791F-4284-A4E7-C086A4F6C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 b="21646"/>
          <a:stretch/>
        </p:blipFill>
        <p:spPr>
          <a:xfrm>
            <a:off x="-905" y="10"/>
            <a:ext cx="12191980" cy="6857990"/>
          </a:xfrm>
          <a:prstGeom prst="rect">
            <a:avLst/>
          </a:prstGeom>
        </p:spPr>
      </p:pic>
      <p:sp>
        <p:nvSpPr>
          <p:cNvPr id="3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6559-186D-47F8-9515-48285DF3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562" y="5752040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D61054-1FD9-4343-B483-53041A8BB1B5}" type="slidenum">
              <a:rPr lang="en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BE" dirty="0">
              <a:solidFill>
                <a:srgbClr val="FFFFFF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8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1F8CB7F-4C9B-4D03-8805-AF670C6D9E5E}"/>
              </a:ext>
            </a:extLst>
          </p:cNvPr>
          <p:cNvSpPr txBox="1">
            <a:spLocks/>
          </p:cNvSpPr>
          <p:nvPr/>
        </p:nvSpPr>
        <p:spPr>
          <a:xfrm>
            <a:off x="1950098" y="517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BE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30C020C-35A0-4060-B9D3-068E3F72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709" y="2019976"/>
            <a:ext cx="7353626" cy="453390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solidFill>
                  <a:schemeClr val="tx1"/>
                </a:solidFill>
              </a:rPr>
              <a:t>IBM quantum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solidFill>
                  <a:schemeClr val="tx1"/>
                </a:solidFill>
              </a:rPr>
              <a:t>Simuleren quantum systemen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solidFill>
                  <a:schemeClr val="tx1"/>
                </a:solidFill>
              </a:rPr>
              <a:t>Specifieke problemen (traveling salesman)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solidFill>
                  <a:schemeClr val="tx1"/>
                </a:solidFill>
              </a:rPr>
              <a:t>Cryptografie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tx1"/>
                </a:solidFill>
              </a:rPr>
              <a:t>Kunnen klassieke cryptografie makkelijk kraken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tx1"/>
                </a:solidFill>
              </a:rPr>
              <a:t>Quantum cryptografie is onmogelijk te kraken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tx1"/>
                </a:solidFill>
              </a:rPr>
              <a:t>Race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867591-3152-4795-B11F-CECE6416E13B}"/>
              </a:ext>
            </a:extLst>
          </p:cNvPr>
          <p:cNvSpPr txBox="1">
            <a:spLocks/>
          </p:cNvSpPr>
          <p:nvPr/>
        </p:nvSpPr>
        <p:spPr>
          <a:xfrm>
            <a:off x="2102498" y="2041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Zijn ze de toekomst?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291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1F40188-791F-4284-A4E7-C086A4F6C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 b="21646"/>
          <a:stretch/>
        </p:blipFill>
        <p:spPr>
          <a:xfrm>
            <a:off x="-905" y="10"/>
            <a:ext cx="12191980" cy="6857990"/>
          </a:xfrm>
          <a:prstGeom prst="rect">
            <a:avLst/>
          </a:prstGeom>
        </p:spPr>
      </p:pic>
      <p:sp>
        <p:nvSpPr>
          <p:cNvPr id="3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6559-186D-47F8-9515-48285DF3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562" y="5752040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D61054-1FD9-4343-B483-53041A8BB1B5}" type="slidenum">
              <a:rPr lang="en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BE" dirty="0">
              <a:solidFill>
                <a:srgbClr val="FFFFFF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8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1F8CB7F-4C9B-4D03-8805-AF670C6D9E5E}"/>
              </a:ext>
            </a:extLst>
          </p:cNvPr>
          <p:cNvSpPr txBox="1">
            <a:spLocks/>
          </p:cNvSpPr>
          <p:nvPr/>
        </p:nvSpPr>
        <p:spPr>
          <a:xfrm>
            <a:off x="1950098" y="517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BE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30C020C-35A0-4060-B9D3-068E3F72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709" y="2019976"/>
            <a:ext cx="7353626" cy="453390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solidFill>
                  <a:schemeClr val="tx1"/>
                </a:solidFill>
              </a:rPr>
              <a:t>Vervangen klassieke computers niet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100" dirty="0">
                <a:solidFill>
                  <a:schemeClr val="tx1"/>
                </a:solidFill>
              </a:rPr>
              <a:t>20-100 bits vs miljoenen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100" dirty="0">
                <a:solidFill>
                  <a:schemeClr val="tx1"/>
                </a:solidFill>
              </a:rPr>
              <a:t>Enkel voor specifieke problemen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100" dirty="0">
                <a:solidFill>
                  <a:schemeClr val="tx1"/>
                </a:solidFill>
              </a:rPr>
              <a:t>Moeilijke omstandigheden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solidFill>
                  <a:schemeClr val="tx1"/>
                </a:solidFill>
              </a:rPr>
              <a:t>Geen quantum computers zonder klassieke computers</a:t>
            </a:r>
            <a:r>
              <a:rPr lang="nl-BE" dirty="0">
                <a:solidFill>
                  <a:schemeClr val="tx1"/>
                </a:solidFill>
              </a:rPr>
              <a:t> (voorlopig)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867591-3152-4795-B11F-CECE6416E13B}"/>
              </a:ext>
            </a:extLst>
          </p:cNvPr>
          <p:cNvSpPr txBox="1">
            <a:spLocks/>
          </p:cNvSpPr>
          <p:nvPr/>
        </p:nvSpPr>
        <p:spPr>
          <a:xfrm>
            <a:off x="2102498" y="2041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Zijn ze de toekomst?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081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1F40188-791F-4284-A4E7-C086A4F6C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 b="21646"/>
          <a:stretch/>
        </p:blipFill>
        <p:spPr>
          <a:xfrm>
            <a:off x="-905" y="10"/>
            <a:ext cx="12191980" cy="6857990"/>
          </a:xfrm>
          <a:prstGeom prst="rect">
            <a:avLst/>
          </a:prstGeom>
        </p:spPr>
      </p:pic>
      <p:sp>
        <p:nvSpPr>
          <p:cNvPr id="3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6559-186D-47F8-9515-48285DF3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562" y="5752040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D61054-1FD9-4343-B483-53041A8BB1B5}" type="slidenum">
              <a:rPr lang="en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BE" dirty="0">
              <a:solidFill>
                <a:srgbClr val="FFFFFF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8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1F8CB7F-4C9B-4D03-8805-AF670C6D9E5E}"/>
              </a:ext>
            </a:extLst>
          </p:cNvPr>
          <p:cNvSpPr txBox="1">
            <a:spLocks/>
          </p:cNvSpPr>
          <p:nvPr/>
        </p:nvSpPr>
        <p:spPr>
          <a:xfrm>
            <a:off x="1950098" y="517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BE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867591-3152-4795-B11F-CECE6416E13B}"/>
              </a:ext>
            </a:extLst>
          </p:cNvPr>
          <p:cNvSpPr txBox="1">
            <a:spLocks/>
          </p:cNvSpPr>
          <p:nvPr/>
        </p:nvSpPr>
        <p:spPr>
          <a:xfrm>
            <a:off x="2514875" y="507805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Zijn er nog vragen?</a:t>
            </a:r>
            <a:endParaRPr lang="en-BE" dirty="0"/>
          </a:p>
        </p:txBody>
      </p:sp>
      <p:pic>
        <p:nvPicPr>
          <p:cNvPr id="9" name="Picture 8" descr="A picture containing arrow&#10;&#10;Description automatically generated">
            <a:extLst>
              <a:ext uri="{FF2B5EF4-FFF2-40B4-BE49-F238E27FC236}">
                <a16:creationId xmlns:a16="http://schemas.microsoft.com/office/drawing/2014/main" id="{C5975DCA-E583-45D2-94A1-6185B7C47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71" y="2515165"/>
            <a:ext cx="2065343" cy="37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1F40188-791F-4284-A4E7-C086A4F6C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 b="21646"/>
          <a:stretch/>
        </p:blipFill>
        <p:spPr>
          <a:xfrm>
            <a:off x="-905" y="10"/>
            <a:ext cx="12191980" cy="6857990"/>
          </a:xfrm>
          <a:prstGeom prst="rect">
            <a:avLst/>
          </a:prstGeom>
        </p:spPr>
      </p:pic>
      <p:sp>
        <p:nvSpPr>
          <p:cNvPr id="3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6559-186D-47F8-9515-48285DF3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562" y="5752040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D61054-1FD9-4343-B483-53041A8BB1B5}" type="slidenum">
              <a:rPr lang="en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BE" dirty="0">
              <a:solidFill>
                <a:srgbClr val="FFFFFF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8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1F8CB7F-4C9B-4D03-8805-AF670C6D9E5E}"/>
              </a:ext>
            </a:extLst>
          </p:cNvPr>
          <p:cNvSpPr txBox="1">
            <a:spLocks/>
          </p:cNvSpPr>
          <p:nvPr/>
        </p:nvSpPr>
        <p:spPr>
          <a:xfrm>
            <a:off x="1950098" y="517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BE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867591-3152-4795-B11F-CECE6416E13B}"/>
              </a:ext>
            </a:extLst>
          </p:cNvPr>
          <p:cNvSpPr txBox="1">
            <a:spLocks/>
          </p:cNvSpPr>
          <p:nvPr/>
        </p:nvSpPr>
        <p:spPr>
          <a:xfrm>
            <a:off x="1324250" y="2557610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Bedankt voor het luisteren!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0964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1F40188-791F-4284-A4E7-C086A4F6C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 b="216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A9858-BBEF-4758-B8E8-7CA60C5C7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098" y="51751"/>
            <a:ext cx="10241902" cy="1375834"/>
          </a:xfrm>
        </p:spPr>
        <p:txBody>
          <a:bodyPr>
            <a:normAutofit/>
          </a:bodyPr>
          <a:lstStyle/>
          <a:p>
            <a:r>
              <a:rPr lang="nl-BE" dirty="0"/>
              <a:t>Quantum Computers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DC42C-8FB1-46EE-9679-457CEE913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309" y="1867576"/>
            <a:ext cx="6896425" cy="30861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sz="3200" dirty="0">
                <a:solidFill>
                  <a:schemeClr val="tx1"/>
                </a:solidFill>
              </a:rPr>
              <a:t>Geschiedenis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3200" dirty="0">
                <a:solidFill>
                  <a:schemeClr val="tx1"/>
                </a:solidFill>
              </a:rPr>
              <a:t>Hoe werken ze?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3200" dirty="0">
                <a:solidFill>
                  <a:schemeClr val="tx1"/>
                </a:solidFill>
              </a:rPr>
              <a:t>Zijn ze de toekomst?</a:t>
            </a:r>
            <a:endParaRPr lang="en-BE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6559-186D-47F8-9515-48285DF3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562" y="5752040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D61054-1FD9-4343-B483-53041A8BB1B5}" type="slidenum">
              <a:rPr lang="en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BE" dirty="0">
              <a:solidFill>
                <a:srgbClr val="FFFFFF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8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DB9DEBBF-A019-47F2-BF94-B6321ACBF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779" y="2981325"/>
            <a:ext cx="4818351" cy="354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1F40188-791F-4284-A4E7-C086A4F6C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 b="21646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3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6559-186D-47F8-9515-48285DF3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562" y="5752040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D61054-1FD9-4343-B483-53041A8BB1B5}" type="slidenum">
              <a:rPr lang="en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BE" dirty="0">
              <a:solidFill>
                <a:srgbClr val="FFFFFF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8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A830C420-59A3-437F-9E77-0963C89F4080}"/>
              </a:ext>
            </a:extLst>
          </p:cNvPr>
          <p:cNvSpPr txBox="1">
            <a:spLocks/>
          </p:cNvSpPr>
          <p:nvPr/>
        </p:nvSpPr>
        <p:spPr>
          <a:xfrm>
            <a:off x="1950098" y="517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Geschiedenis</a:t>
            </a:r>
            <a:endParaRPr lang="en-BE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84EA5F0-D46C-48BA-9EFA-E282AA7A0443}"/>
              </a:ext>
            </a:extLst>
          </p:cNvPr>
          <p:cNvSpPr txBox="1">
            <a:spLocks/>
          </p:cNvSpPr>
          <p:nvPr/>
        </p:nvSpPr>
        <p:spPr>
          <a:xfrm>
            <a:off x="2014309" y="1867576"/>
            <a:ext cx="6896425" cy="30861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BE" sz="3200" dirty="0">
              <a:solidFill>
                <a:schemeClr val="tx1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614323C-9A38-4F7E-8F36-D82BA4407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709" y="2019976"/>
            <a:ext cx="7353626" cy="415290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</a:rPr>
              <a:t>Voorgesteld door Paul Benioff in 1980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Quantum versie van Turing machine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Theoretisch bestaan bewezen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</a:rPr>
              <a:t>‘Quantum Supremacy’ in 1982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Richard Feynman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Problemen oplossen die klassieke computers niet kunnen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BE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1F40188-791F-4284-A4E7-C086A4F6C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 b="216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6559-186D-47F8-9515-48285DF3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562" y="5752040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D61054-1FD9-4343-B483-53041A8BB1B5}" type="slidenum">
              <a:rPr lang="en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BE" dirty="0">
              <a:solidFill>
                <a:srgbClr val="FFFFFF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8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5ED977B-3FDE-47A6-BA4F-98E76A8EB769}"/>
              </a:ext>
            </a:extLst>
          </p:cNvPr>
          <p:cNvSpPr txBox="1">
            <a:spLocks/>
          </p:cNvSpPr>
          <p:nvPr/>
        </p:nvSpPr>
        <p:spPr>
          <a:xfrm>
            <a:off x="1950098" y="517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Geschiedenis</a:t>
            </a:r>
            <a:endParaRPr lang="en-BE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5A5E3B3-C15B-4568-ADBD-BE4A22F6A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709" y="2019976"/>
            <a:ext cx="7353626" cy="453390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</a:rPr>
              <a:t>Eerste computer in 1998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2 quantum bits (Qubit)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3 Amerikaanse wetenschappers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</a:rPr>
              <a:t>‘Quantum Supremacy’ in 2019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Computer van Google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53 werkende Qubits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200 seconden vs 10 000 Jaar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BE" sz="2500" dirty="0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standing, posing&#10;&#10;Description automatically generated">
            <a:extLst>
              <a:ext uri="{FF2B5EF4-FFF2-40B4-BE49-F238E27FC236}">
                <a16:creationId xmlns:a16="http://schemas.microsoft.com/office/drawing/2014/main" id="{634073E0-E11E-4440-AC74-F46B344C3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0" y="4297486"/>
            <a:ext cx="4552025" cy="25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1F40188-791F-4284-A4E7-C086A4F6C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 b="216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6559-186D-47F8-9515-48285DF3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562" y="5752040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D61054-1FD9-4343-B483-53041A8BB1B5}" type="slidenum">
              <a:rPr lang="en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BE" dirty="0">
              <a:solidFill>
                <a:srgbClr val="FFFFFF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8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1F8CB7F-4C9B-4D03-8805-AF670C6D9E5E}"/>
              </a:ext>
            </a:extLst>
          </p:cNvPr>
          <p:cNvSpPr txBox="1">
            <a:spLocks/>
          </p:cNvSpPr>
          <p:nvPr/>
        </p:nvSpPr>
        <p:spPr>
          <a:xfrm>
            <a:off x="1950098" y="517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BE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30C020C-35A0-4060-B9D3-068E3F72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709" y="2019976"/>
            <a:ext cx="7353626" cy="453390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</a:rPr>
              <a:t>Fundamenteel verschil in bits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Klassiek: 0 of 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Qubits: Combinatie 0 en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</a:rPr>
              <a:t>Maakt gebruik van superpositie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Spin deeltje kan tegelijk up en down zijn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Bv. 70% up 30% down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Up spin = 0, down spin =1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Qubit is bv. een elektron</a:t>
            </a:r>
            <a:endParaRPr lang="en-BE" sz="2500" dirty="0">
              <a:solidFill>
                <a:schemeClr val="tx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867591-3152-4795-B11F-CECE6416E13B}"/>
              </a:ext>
            </a:extLst>
          </p:cNvPr>
          <p:cNvSpPr txBox="1">
            <a:spLocks/>
          </p:cNvSpPr>
          <p:nvPr/>
        </p:nvSpPr>
        <p:spPr>
          <a:xfrm>
            <a:off x="2102498" y="2041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Hoe werken ze?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470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1F40188-791F-4284-A4E7-C086A4F6C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 b="216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6559-186D-47F8-9515-48285DF3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562" y="5752040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D61054-1FD9-4343-B483-53041A8BB1B5}" type="slidenum">
              <a:rPr lang="en-BE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BE" dirty="0">
              <a:solidFill>
                <a:schemeClr val="tx1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8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1F8CB7F-4C9B-4D03-8805-AF670C6D9E5E}"/>
              </a:ext>
            </a:extLst>
          </p:cNvPr>
          <p:cNvSpPr txBox="1">
            <a:spLocks/>
          </p:cNvSpPr>
          <p:nvPr/>
        </p:nvSpPr>
        <p:spPr>
          <a:xfrm>
            <a:off x="1950098" y="517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BE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30C020C-35A0-4060-B9D3-068E3F72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709" y="2019976"/>
            <a:ext cx="7353626" cy="453390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Voordelen</a:t>
            </a:r>
            <a:endParaRPr lang="nl-BE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tx1"/>
                </a:solidFill>
              </a:rPr>
              <a:t>Alternatieve manier van computing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tx1"/>
                </a:solidFill>
              </a:rPr>
              <a:t>Qubit heeft meerdere waarden tegelijk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tx1"/>
                </a:solidFill>
              </a:rPr>
              <a:t>Veel sneller voor specifieke problemen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Nadelen</a:t>
            </a:r>
            <a:endParaRPr lang="nl-BE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tx1"/>
                </a:solidFill>
              </a:rPr>
              <a:t>Qubits toevoegen bijna onmogelijk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tx1"/>
                </a:solidFill>
              </a:rPr>
              <a:t>Qubits bestaan niet lang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tx1"/>
                </a:solidFill>
              </a:rPr>
              <a:t>Werkt met waarschijnlijkheden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tx1"/>
                </a:solidFill>
              </a:rPr>
              <a:t>Werkt alleen in extreme omstandigheden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867591-3152-4795-B11F-CECE6416E13B}"/>
              </a:ext>
            </a:extLst>
          </p:cNvPr>
          <p:cNvSpPr txBox="1">
            <a:spLocks/>
          </p:cNvSpPr>
          <p:nvPr/>
        </p:nvSpPr>
        <p:spPr>
          <a:xfrm>
            <a:off x="2102498" y="2041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Hoe werken ze?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733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1F40188-791F-4284-A4E7-C086A4F6C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 b="216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8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1F8CB7F-4C9B-4D03-8805-AF670C6D9E5E}"/>
              </a:ext>
            </a:extLst>
          </p:cNvPr>
          <p:cNvSpPr txBox="1">
            <a:spLocks/>
          </p:cNvSpPr>
          <p:nvPr/>
        </p:nvSpPr>
        <p:spPr>
          <a:xfrm>
            <a:off x="1950098" y="517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BE" dirty="0"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B439F4C3-AE3E-4CD5-9059-D2241AC83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25EDAD68-C18D-4661-A9D4-2799A6345CCF}"/>
              </a:ext>
            </a:extLst>
          </p:cNvPr>
          <p:cNvSpPr txBox="1">
            <a:spLocks/>
          </p:cNvSpPr>
          <p:nvPr/>
        </p:nvSpPr>
        <p:spPr>
          <a:xfrm>
            <a:off x="223667" y="5608604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7CD61054-1FD9-4343-B483-53041A8BB1B5}" type="slidenum">
              <a:rPr lang="en-BE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FE549-8AAF-4352-A3D1-C6C9C54F78EB}"/>
              </a:ext>
            </a:extLst>
          </p:cNvPr>
          <p:cNvSpPr/>
          <p:nvPr/>
        </p:nvSpPr>
        <p:spPr>
          <a:xfrm>
            <a:off x="4634144" y="4654264"/>
            <a:ext cx="1476275" cy="4633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857444-2B78-4C81-A68A-437BE9E34041}"/>
              </a:ext>
            </a:extLst>
          </p:cNvPr>
          <p:cNvSpPr/>
          <p:nvPr/>
        </p:nvSpPr>
        <p:spPr>
          <a:xfrm>
            <a:off x="9282161" y="1544186"/>
            <a:ext cx="1211245" cy="426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41631F-8C01-4755-B702-27C547FBB7B3}"/>
              </a:ext>
            </a:extLst>
          </p:cNvPr>
          <p:cNvSpPr/>
          <p:nvPr/>
        </p:nvSpPr>
        <p:spPr>
          <a:xfrm>
            <a:off x="4639020" y="1432588"/>
            <a:ext cx="1766657" cy="4633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4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1F40188-791F-4284-A4E7-C086A4F6C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 b="21646"/>
          <a:stretch/>
        </p:blipFill>
        <p:spPr>
          <a:xfrm>
            <a:off x="-905" y="10"/>
            <a:ext cx="12191980" cy="6857990"/>
          </a:xfrm>
          <a:prstGeom prst="rect">
            <a:avLst/>
          </a:prstGeom>
        </p:spPr>
      </p:pic>
      <p:sp>
        <p:nvSpPr>
          <p:cNvPr id="3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6559-186D-47F8-9515-48285DF3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562" y="5752040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D61054-1FD9-4343-B483-53041A8BB1B5}" type="slidenum">
              <a:rPr lang="en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BE" dirty="0">
              <a:solidFill>
                <a:srgbClr val="FFFFFF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8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1F8CB7F-4C9B-4D03-8805-AF670C6D9E5E}"/>
              </a:ext>
            </a:extLst>
          </p:cNvPr>
          <p:cNvSpPr txBox="1">
            <a:spLocks/>
          </p:cNvSpPr>
          <p:nvPr/>
        </p:nvSpPr>
        <p:spPr>
          <a:xfrm>
            <a:off x="1950098" y="517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BE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30C020C-35A0-4060-B9D3-068E3F72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709" y="2019976"/>
            <a:ext cx="7873030" cy="453390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</a:rPr>
              <a:t>We steken een bit in zwarte doos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</a:rPr>
              <a:t>Zwarte doos heeft 50 procent kans om bit te flippen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</a:rPr>
              <a:t>Geen info of bit geflipt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</a:rPr>
              <a:t>We willen de bit als 0 terugkrijgen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867591-3152-4795-B11F-CECE6416E13B}"/>
              </a:ext>
            </a:extLst>
          </p:cNvPr>
          <p:cNvSpPr txBox="1">
            <a:spLocks/>
          </p:cNvSpPr>
          <p:nvPr/>
        </p:nvSpPr>
        <p:spPr>
          <a:xfrm>
            <a:off x="2102498" y="2041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Demo</a:t>
            </a:r>
            <a:endParaRPr lang="en-BE" dirty="0"/>
          </a:p>
        </p:txBody>
      </p:sp>
      <p:pic>
        <p:nvPicPr>
          <p:cNvPr id="2052" name="Picture 4" descr="Black Box Model Definition">
            <a:extLst>
              <a:ext uri="{FF2B5EF4-FFF2-40B4-BE49-F238E27FC236}">
                <a16:creationId xmlns:a16="http://schemas.microsoft.com/office/drawing/2014/main" id="{EACF84A7-65CA-411E-B3EE-F6CE7E5F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51" y="4750857"/>
            <a:ext cx="4334647" cy="19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74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1F40188-791F-4284-A4E7-C086A4F6C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 b="21646"/>
          <a:stretch/>
        </p:blipFill>
        <p:spPr>
          <a:xfrm>
            <a:off x="-905" y="10"/>
            <a:ext cx="12191980" cy="6857990"/>
          </a:xfrm>
          <a:prstGeom prst="rect">
            <a:avLst/>
          </a:prstGeom>
        </p:spPr>
      </p:pic>
      <p:sp>
        <p:nvSpPr>
          <p:cNvPr id="3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6559-186D-47F8-9515-48285DF3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562" y="5752040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D61054-1FD9-4343-B483-53041A8BB1B5}" type="slidenum">
              <a:rPr lang="en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BE" dirty="0">
              <a:solidFill>
                <a:srgbClr val="FFFFFF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8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1F8CB7F-4C9B-4D03-8805-AF670C6D9E5E}"/>
              </a:ext>
            </a:extLst>
          </p:cNvPr>
          <p:cNvSpPr txBox="1">
            <a:spLocks/>
          </p:cNvSpPr>
          <p:nvPr/>
        </p:nvSpPr>
        <p:spPr>
          <a:xfrm>
            <a:off x="1950098" y="517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BE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30C020C-35A0-4060-B9D3-068E3F72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709" y="2019976"/>
            <a:ext cx="7353626" cy="453390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</a:rPr>
              <a:t>Klassiek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Ofwel is bit 1 en moeten we flippen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Ofwel is bit 0 en moeten we niet flippen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50 procent kans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</a:rPr>
              <a:t>Quantum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Maken bit 50/50 superpositie van 0 en 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Bit komt altijd 50/50 terug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Altijd zelfde actie nodig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tx1"/>
                </a:solidFill>
              </a:rPr>
              <a:t>100 procent kans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867591-3152-4795-B11F-CECE6416E13B}"/>
              </a:ext>
            </a:extLst>
          </p:cNvPr>
          <p:cNvSpPr txBox="1">
            <a:spLocks/>
          </p:cNvSpPr>
          <p:nvPr/>
        </p:nvSpPr>
        <p:spPr>
          <a:xfrm>
            <a:off x="2102498" y="204151"/>
            <a:ext cx="10241902" cy="13758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Demo</a:t>
            </a:r>
            <a:endParaRPr lang="en-BE" dirty="0"/>
          </a:p>
        </p:txBody>
      </p:sp>
      <p:pic>
        <p:nvPicPr>
          <p:cNvPr id="17" name="Picture 2" descr="Instant Coin Toss / Coin Flip | Heads or Tails? | Just Flip A Coin!">
            <a:extLst>
              <a:ext uri="{FF2B5EF4-FFF2-40B4-BE49-F238E27FC236}">
                <a16:creationId xmlns:a16="http://schemas.microsoft.com/office/drawing/2014/main" id="{B01F58B9-21C7-4232-B546-02FF6372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71" y="289686"/>
            <a:ext cx="2598865" cy="25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00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542BBCE4BB514BB3ECA040905D1316" ma:contentTypeVersion="0" ma:contentTypeDescription="Een nieuw document maken." ma:contentTypeScope="" ma:versionID="6766ca6ec696fdad1863835be688c0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622c5df717c609c8b49dc5a1f4ec9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64BA6B-6B55-4E74-AC60-ADD6CD6EF1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B8BF47-658B-46F0-BB5B-934D4C19889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5EEC1EC-54E3-46C4-9793-67E2B73E8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371</TotalTime>
  <Words>650</Words>
  <Application>Microsoft Office PowerPoint</Application>
  <PresentationFormat>Widescreen</PresentationFormat>
  <Paragraphs>116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Georgia</vt:lpstr>
      <vt:lpstr>Wingdings 3</vt:lpstr>
      <vt:lpstr>Slice</vt:lpstr>
      <vt:lpstr>Quantum Computers</vt:lpstr>
      <vt:lpstr>Quantum Computers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Computers</dc:title>
  <dc:creator>Ben Sleurs</dc:creator>
  <cp:lastModifiedBy>Ben Sleurs</cp:lastModifiedBy>
  <cp:revision>5</cp:revision>
  <dcterms:created xsi:type="dcterms:W3CDTF">2021-12-14T14:03:17Z</dcterms:created>
  <dcterms:modified xsi:type="dcterms:W3CDTF">2021-12-16T09:17:01Z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0x010100A4542BBCE4BB514BB3ECA040905D1316</vt:lpwstr>
  </property>
</Properties>
</file>