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3" r:id="rId8"/>
    <p:sldId id="264" r:id="rId9"/>
    <p:sldId id="265" r:id="rId10"/>
    <p:sldId id="266" r:id="rId11"/>
    <p:sldId id="267" r:id="rId12"/>
    <p:sldId id="262"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2" y="3886200"/>
            <a:ext cx="64008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8E524C9-318C-4E5D-A130-039A10A12302}"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426994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E524C9-318C-4E5D-A130-039A10A12302}"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70295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274642"/>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E524C9-318C-4E5D-A130-039A10A12302}"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378426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1"/>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3886200"/>
            <a:ext cx="64008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63649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386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2413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1600206"/>
            <a:ext cx="40386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199" y="1600206"/>
            <a:ext cx="40386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310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62011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93941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61339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3"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3"/>
            <a:ext cx="30083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1211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E524C9-318C-4E5D-A130-039A10A12302}"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2830392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3370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7174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4"/>
            <a:ext cx="2057401"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4" y="274644"/>
            <a:ext cx="601980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425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4"/>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524C9-318C-4E5D-A130-039A10A12302}"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31224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4"/>
            <a:ext cx="40386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199" y="1600204"/>
            <a:ext cx="40386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8E524C9-318C-4E5D-A130-039A10A12302}"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243503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E524C9-318C-4E5D-A130-039A10A12302}" type="datetimeFigureOut">
              <a:rPr lang="en-GB" smtClean="0"/>
              <a:t>23/03/2017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145465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8E524C9-318C-4E5D-A130-039A10A12302}"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32150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524C9-318C-4E5D-A130-039A10A12302}" type="datetimeFigureOut">
              <a:rPr lang="en-GB" smtClean="0"/>
              <a:t>23/03/2017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337185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524C9-318C-4E5D-A130-039A10A12302}"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382060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524C9-318C-4E5D-A130-039A10A12302}"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B7B9E-1FB0-4991-859D-7E020B259319}" type="slidenum">
              <a:rPr lang="en-GB" smtClean="0"/>
              <a:t>‹#›</a:t>
            </a:fld>
            <a:endParaRPr lang="en-GB"/>
          </a:p>
        </p:txBody>
      </p:sp>
    </p:spTree>
    <p:extLst>
      <p:ext uri="{BB962C8B-B14F-4D97-AF65-F5344CB8AC3E}">
        <p14:creationId xmlns:p14="http://schemas.microsoft.com/office/powerpoint/2010/main" val="155287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4"/>
            <a:ext cx="21336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524C9-318C-4E5D-A130-039A10A12302}" type="datetimeFigureOut">
              <a:rPr lang="en-GB" smtClean="0"/>
              <a:t>23/03/2017</a:t>
            </a:fld>
            <a:endParaRPr lang="en-GB"/>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199" y="6356354"/>
            <a:ext cx="21336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B7B9E-1FB0-4991-859D-7E020B259319}" type="slidenum">
              <a:rPr lang="en-GB" smtClean="0"/>
              <a:t>‹#›</a:t>
            </a:fld>
            <a:endParaRPr lang="en-GB"/>
          </a:p>
        </p:txBody>
      </p:sp>
    </p:spTree>
    <p:extLst>
      <p:ext uri="{BB962C8B-B14F-4D97-AF65-F5344CB8AC3E}">
        <p14:creationId xmlns:p14="http://schemas.microsoft.com/office/powerpoint/2010/main" val="42464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6"/>
            <a:ext cx="21336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D7825-08B2-4D45-B326-86E33CC2D8AC}" type="datetimeFigureOut">
              <a:rPr lang="en-GB" smtClean="0">
                <a:solidFill>
                  <a:prstClr val="black">
                    <a:tint val="75000"/>
                  </a:prstClr>
                </a:solidFill>
              </a:rPr>
              <a:pPr/>
              <a:t>23/03/2017</a:t>
            </a:fld>
            <a:endParaRPr lang="en-GB">
              <a:solidFill>
                <a:prstClr val="black">
                  <a:tint val="75000"/>
                </a:prstClr>
              </a:solidFill>
            </a:endParaRPr>
          </a:p>
        </p:txBody>
      </p:sp>
      <p:sp>
        <p:nvSpPr>
          <p:cNvPr id="5" name="Footer Placeholder 4"/>
          <p:cNvSpPr>
            <a:spLocks noGrp="1"/>
          </p:cNvSpPr>
          <p:nvPr>
            <p:ph type="ftr" sz="quarter" idx="3"/>
          </p:nvPr>
        </p:nvSpPr>
        <p:spPr>
          <a:xfrm>
            <a:off x="3124201"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199" y="6356356"/>
            <a:ext cx="21336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9FE2E-9F16-48D8-BF64-4F00C6E69B8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87365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jpeg"/><Relationship Id="rId3" Type="http://schemas.microsoft.com/office/2007/relationships/hdphoto" Target="../media/hdphoto1.wdp"/><Relationship Id="rId7" Type="http://schemas.openxmlformats.org/officeDocument/2006/relationships/image" Target="../media/image27.jpe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4.png"/><Relationship Id="rId12"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8.xml"/><Relationship Id="rId6" Type="http://schemas.microsoft.com/office/2007/relationships/hdphoto" Target="../media/hdphoto3.wdp"/><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jpeg"/><Relationship Id="rId12"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9.jpeg"/><Relationship Id="rId11" Type="http://schemas.openxmlformats.org/officeDocument/2006/relationships/image" Target="../media/image23.jpeg"/><Relationship Id="rId5" Type="http://schemas.microsoft.com/office/2007/relationships/hdphoto" Target="../media/hdphoto4.wdp"/><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67000"/>
          </a:schemeClr>
        </a:solidFill>
        <a:effectLst/>
      </p:bgPr>
    </p:bg>
    <p:spTree>
      <p:nvGrpSpPr>
        <p:cNvPr id="1" name=""/>
        <p:cNvGrpSpPr/>
        <p:nvPr/>
      </p:nvGrpSpPr>
      <p:grpSpPr>
        <a:xfrm>
          <a:off x="0" y="0"/>
          <a:ext cx="0" cy="0"/>
          <a:chOff x="0" y="0"/>
          <a:chExt cx="0" cy="0"/>
        </a:xfrm>
      </p:grpSpPr>
      <p:pic>
        <p:nvPicPr>
          <p:cNvPr id="3" name="Picture 3" descr="C:\Users\2200545K\Desktop\Topper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772815"/>
            <a:ext cx="4100206" cy="286363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6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C:\Users\2200545K\Desktop\Topper logo.png"/>
          <p:cNvPicPr>
            <a:picLocks noChangeAspect="1" noChangeArrowheads="1"/>
          </p:cNvPicPr>
          <p:nvPr/>
        </p:nvPicPr>
        <p:blipFill>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p:blipFill>
        <p:spPr bwMode="auto">
          <a:xfrm>
            <a:off x="721239" y="332659"/>
            <a:ext cx="2310138" cy="1206991"/>
          </a:xfrm>
          <a:prstGeom prst="rect">
            <a:avLst/>
          </a:prstGeom>
          <a:ln w="180975" cap="sq" cmpd="thickThin">
            <a:solidFill>
              <a:schemeClr val="bg1">
                <a:lumMod val="5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980" y="3477847"/>
            <a:ext cx="4032446" cy="338554"/>
          </a:xfrm>
          <a:prstGeom prst="rect">
            <a:avLst/>
          </a:prstGeom>
          <a:noFill/>
        </p:spPr>
        <p:txBody>
          <a:bodyPr wrap="square" rtlCol="0">
            <a:spAutoFit/>
          </a:bodyPr>
          <a:lstStyle/>
          <a:p>
            <a:r>
              <a:rPr lang="en-GB" sz="1600" b="1" dirty="0" smtClean="0">
                <a:solidFill>
                  <a:prstClr val="black"/>
                </a:solidFill>
                <a:latin typeface="Calibri Light" panose="020F0302020204030204" pitchFamily="34" charset="0"/>
              </a:rPr>
              <a:t> Favourite Albums:</a:t>
            </a:r>
            <a:endParaRPr lang="en-GB" sz="1600" b="1" dirty="0">
              <a:solidFill>
                <a:prstClr val="black"/>
              </a:solidFill>
              <a:latin typeface="Calibri Light" panose="020F0302020204030204" pitchFamily="34" charset="0"/>
            </a:endParaRPr>
          </a:p>
        </p:txBody>
      </p:sp>
      <p:sp>
        <p:nvSpPr>
          <p:cNvPr id="26" name="TextBox 25"/>
          <p:cNvSpPr txBox="1"/>
          <p:nvPr/>
        </p:nvSpPr>
        <p:spPr>
          <a:xfrm>
            <a:off x="523715" y="5589240"/>
            <a:ext cx="2315682" cy="338554"/>
          </a:xfrm>
          <a:prstGeom prst="rect">
            <a:avLst/>
          </a:prstGeom>
          <a:noFill/>
        </p:spPr>
        <p:txBody>
          <a:bodyPr wrap="square" rtlCol="0">
            <a:spAutoFit/>
          </a:bodyPr>
          <a:lstStyle/>
          <a:p>
            <a:pPr algn="ctr"/>
            <a:r>
              <a:rPr lang="en-GB" sz="1600" b="1" dirty="0" smtClean="0">
                <a:solidFill>
                  <a:prstClr val="black"/>
                </a:solidFill>
                <a:latin typeface="Calibri Light" panose="020F0302020204030204" pitchFamily="34" charset="0"/>
              </a:rPr>
              <a:t>Avenged Sevenfold</a:t>
            </a:r>
          </a:p>
        </p:txBody>
      </p:sp>
      <p:sp>
        <p:nvSpPr>
          <p:cNvPr id="27" name="TextBox 26"/>
          <p:cNvSpPr txBox="1"/>
          <p:nvPr/>
        </p:nvSpPr>
        <p:spPr>
          <a:xfrm>
            <a:off x="3320677" y="5589240"/>
            <a:ext cx="2315682" cy="338554"/>
          </a:xfrm>
          <a:prstGeom prst="rect">
            <a:avLst/>
          </a:prstGeom>
          <a:noFill/>
        </p:spPr>
        <p:txBody>
          <a:bodyPr wrap="square" rtlCol="0">
            <a:spAutoFit/>
          </a:bodyPr>
          <a:lstStyle/>
          <a:p>
            <a:pPr algn="ctr"/>
            <a:r>
              <a:rPr lang="en-GB" sz="1600" b="1" dirty="0" smtClean="0">
                <a:solidFill>
                  <a:prstClr val="black"/>
                </a:solidFill>
                <a:latin typeface="Calibri Light" panose="020F0302020204030204" pitchFamily="34" charset="0"/>
              </a:rPr>
              <a:t>The Offspring</a:t>
            </a:r>
            <a:endParaRPr lang="en-GB" sz="1600" b="1" dirty="0">
              <a:solidFill>
                <a:prstClr val="black"/>
              </a:solidFill>
              <a:latin typeface="Calibri Light" panose="020F0302020204030204" pitchFamily="34" charset="0"/>
            </a:endParaRPr>
          </a:p>
        </p:txBody>
      </p:sp>
      <p:sp>
        <p:nvSpPr>
          <p:cNvPr id="28" name="TextBox 27"/>
          <p:cNvSpPr txBox="1"/>
          <p:nvPr/>
        </p:nvSpPr>
        <p:spPr>
          <a:xfrm>
            <a:off x="6112094" y="5589240"/>
            <a:ext cx="2315682" cy="338554"/>
          </a:xfrm>
          <a:prstGeom prst="rect">
            <a:avLst/>
          </a:prstGeom>
          <a:noFill/>
        </p:spPr>
        <p:txBody>
          <a:bodyPr wrap="square" rtlCol="0">
            <a:spAutoFit/>
          </a:bodyPr>
          <a:lstStyle/>
          <a:p>
            <a:pPr algn="ctr"/>
            <a:r>
              <a:rPr lang="en-GB" sz="1600" b="1" dirty="0" smtClean="0">
                <a:solidFill>
                  <a:prstClr val="black"/>
                </a:solidFill>
                <a:latin typeface="Calibri Light" panose="020F0302020204030204" pitchFamily="34" charset="0"/>
              </a:rPr>
              <a:t>Linkin Park</a:t>
            </a:r>
            <a:endParaRPr lang="en-GB" sz="1600" b="1" dirty="0">
              <a:solidFill>
                <a:prstClr val="black"/>
              </a:solidFill>
              <a:latin typeface="Calibri Light" panose="020F0302020204030204" pitchFamily="34" charset="0"/>
            </a:endParaRPr>
          </a:p>
        </p:txBody>
      </p:sp>
      <p:sp>
        <p:nvSpPr>
          <p:cNvPr id="19" name="TextBox 18"/>
          <p:cNvSpPr txBox="1"/>
          <p:nvPr/>
        </p:nvSpPr>
        <p:spPr>
          <a:xfrm>
            <a:off x="3079887" y="1844824"/>
            <a:ext cx="2887673"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smtClean="0">
                <a:solidFill>
                  <a:prstClr val="white"/>
                </a:solidFill>
                <a:latin typeface="Baskerville Old Face" panose="02020602080505020303" pitchFamily="18" charset="0"/>
              </a:rPr>
              <a:t>Genres</a:t>
            </a:r>
            <a:endParaRPr lang="en-GB" b="1" dirty="0">
              <a:solidFill>
                <a:prstClr val="white"/>
              </a:solidFill>
              <a:latin typeface="Baskerville Old Face" panose="02020602080505020303" pitchFamily="18" charset="0"/>
            </a:endParaRPr>
          </a:p>
        </p:txBody>
      </p:sp>
      <p:sp>
        <p:nvSpPr>
          <p:cNvPr id="34" name="TextBox 33"/>
          <p:cNvSpPr txBox="1"/>
          <p:nvPr/>
        </p:nvSpPr>
        <p:spPr>
          <a:xfrm>
            <a:off x="6112092" y="1844824"/>
            <a:ext cx="2887673"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smtClean="0">
                <a:solidFill>
                  <a:prstClr val="white"/>
                </a:solidFill>
                <a:latin typeface="Baskerville Old Face" panose="02020602080505020303" pitchFamily="18" charset="0"/>
              </a:rPr>
              <a:t>Top Reviewers</a:t>
            </a:r>
            <a:endParaRPr lang="en-GB" b="1" dirty="0">
              <a:solidFill>
                <a:prstClr val="white"/>
              </a:solidFill>
              <a:latin typeface="Baskerville Old Face" panose="02020602080505020303" pitchFamily="18" charset="0"/>
            </a:endParaRPr>
          </a:p>
        </p:txBody>
      </p:sp>
      <p:sp>
        <p:nvSpPr>
          <p:cNvPr id="35" name="TextBox 34"/>
          <p:cNvSpPr txBox="1"/>
          <p:nvPr/>
        </p:nvSpPr>
        <p:spPr>
          <a:xfrm>
            <a:off x="47979" y="1844824"/>
            <a:ext cx="2887673"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smtClean="0">
                <a:solidFill>
                  <a:prstClr val="white"/>
                </a:solidFill>
                <a:latin typeface="Baskerville Old Face" panose="02020602080505020303" pitchFamily="18" charset="0"/>
              </a:rPr>
              <a:t>Top Albums</a:t>
            </a:r>
            <a:endParaRPr lang="en-GB" b="1" dirty="0">
              <a:solidFill>
                <a:prstClr val="white"/>
              </a:solidFill>
              <a:latin typeface="Baskerville Old Face" panose="02020602080505020303" pitchFamily="18" charset="0"/>
            </a:endParaRPr>
          </a:p>
        </p:txBody>
      </p:sp>
      <p:sp>
        <p:nvSpPr>
          <p:cNvPr id="25" name="Rectangle 24"/>
          <p:cNvSpPr/>
          <p:nvPr/>
        </p:nvSpPr>
        <p:spPr>
          <a:xfrm>
            <a:off x="914281" y="2418616"/>
            <a:ext cx="7219182" cy="936104"/>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GB" dirty="0" smtClean="0">
                <a:solidFill>
                  <a:prstClr val="white"/>
                </a:solidFill>
                <a:latin typeface="Baskerville Old Face" panose="02020602080505020303" pitchFamily="18" charset="0"/>
              </a:rPr>
              <a:t>Last Review:</a:t>
            </a:r>
          </a:p>
          <a:p>
            <a:pPr algn="ctr"/>
            <a:r>
              <a:rPr lang="en-GB" dirty="0" smtClean="0">
                <a:solidFill>
                  <a:prstClr val="white"/>
                </a:solidFill>
                <a:latin typeface="Baskerville Old Face" panose="02020602080505020303" pitchFamily="18" charset="0"/>
              </a:rPr>
              <a:t>Nightmare – Avenged Sevenfold</a:t>
            </a:r>
            <a:endParaRPr lang="en-GB" dirty="0">
              <a:solidFill>
                <a:prstClr val="white"/>
              </a:solidFill>
              <a:latin typeface="Baskerville Old Face" panose="02020602080505020303" pitchFamily="18" charset="0"/>
            </a:endParaRPr>
          </a:p>
        </p:txBody>
      </p:sp>
      <p:sp>
        <p:nvSpPr>
          <p:cNvPr id="65" name="Rectangle 64"/>
          <p:cNvSpPr/>
          <p:nvPr/>
        </p:nvSpPr>
        <p:spPr>
          <a:xfrm>
            <a:off x="1106794" y="2852936"/>
            <a:ext cx="385023"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66" name="Rectangle 65"/>
          <p:cNvSpPr/>
          <p:nvPr/>
        </p:nvSpPr>
        <p:spPr>
          <a:xfrm>
            <a:off x="1588073" y="2852936"/>
            <a:ext cx="385023"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31" name="TextBox 30"/>
          <p:cNvSpPr txBox="1"/>
          <p:nvPr/>
        </p:nvSpPr>
        <p:spPr>
          <a:xfrm>
            <a:off x="47981" y="6165304"/>
            <a:ext cx="9096019" cy="338554"/>
          </a:xfrm>
          <a:prstGeom prst="rect">
            <a:avLst/>
          </a:prstGeom>
          <a:noFill/>
        </p:spPr>
        <p:txBody>
          <a:bodyPr wrap="square" rtlCol="0">
            <a:spAutoFit/>
          </a:bodyPr>
          <a:lstStyle/>
          <a:p>
            <a:r>
              <a:rPr lang="en-GB" sz="1200" b="1" dirty="0">
                <a:solidFill>
                  <a:prstClr val="black"/>
                </a:solidFill>
                <a:latin typeface="Baskerville Old Face" panose="02020602080505020303" pitchFamily="18" charset="0"/>
              </a:rPr>
              <a:t> </a:t>
            </a:r>
            <a:r>
              <a:rPr lang="en-GB" sz="1200" b="1" dirty="0" smtClean="0">
                <a:solidFill>
                  <a:prstClr val="black"/>
                </a:solidFill>
                <a:latin typeface="Baskerville Old Face" panose="02020602080505020303" pitchFamily="18" charset="0"/>
              </a:rPr>
              <a:t>   Home    About    Site Map    Sign Out   			              Contact Us</a:t>
            </a:r>
            <a:r>
              <a:rPr lang="en-GB" sz="1600" dirty="0" smtClean="0">
                <a:solidFill>
                  <a:prstClr val="black"/>
                </a:solidFill>
                <a:latin typeface="Baskerville Old Face" panose="02020602080505020303" pitchFamily="18" charset="0"/>
              </a:rPr>
              <a:t>	</a:t>
            </a:r>
            <a:endParaRPr lang="en-GB" sz="1600" dirty="0">
              <a:solidFill>
                <a:prstClr val="black"/>
              </a:solidFill>
              <a:latin typeface="Baskerville Old Face" panose="02020602080505020303" pitchFamily="18" charset="0"/>
            </a:endParaRPr>
          </a:p>
        </p:txBody>
      </p:sp>
      <p:sp>
        <p:nvSpPr>
          <p:cNvPr id="72" name="Rectangle 71"/>
          <p:cNvSpPr/>
          <p:nvPr/>
        </p:nvSpPr>
        <p:spPr>
          <a:xfrm>
            <a:off x="2069350" y="2852936"/>
            <a:ext cx="385023"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2" name="Rectangle 1"/>
          <p:cNvSpPr/>
          <p:nvPr/>
        </p:nvSpPr>
        <p:spPr>
          <a:xfrm>
            <a:off x="6882138" y="44624"/>
            <a:ext cx="1451038" cy="369332"/>
          </a:xfrm>
          <a:prstGeom prst="rect">
            <a:avLst/>
          </a:prstGeom>
        </p:spPr>
        <p:txBody>
          <a:bodyPr wrap="none">
            <a:spAutoFit/>
          </a:bodyPr>
          <a:lstStyle/>
          <a:p>
            <a:r>
              <a:rPr lang="en-GB" dirty="0" err="1" smtClean="0">
                <a:solidFill>
                  <a:prstClr val="black"/>
                </a:solidFill>
                <a:latin typeface="Baskerville Old Face" panose="02020602080505020303" pitchFamily="18" charset="0"/>
              </a:rPr>
              <a:t>StacyBrennan</a:t>
            </a:r>
            <a:endParaRPr lang="en-GB" dirty="0">
              <a:solidFill>
                <a:prstClr val="black"/>
              </a:solidFill>
            </a:endParaRPr>
          </a:p>
        </p:txBody>
      </p:sp>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20477" r="23243"/>
          <a:stretch/>
        </p:blipFill>
        <p:spPr>
          <a:xfrm>
            <a:off x="7023316" y="415559"/>
            <a:ext cx="1657300" cy="1239158"/>
          </a:xfrm>
          <a:prstGeom prst="rect">
            <a:avLst/>
          </a:prstGeom>
          <a:ln w="28575">
            <a:solidFill>
              <a:schemeClr val="tx1"/>
            </a:solidFill>
          </a:ln>
        </p:spPr>
      </p:pic>
      <p:sp>
        <p:nvSpPr>
          <p:cNvPr id="3" name="TextBox 2"/>
          <p:cNvSpPr txBox="1"/>
          <p:nvPr/>
        </p:nvSpPr>
        <p:spPr>
          <a:xfrm>
            <a:off x="3416931" y="157609"/>
            <a:ext cx="3465207" cy="1600438"/>
          </a:xfrm>
          <a:prstGeom prst="rect">
            <a:avLst/>
          </a:prstGeom>
          <a:noFill/>
        </p:spPr>
        <p:txBody>
          <a:bodyPr wrap="square" rtlCol="0">
            <a:spAutoFit/>
          </a:bodyPr>
          <a:lstStyle/>
          <a:p>
            <a:r>
              <a:rPr lang="en-GB" sz="1400" b="1" dirty="0" smtClean="0">
                <a:solidFill>
                  <a:prstClr val="black"/>
                </a:solidFill>
                <a:latin typeface="Baskerville Old Face" panose="02020602080505020303" pitchFamily="18" charset="0"/>
              </a:rPr>
              <a:t>Reviews: 7</a:t>
            </a:r>
            <a:endParaRPr lang="en-GB" sz="1400" b="1" dirty="0">
              <a:solidFill>
                <a:prstClr val="black"/>
              </a:solidFill>
              <a:latin typeface="Baskerville Old Face" panose="02020602080505020303" pitchFamily="18" charset="0"/>
            </a:endParaRPr>
          </a:p>
          <a:p>
            <a:r>
              <a:rPr lang="en-GB" sz="1400" b="1" dirty="0" smtClean="0">
                <a:solidFill>
                  <a:prstClr val="black"/>
                </a:solidFill>
                <a:latin typeface="Baskerville Old Face" panose="02020602080505020303" pitchFamily="18" charset="0"/>
              </a:rPr>
              <a:t>Years Active: 1</a:t>
            </a:r>
          </a:p>
          <a:p>
            <a:r>
              <a:rPr lang="en-GB" sz="1400" b="1" dirty="0" smtClean="0">
                <a:solidFill>
                  <a:prstClr val="black"/>
                </a:solidFill>
                <a:latin typeface="Baskerville Old Face" panose="02020602080505020303" pitchFamily="18" charset="0"/>
              </a:rPr>
              <a:t>Favourite Genre: Rock</a:t>
            </a:r>
          </a:p>
          <a:p>
            <a:endParaRPr lang="en-GB" sz="1400" b="1" dirty="0" smtClean="0">
              <a:solidFill>
                <a:prstClr val="black"/>
              </a:solidFill>
              <a:latin typeface="Baskerville Old Face" panose="02020602080505020303" pitchFamily="18" charset="0"/>
            </a:endParaRPr>
          </a:p>
          <a:p>
            <a:r>
              <a:rPr lang="en-GB" sz="1400" b="1" u="sng" dirty="0" smtClean="0">
                <a:solidFill>
                  <a:prstClr val="black"/>
                </a:solidFill>
                <a:latin typeface="Baskerville Old Face" panose="02020602080505020303" pitchFamily="18" charset="0"/>
              </a:rPr>
              <a:t>Add Album</a:t>
            </a:r>
          </a:p>
          <a:p>
            <a:r>
              <a:rPr lang="en-GB" sz="1400" b="1" u="sng" dirty="0" smtClean="0">
                <a:solidFill>
                  <a:prstClr val="black"/>
                </a:solidFill>
                <a:latin typeface="Baskerville Old Face" panose="02020602080505020303" pitchFamily="18" charset="0"/>
              </a:rPr>
              <a:t>Settings</a:t>
            </a:r>
            <a:endParaRPr lang="en-GB" sz="1400" b="1" u="sng" dirty="0">
              <a:solidFill>
                <a:prstClr val="black"/>
              </a:solidFill>
              <a:latin typeface="Baskerville Old Face" panose="02020602080505020303" pitchFamily="18" charset="0"/>
            </a:endParaRPr>
          </a:p>
          <a:p>
            <a:r>
              <a:rPr lang="en-GB" sz="1400" b="1" u="sng" dirty="0" smtClean="0">
                <a:solidFill>
                  <a:prstClr val="black"/>
                </a:solidFill>
                <a:latin typeface="Baskerville Old Face" panose="02020602080505020303" pitchFamily="18" charset="0"/>
              </a:rPr>
              <a:t>Sign Out</a:t>
            </a:r>
            <a:endParaRPr lang="en-GB" sz="1400" b="1" u="sng" dirty="0">
              <a:solidFill>
                <a:prstClr val="black"/>
              </a:solidFill>
              <a:latin typeface="Baskerville Old Face" panose="02020602080505020303" pitchFamily="18" charset="0"/>
            </a:endParaRPr>
          </a:p>
        </p:txBody>
      </p:sp>
      <p:pic>
        <p:nvPicPr>
          <p:cNvPr id="24" name="Picture 13" descr="https://i.ytimg.com/vi/SFfrthBpqQA/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0989" y="2500526"/>
            <a:ext cx="1032341" cy="772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9" name="Picture 13" descr="https://i.ytimg.com/vi/SFfrthBpqQA/maxresdefaul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000" y="3861049"/>
            <a:ext cx="2310138" cy="1728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6" name="Picture 4" descr="Image result for the offspring smas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0677" y="3856581"/>
            <a:ext cx="2316112" cy="17326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8" name="Picture 6" descr="https://img.discogs.com/NujESlgTU6nBWWAtP87Z8O0aTPk=/fit-in/300x300/filters:strip_icc():format(jpeg):mode_rgb():quality(40)/discogs-images/R-690978-1335170751.jpe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094" y="3861050"/>
            <a:ext cx="2315682" cy="1728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41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Walkthrough</a:t>
            </a:r>
          </a:p>
        </p:txBody>
      </p:sp>
      <p:sp>
        <p:nvSpPr>
          <p:cNvPr id="4" name="TextBox 3"/>
          <p:cNvSpPr txBox="1"/>
          <p:nvPr/>
        </p:nvSpPr>
        <p:spPr>
          <a:xfrm>
            <a:off x="4169484" y="1196754"/>
            <a:ext cx="7920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solidFill>
                  <a:prstClr val="black"/>
                </a:solidFill>
              </a:rPr>
              <a:t>Home</a:t>
            </a:r>
          </a:p>
        </p:txBody>
      </p:sp>
      <p:sp>
        <p:nvSpPr>
          <p:cNvPr id="5" name="TextBox 4"/>
          <p:cNvSpPr txBox="1"/>
          <p:nvPr/>
        </p:nvSpPr>
        <p:spPr>
          <a:xfrm>
            <a:off x="7774026" y="4065438"/>
            <a:ext cx="7920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Login</a:t>
            </a:r>
            <a:endParaRPr lang="en-GB" dirty="0">
              <a:solidFill>
                <a:prstClr val="black"/>
              </a:solidFill>
            </a:endParaRPr>
          </a:p>
        </p:txBody>
      </p:sp>
      <p:sp>
        <p:nvSpPr>
          <p:cNvPr id="6" name="TextBox 5"/>
          <p:cNvSpPr txBox="1"/>
          <p:nvPr/>
        </p:nvSpPr>
        <p:spPr>
          <a:xfrm>
            <a:off x="2428063" y="4043422"/>
            <a:ext cx="194421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Top Reviewers</a:t>
            </a:r>
            <a:endParaRPr lang="en-GB" dirty="0">
              <a:solidFill>
                <a:prstClr val="black"/>
              </a:solidFill>
            </a:endParaRPr>
          </a:p>
        </p:txBody>
      </p:sp>
      <p:sp>
        <p:nvSpPr>
          <p:cNvPr id="7" name="TextBox 6"/>
          <p:cNvSpPr txBox="1"/>
          <p:nvPr/>
        </p:nvSpPr>
        <p:spPr>
          <a:xfrm>
            <a:off x="107505" y="3157617"/>
            <a:ext cx="165618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Top Albums</a:t>
            </a:r>
            <a:endParaRPr lang="en-GB" dirty="0">
              <a:solidFill>
                <a:prstClr val="black"/>
              </a:solidFill>
            </a:endParaRPr>
          </a:p>
        </p:txBody>
      </p:sp>
      <p:sp>
        <p:nvSpPr>
          <p:cNvPr id="8" name="TextBox 7"/>
          <p:cNvSpPr txBox="1"/>
          <p:nvPr/>
        </p:nvSpPr>
        <p:spPr>
          <a:xfrm>
            <a:off x="2158114" y="2947983"/>
            <a:ext cx="9361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About</a:t>
            </a:r>
            <a:endParaRPr lang="en-GB" dirty="0">
              <a:solidFill>
                <a:prstClr val="black"/>
              </a:solidFill>
            </a:endParaRPr>
          </a:p>
        </p:txBody>
      </p:sp>
      <p:sp>
        <p:nvSpPr>
          <p:cNvPr id="10" name="TextBox 9"/>
          <p:cNvSpPr txBox="1"/>
          <p:nvPr/>
        </p:nvSpPr>
        <p:spPr>
          <a:xfrm>
            <a:off x="107504" y="4149816"/>
            <a:ext cx="165483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solidFill>
                  <a:prstClr val="black"/>
                </a:solidFill>
              </a:rPr>
              <a:t>Review </a:t>
            </a:r>
            <a:r>
              <a:rPr lang="en-GB" dirty="0" smtClean="0">
                <a:solidFill>
                  <a:prstClr val="black"/>
                </a:solidFill>
              </a:rPr>
              <a:t>Album</a:t>
            </a:r>
            <a:endParaRPr lang="en-GB" dirty="0">
              <a:solidFill>
                <a:prstClr val="black"/>
              </a:solidFill>
            </a:endParaRPr>
          </a:p>
        </p:txBody>
      </p:sp>
      <p:sp>
        <p:nvSpPr>
          <p:cNvPr id="12" name="TextBox 11"/>
          <p:cNvSpPr txBox="1"/>
          <p:nvPr/>
        </p:nvSpPr>
        <p:spPr>
          <a:xfrm>
            <a:off x="5139190" y="3321998"/>
            <a:ext cx="10175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Account</a:t>
            </a:r>
            <a:endParaRPr lang="en-GB" dirty="0">
              <a:solidFill>
                <a:prstClr val="black"/>
              </a:solidFill>
            </a:endParaRPr>
          </a:p>
        </p:txBody>
      </p:sp>
      <p:cxnSp>
        <p:nvCxnSpPr>
          <p:cNvPr id="14" name="Elbow Connector 13"/>
          <p:cNvCxnSpPr>
            <a:stCxn id="4" idx="2"/>
            <a:endCxn id="7" idx="0"/>
          </p:cNvCxnSpPr>
          <p:nvPr/>
        </p:nvCxnSpPr>
        <p:spPr>
          <a:xfrm rot="5400000">
            <a:off x="1954797" y="546885"/>
            <a:ext cx="1591531" cy="36299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5" idx="0"/>
          </p:cNvCxnSpPr>
          <p:nvPr/>
        </p:nvCxnSpPr>
        <p:spPr>
          <a:xfrm rot="16200000" flipH="1">
            <a:off x="5118123" y="1013491"/>
            <a:ext cx="2499352" cy="3604542"/>
          </a:xfrm>
          <a:prstGeom prst="bentConnector3">
            <a:avLst>
              <a:gd name="adj1" fmla="val 3323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0"/>
          </p:cNvCxnSpPr>
          <p:nvPr/>
        </p:nvCxnSpPr>
        <p:spPr>
          <a:xfrm rot="5400000">
            <a:off x="2904899" y="1287353"/>
            <a:ext cx="1381897" cy="1939362"/>
          </a:xfrm>
          <a:prstGeom prst="bentConnector3">
            <a:avLst>
              <a:gd name="adj1" fmla="val 58271"/>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6" idx="0"/>
          </p:cNvCxnSpPr>
          <p:nvPr/>
        </p:nvCxnSpPr>
        <p:spPr>
          <a:xfrm rot="5400000">
            <a:off x="2744182" y="2222076"/>
            <a:ext cx="2477336" cy="1165357"/>
          </a:xfrm>
          <a:prstGeom prst="bentConnector3">
            <a:avLst>
              <a:gd name="adj1" fmla="val 33083"/>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0" idx="0"/>
          </p:cNvCxnSpPr>
          <p:nvPr/>
        </p:nvCxnSpPr>
        <p:spPr>
          <a:xfrm rot="5400000">
            <a:off x="623826" y="3838045"/>
            <a:ext cx="622867" cy="6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83" idx="0"/>
            <a:endCxn id="4" idx="2"/>
          </p:cNvCxnSpPr>
          <p:nvPr/>
        </p:nvCxnSpPr>
        <p:spPr>
          <a:xfrm rot="16200000" flipV="1">
            <a:off x="4554602" y="1577012"/>
            <a:ext cx="2512600" cy="2490748"/>
          </a:xfrm>
          <a:prstGeom prst="bentConnector3">
            <a:avLst>
              <a:gd name="adj1" fmla="val 67438"/>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588224" y="4078686"/>
            <a:ext cx="9361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solidFill>
                  <a:prstClr val="black"/>
                </a:solidFill>
              </a:rPr>
              <a:t>Register</a:t>
            </a:r>
          </a:p>
        </p:txBody>
      </p:sp>
      <p:cxnSp>
        <p:nvCxnSpPr>
          <p:cNvPr id="99" name="Elbow Connector 98"/>
          <p:cNvCxnSpPr>
            <a:endCxn id="12" idx="0"/>
          </p:cNvCxnSpPr>
          <p:nvPr/>
        </p:nvCxnSpPr>
        <p:spPr>
          <a:xfrm rot="16200000" flipH="1">
            <a:off x="4206203" y="1880248"/>
            <a:ext cx="1792198" cy="1091302"/>
          </a:xfrm>
          <a:prstGeom prst="bentConnector3">
            <a:avLst>
              <a:gd name="adj1" fmla="val 46280"/>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p:cNvCxnSpPr>
            <a:stCxn id="12" idx="2"/>
            <a:endCxn id="161" idx="0"/>
          </p:cNvCxnSpPr>
          <p:nvPr/>
        </p:nvCxnSpPr>
        <p:spPr>
          <a:xfrm rot="5400000">
            <a:off x="4059810" y="3852329"/>
            <a:ext cx="1749143" cy="14271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3712045" y="5440473"/>
            <a:ext cx="10175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Settings</a:t>
            </a:r>
            <a:endParaRPr lang="en-GB" dirty="0">
              <a:solidFill>
                <a:prstClr val="black"/>
              </a:solidFill>
            </a:endParaRPr>
          </a:p>
        </p:txBody>
      </p:sp>
      <p:cxnSp>
        <p:nvCxnSpPr>
          <p:cNvPr id="181" name="Elbow Connector 180"/>
          <p:cNvCxnSpPr>
            <a:stCxn id="12" idx="2"/>
            <a:endCxn id="191" idx="0"/>
          </p:cNvCxnSpPr>
          <p:nvPr/>
        </p:nvCxnSpPr>
        <p:spPr>
          <a:xfrm rot="16200000" flipH="1">
            <a:off x="5310629" y="4028654"/>
            <a:ext cx="1763207" cy="10885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6126644" y="5454537"/>
            <a:ext cx="121973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Add Album</a:t>
            </a:r>
            <a:endParaRPr lang="en-GB" dirty="0">
              <a:solidFill>
                <a:prstClr val="black"/>
              </a:solidFill>
            </a:endParaRPr>
          </a:p>
        </p:txBody>
      </p:sp>
      <p:sp>
        <p:nvSpPr>
          <p:cNvPr id="195" name="TextBox 194"/>
          <p:cNvSpPr txBox="1"/>
          <p:nvPr/>
        </p:nvSpPr>
        <p:spPr>
          <a:xfrm>
            <a:off x="3660720" y="3342281"/>
            <a:ext cx="10175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Genre</a:t>
            </a:r>
            <a:endParaRPr lang="en-GB" dirty="0">
              <a:solidFill>
                <a:prstClr val="black"/>
              </a:solidFill>
            </a:endParaRPr>
          </a:p>
        </p:txBody>
      </p:sp>
      <p:cxnSp>
        <p:nvCxnSpPr>
          <p:cNvPr id="196" name="Elbow Connector 195"/>
          <p:cNvCxnSpPr>
            <a:stCxn id="4" idx="2"/>
            <a:endCxn id="195" idx="0"/>
          </p:cNvCxnSpPr>
          <p:nvPr/>
        </p:nvCxnSpPr>
        <p:spPr>
          <a:xfrm rot="5400000">
            <a:off x="3479409" y="2256161"/>
            <a:ext cx="1776195" cy="396045"/>
          </a:xfrm>
          <a:prstGeom prst="bentConnector3">
            <a:avLst>
              <a:gd name="adj1" fmla="val 46246"/>
            </a:avLst>
          </a:prstGeom>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4" idx="2"/>
          </p:cNvCxnSpPr>
          <p:nvPr/>
        </p:nvCxnSpPr>
        <p:spPr>
          <a:xfrm rot="5400000">
            <a:off x="1513074" y="2032730"/>
            <a:ext cx="3519099" cy="2585811"/>
          </a:xfrm>
          <a:prstGeom prst="bentConnector3">
            <a:avLst>
              <a:gd name="adj1" fmla="val 23204"/>
            </a:avLst>
          </a:prstGeom>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744814" y="5373218"/>
            <a:ext cx="10175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Site Map</a:t>
            </a:r>
            <a:endParaRPr lang="en-GB" dirty="0">
              <a:solidFill>
                <a:prstClr val="black"/>
              </a:solidFill>
            </a:endParaRPr>
          </a:p>
        </p:txBody>
      </p:sp>
      <p:sp>
        <p:nvSpPr>
          <p:cNvPr id="218" name="TextBox 217"/>
          <p:cNvSpPr txBox="1"/>
          <p:nvPr/>
        </p:nvSpPr>
        <p:spPr>
          <a:xfrm>
            <a:off x="4961571" y="5440473"/>
            <a:ext cx="10175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Sign Out</a:t>
            </a:r>
            <a:endParaRPr lang="en-GB" dirty="0">
              <a:solidFill>
                <a:prstClr val="black"/>
              </a:solidFill>
            </a:endParaRPr>
          </a:p>
        </p:txBody>
      </p:sp>
      <p:cxnSp>
        <p:nvCxnSpPr>
          <p:cNvPr id="227" name="Elbow Connector 226"/>
          <p:cNvCxnSpPr>
            <a:stCxn id="12" idx="2"/>
            <a:endCxn id="218" idx="0"/>
          </p:cNvCxnSpPr>
          <p:nvPr/>
        </p:nvCxnSpPr>
        <p:spPr>
          <a:xfrm rot="5400000">
            <a:off x="4684573" y="4477092"/>
            <a:ext cx="1749143" cy="1776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1979713" y="5364809"/>
            <a:ext cx="12929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solidFill>
                  <a:prstClr val="black"/>
                </a:solidFill>
              </a:rPr>
              <a:t>Contact Us</a:t>
            </a:r>
            <a:endParaRPr lang="en-GB" dirty="0">
              <a:solidFill>
                <a:prstClr val="black"/>
              </a:solidFill>
            </a:endParaRPr>
          </a:p>
        </p:txBody>
      </p:sp>
      <p:cxnSp>
        <p:nvCxnSpPr>
          <p:cNvPr id="231" name="Elbow Connector 230"/>
          <p:cNvCxnSpPr>
            <a:endCxn id="230" idx="0"/>
          </p:cNvCxnSpPr>
          <p:nvPr/>
        </p:nvCxnSpPr>
        <p:spPr>
          <a:xfrm>
            <a:off x="1979715" y="5085186"/>
            <a:ext cx="646452" cy="2796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4" name="Elbow Connector 233"/>
          <p:cNvCxnSpPr>
            <a:stCxn id="215" idx="0"/>
          </p:cNvCxnSpPr>
          <p:nvPr/>
        </p:nvCxnSpPr>
        <p:spPr>
          <a:xfrm rot="5400000" flipH="1" flipV="1">
            <a:off x="1472634" y="4866135"/>
            <a:ext cx="288026" cy="72614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07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620688"/>
            <a:ext cx="6336704" cy="5599825"/>
          </a:xfrm>
        </p:spPr>
      </p:pic>
    </p:spTree>
    <p:extLst>
      <p:ext uri="{BB962C8B-B14F-4D97-AF65-F5344CB8AC3E}">
        <p14:creationId xmlns:p14="http://schemas.microsoft.com/office/powerpoint/2010/main" val="418204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269" t="18888" r="30269" b="12223"/>
          <a:stretch/>
        </p:blipFill>
        <p:spPr bwMode="auto">
          <a:xfrm>
            <a:off x="1323184" y="116632"/>
            <a:ext cx="6865415" cy="67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11030" y="3686547"/>
            <a:ext cx="256256" cy="184666"/>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30824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D Overview</a:t>
            </a:r>
            <a:endParaRPr lang="en-GB" dirty="0"/>
          </a:p>
        </p:txBody>
      </p:sp>
      <p:sp>
        <p:nvSpPr>
          <p:cNvPr id="3" name="Content Placeholder 2"/>
          <p:cNvSpPr>
            <a:spLocks noGrp="1"/>
          </p:cNvSpPr>
          <p:nvPr>
            <p:ph idx="1"/>
          </p:nvPr>
        </p:nvSpPr>
        <p:spPr/>
        <p:txBody>
          <a:bodyPr>
            <a:normAutofit/>
          </a:bodyPr>
          <a:lstStyle/>
          <a:p>
            <a:r>
              <a:rPr lang="en-GB" sz="1800" dirty="0" smtClean="0"/>
              <a:t>The objective of our Web Application </a:t>
            </a:r>
            <a:r>
              <a:rPr lang="en-GB" sz="1800" smtClean="0"/>
              <a:t>is </a:t>
            </a:r>
            <a:r>
              <a:rPr lang="en-GB" sz="1800" smtClean="0"/>
              <a:t>to </a:t>
            </a:r>
            <a:r>
              <a:rPr lang="en-GB" sz="1800" dirty="0" smtClean="0"/>
              <a:t>allow a wide variety of people to access reviews on songs that they might be interested in, then leave both quantitative and qualitative reviews for other users to read and interpret. </a:t>
            </a:r>
          </a:p>
          <a:p>
            <a:r>
              <a:rPr lang="en-GB" sz="1800" dirty="0" smtClean="0"/>
              <a:t>Our application will allow the user to save their favourite songs to a private list which can be accessed via user authentication. Following this the user will be able share their favourite songs with friends.</a:t>
            </a:r>
          </a:p>
          <a:p>
            <a:r>
              <a:rPr lang="en-GB" sz="1800" dirty="0" smtClean="0"/>
              <a:t>In addition, we will implement a Album suggestion feature that find similar songs that the user maybe hasn’t heard.</a:t>
            </a:r>
          </a:p>
          <a:p>
            <a:r>
              <a:rPr lang="en-GB" sz="1800" dirty="0" smtClean="0"/>
              <a:t>Users will be able to see the most popular albums on the website via a view count</a:t>
            </a:r>
          </a:p>
          <a:p>
            <a:endParaRPr lang="en-GB" sz="1200" dirty="0"/>
          </a:p>
        </p:txBody>
      </p:sp>
    </p:spTree>
    <p:extLst>
      <p:ext uri="{BB962C8B-B14F-4D97-AF65-F5344CB8AC3E}">
        <p14:creationId xmlns:p14="http://schemas.microsoft.com/office/powerpoint/2010/main" val="248326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272808" cy="778098"/>
          </a:xfrm>
        </p:spPr>
        <p:txBody>
          <a:bodyPr>
            <a:normAutofit/>
          </a:bodyPr>
          <a:lstStyle/>
          <a:p>
            <a:r>
              <a:rPr lang="en-GB" sz="2800" dirty="0" smtClean="0"/>
              <a:t>User Persona #1</a:t>
            </a:r>
            <a:endParaRPr lang="en-GB" sz="2800" dirty="0"/>
          </a:p>
        </p:txBody>
      </p:sp>
      <p:sp>
        <p:nvSpPr>
          <p:cNvPr id="5" name="TextBox 4"/>
          <p:cNvSpPr txBox="1"/>
          <p:nvPr/>
        </p:nvSpPr>
        <p:spPr>
          <a:xfrm>
            <a:off x="971600" y="3861052"/>
            <a:ext cx="7488832" cy="1015663"/>
          </a:xfrm>
          <a:prstGeom prst="rect">
            <a:avLst/>
          </a:prstGeom>
          <a:noFill/>
        </p:spPr>
        <p:txBody>
          <a:bodyPr wrap="square" rtlCol="0">
            <a:spAutoFit/>
          </a:bodyPr>
          <a:lstStyle/>
          <a:p>
            <a:r>
              <a:rPr lang="en-GB" sz="1200" dirty="0" smtClean="0"/>
              <a:t>Marshall, a 33 year old engineer in the city, enjoys listening to Opera’s and Classical themed music when on the subway to work. However he finds the genre to be quite secluded in the world of music and difficult to find new and exciting pieces he might enjoy. He wishes there was an application that would help him find similar music to the ones he currently enjoys. In his free time Marshall also likes to sing and produce his own music. He wants to use an application that would allow him to share his music with like minded people and spread recognition about his music. </a:t>
            </a:r>
            <a:endParaRPr lang="en-GB" sz="12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7864" y="1412780"/>
            <a:ext cx="2039449" cy="2060049"/>
          </a:xfrm>
        </p:spPr>
      </p:pic>
    </p:spTree>
    <p:extLst>
      <p:ext uri="{BB962C8B-B14F-4D97-AF65-F5344CB8AC3E}">
        <p14:creationId xmlns:p14="http://schemas.microsoft.com/office/powerpoint/2010/main" val="1882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GB" sz="3600" dirty="0" smtClean="0"/>
              <a:t>User Persona #2</a:t>
            </a:r>
            <a:endParaRPr lang="en-GB" sz="3600" dirty="0"/>
          </a:p>
        </p:txBody>
      </p:sp>
      <p:sp>
        <p:nvSpPr>
          <p:cNvPr id="5" name="TextBox 4"/>
          <p:cNvSpPr txBox="1"/>
          <p:nvPr/>
        </p:nvSpPr>
        <p:spPr>
          <a:xfrm>
            <a:off x="827585" y="3707744"/>
            <a:ext cx="7560840" cy="830997"/>
          </a:xfrm>
          <a:prstGeom prst="rect">
            <a:avLst/>
          </a:prstGeom>
          <a:noFill/>
        </p:spPr>
        <p:txBody>
          <a:bodyPr wrap="square" rtlCol="0">
            <a:spAutoFit/>
          </a:bodyPr>
          <a:lstStyle/>
          <a:p>
            <a:r>
              <a:rPr lang="en-GB" sz="1200" dirty="0" smtClean="0"/>
              <a:t>Stacy is a retired banker, her guilty pleasure is Rock music. Her friends aren’t into the same genre of music and so she rarely hears of the new songs coming out. She also has a poor memory as she is suffering from age-onset dementia and cannot remember her favourite songs very well. So having a list of her favourite songs saved on her profile will help him remember. Using the website she can find new music to satisfy her taste and even share with her friends. </a:t>
            </a:r>
            <a:endParaRPr lang="en-GB" sz="1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961" y="1268760"/>
            <a:ext cx="3840088" cy="2160050"/>
          </a:xfrm>
        </p:spPr>
      </p:pic>
    </p:spTree>
    <p:extLst>
      <p:ext uri="{BB962C8B-B14F-4D97-AF65-F5344CB8AC3E}">
        <p14:creationId xmlns:p14="http://schemas.microsoft.com/office/powerpoint/2010/main" val="63467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GB" dirty="0"/>
          </a:p>
        </p:txBody>
      </p:sp>
      <p:sp>
        <p:nvSpPr>
          <p:cNvPr id="3" name="Content Placeholder 2"/>
          <p:cNvSpPr>
            <a:spLocks noGrp="1"/>
          </p:cNvSpPr>
          <p:nvPr>
            <p:ph idx="1"/>
          </p:nvPr>
        </p:nvSpPr>
        <p:spPr/>
        <p:txBody>
          <a:bodyPr>
            <a:normAutofit/>
          </a:bodyPr>
          <a:lstStyle/>
          <a:p>
            <a:r>
              <a:rPr lang="en-GB" sz="1600" dirty="0" smtClean="0"/>
              <a:t>User must be able to login and logout.</a:t>
            </a:r>
          </a:p>
          <a:p>
            <a:r>
              <a:rPr lang="en-GB" sz="1600" dirty="0" smtClean="0"/>
              <a:t>User must be able to edit details in their account as well as delete it.</a:t>
            </a:r>
          </a:p>
          <a:p>
            <a:r>
              <a:rPr lang="en-GB" sz="1600" dirty="0" smtClean="0"/>
              <a:t>User must be able to save a song to favourite songs list.</a:t>
            </a:r>
          </a:p>
          <a:p>
            <a:r>
              <a:rPr lang="en-GB" sz="1600" dirty="0" smtClean="0"/>
              <a:t>User must be able to watch or listen to the song via a YouTube API.</a:t>
            </a:r>
          </a:p>
          <a:p>
            <a:r>
              <a:rPr lang="en-GB" sz="1600" dirty="0" smtClean="0"/>
              <a:t>User must be able rate and review songs.</a:t>
            </a:r>
          </a:p>
          <a:p>
            <a:r>
              <a:rPr lang="en-GB" sz="1600" dirty="0" smtClean="0"/>
              <a:t>User must be able to search for favourite genre of music.</a:t>
            </a:r>
          </a:p>
          <a:p>
            <a:r>
              <a:rPr lang="en-GB" sz="1600" dirty="0" smtClean="0"/>
              <a:t>User should be able to make their favourite songs list private or public.</a:t>
            </a:r>
          </a:p>
          <a:p>
            <a:r>
              <a:rPr lang="en-GB" sz="1600" dirty="0" smtClean="0"/>
              <a:t>User must be able to add songs they may have produced into their private accounts.</a:t>
            </a:r>
          </a:p>
          <a:p>
            <a:r>
              <a:rPr lang="en-GB" sz="1600" dirty="0" smtClean="0"/>
              <a:t>User should be able to see which album they reviewed last</a:t>
            </a:r>
          </a:p>
        </p:txBody>
      </p:sp>
    </p:spTree>
    <p:extLst>
      <p:ext uri="{BB962C8B-B14F-4D97-AF65-F5344CB8AC3E}">
        <p14:creationId xmlns:p14="http://schemas.microsoft.com/office/powerpoint/2010/main" val="148654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7308303" y="3510136"/>
            <a:ext cx="1152128" cy="19442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Database</a:t>
            </a:r>
            <a:endParaRPr lang="en-GB" dirty="0"/>
          </a:p>
        </p:txBody>
      </p:sp>
      <p:sp>
        <p:nvSpPr>
          <p:cNvPr id="5" name="Rectangle 4"/>
          <p:cNvSpPr/>
          <p:nvPr/>
        </p:nvSpPr>
        <p:spPr>
          <a:xfrm>
            <a:off x="4788024" y="2348880"/>
            <a:ext cx="187220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Middleware</a:t>
            </a:r>
            <a:endParaRPr lang="en-GB" dirty="0"/>
          </a:p>
        </p:txBody>
      </p:sp>
      <p:sp>
        <p:nvSpPr>
          <p:cNvPr id="6" name="Rectangle 5"/>
          <p:cNvSpPr/>
          <p:nvPr/>
        </p:nvSpPr>
        <p:spPr>
          <a:xfrm>
            <a:off x="2195736" y="2348880"/>
            <a:ext cx="20162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Client</a:t>
            </a:r>
            <a:endParaRPr lang="en-GB" dirty="0"/>
          </a:p>
        </p:txBody>
      </p:sp>
      <p:sp>
        <p:nvSpPr>
          <p:cNvPr id="7" name="Oval 6"/>
          <p:cNvSpPr/>
          <p:nvPr/>
        </p:nvSpPr>
        <p:spPr>
          <a:xfrm>
            <a:off x="683569" y="213285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User</a:t>
            </a:r>
            <a:endParaRPr lang="en-GB" sz="900" dirty="0"/>
          </a:p>
        </p:txBody>
      </p:sp>
      <p:cxnSp>
        <p:nvCxnSpPr>
          <p:cNvPr id="9" name="Straight Connector 8"/>
          <p:cNvCxnSpPr>
            <a:stCxn id="7" idx="4"/>
          </p:cNvCxnSpPr>
          <p:nvPr/>
        </p:nvCxnSpPr>
        <p:spPr>
          <a:xfrm>
            <a:off x="971600" y="2636912"/>
            <a:ext cx="3600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83568" y="3645024"/>
            <a:ext cx="32403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07604" y="3645024"/>
            <a:ext cx="25202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1560" y="2996952"/>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75658" y="2731790"/>
            <a:ext cx="50405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355977" y="2816932"/>
            <a:ext cx="28803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04248" y="3284984"/>
            <a:ext cx="360039" cy="2251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805737" y="2132856"/>
            <a:ext cx="360039"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Cloud 23"/>
          <p:cNvSpPr/>
          <p:nvPr/>
        </p:nvSpPr>
        <p:spPr>
          <a:xfrm>
            <a:off x="6985755" y="1340768"/>
            <a:ext cx="1618692" cy="7920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YouTube API</a:t>
            </a:r>
            <a:endParaRPr lang="en-GB" dirty="0"/>
          </a:p>
        </p:txBody>
      </p:sp>
    </p:spTree>
    <p:extLst>
      <p:ext uri="{BB962C8B-B14F-4D97-AF65-F5344CB8AC3E}">
        <p14:creationId xmlns:p14="http://schemas.microsoft.com/office/powerpoint/2010/main" val="368641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C:\Users\2200545K\Desktop\Topper logo.png"/>
          <p:cNvPicPr>
            <a:picLocks noChangeAspect="1" noChangeArrowheads="1"/>
          </p:cNvPicPr>
          <p:nvPr/>
        </p:nvPicPr>
        <p:blipFill>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p:blipFill>
        <p:spPr bwMode="auto">
          <a:xfrm>
            <a:off x="721239" y="332659"/>
            <a:ext cx="2310138" cy="1206991"/>
          </a:xfrm>
          <a:prstGeom prst="rect">
            <a:avLst/>
          </a:prstGeom>
          <a:ln w="180975" cap="sq" cmpd="thickThin">
            <a:solidFill>
              <a:schemeClr val="bg1">
                <a:lumMod val="5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4" name="Picture 5" descr="1. The 1975 – I Like It When You Sleep For You Are So Beautiful Yet So Unaware Of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58" y="3861048"/>
            <a:ext cx="2310138" cy="17281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5" name="Picture 7" descr="11. Beyonce – Lemonad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0675" y="3861048"/>
            <a:ext cx="2310138" cy="17281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6" name="Picture 9" descr="17. Drake – View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2092" y="3861051"/>
            <a:ext cx="2310135" cy="17281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5129513" y="548682"/>
            <a:ext cx="2044164" cy="67195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smtClean="0">
              <a:solidFill>
                <a:srgbClr val="0070C0"/>
              </a:solidFill>
              <a:latin typeface="Baskerville Old Face" panose="02020602080505020303" pitchFamily="18" charset="0"/>
            </a:endParaRPr>
          </a:p>
          <a:p>
            <a:pPr algn="ctr"/>
            <a:endParaRPr lang="en-GB" u="sng" dirty="0">
              <a:solidFill>
                <a:srgbClr val="0070C0"/>
              </a:solidFill>
              <a:latin typeface="Baskerville Old Face" panose="02020602080505020303" pitchFamily="18" charset="0"/>
            </a:endParaRPr>
          </a:p>
          <a:p>
            <a:pPr algn="ctr"/>
            <a:r>
              <a:rPr lang="en-GB" b="1" u="sng" dirty="0" smtClean="0">
                <a:solidFill>
                  <a:prstClr val="black"/>
                </a:solidFill>
                <a:latin typeface="Baskerville Old Face" panose="02020602080505020303" pitchFamily="18" charset="0"/>
              </a:rPr>
              <a:t>Login</a:t>
            </a:r>
            <a:endParaRPr lang="en-GB" sz="2000" b="1" u="sng" dirty="0" smtClean="0">
              <a:solidFill>
                <a:prstClr val="black"/>
              </a:solidFill>
              <a:latin typeface="Baskerville Old Face" panose="02020602080505020303" pitchFamily="18" charset="0"/>
            </a:endParaRPr>
          </a:p>
          <a:p>
            <a:pPr algn="ctr"/>
            <a:r>
              <a:rPr lang="en-GB" b="1" u="sng" dirty="0" smtClean="0">
                <a:solidFill>
                  <a:prstClr val="black"/>
                </a:solidFill>
                <a:latin typeface="Baskerville Old Face" panose="02020602080505020303" pitchFamily="18" charset="0"/>
              </a:rPr>
              <a:t>Register</a:t>
            </a:r>
            <a:endParaRPr lang="en-GB" sz="2000" b="1" u="sng" dirty="0" smtClean="0">
              <a:solidFill>
                <a:prstClr val="black"/>
              </a:solidFill>
              <a:latin typeface="Baskerville Old Face" panose="02020602080505020303" pitchFamily="18" charset="0"/>
            </a:endParaRPr>
          </a:p>
          <a:p>
            <a:pPr algn="ctr"/>
            <a:endParaRPr lang="en-GB" u="sng" dirty="0" smtClean="0">
              <a:solidFill>
                <a:srgbClr val="0070C0"/>
              </a:solidFill>
              <a:latin typeface="Baskerville Old Face" panose="02020602080505020303" pitchFamily="18" charset="0"/>
            </a:endParaRPr>
          </a:p>
          <a:p>
            <a:pPr algn="ctr"/>
            <a:endParaRPr lang="en-GB" dirty="0">
              <a:solidFill>
                <a:prstClr val="white"/>
              </a:solidFill>
            </a:endParaRPr>
          </a:p>
        </p:txBody>
      </p:sp>
      <p:sp>
        <p:nvSpPr>
          <p:cNvPr id="6" name="TextBox 5"/>
          <p:cNvSpPr txBox="1"/>
          <p:nvPr/>
        </p:nvSpPr>
        <p:spPr>
          <a:xfrm>
            <a:off x="47980" y="3477847"/>
            <a:ext cx="4032446" cy="338554"/>
          </a:xfrm>
          <a:prstGeom prst="rect">
            <a:avLst/>
          </a:prstGeom>
          <a:noFill/>
        </p:spPr>
        <p:txBody>
          <a:bodyPr wrap="square" rtlCol="0">
            <a:spAutoFit/>
          </a:bodyPr>
          <a:lstStyle/>
          <a:p>
            <a:r>
              <a:rPr lang="en-GB" sz="1600" b="1" dirty="0" smtClean="0">
                <a:solidFill>
                  <a:prstClr val="black"/>
                </a:solidFill>
                <a:latin typeface="Calibri Light" panose="020F0302020204030204" pitchFamily="34" charset="0"/>
              </a:rPr>
              <a:t> Recently Viewed Albums</a:t>
            </a:r>
            <a:endParaRPr lang="en-GB" sz="1600" b="1" dirty="0">
              <a:solidFill>
                <a:prstClr val="black"/>
              </a:solidFill>
              <a:latin typeface="Calibri Light" panose="020F0302020204030204" pitchFamily="34" charset="0"/>
            </a:endParaRPr>
          </a:p>
        </p:txBody>
      </p:sp>
      <p:sp>
        <p:nvSpPr>
          <p:cNvPr id="26" name="TextBox 25"/>
          <p:cNvSpPr txBox="1"/>
          <p:nvPr/>
        </p:nvSpPr>
        <p:spPr>
          <a:xfrm>
            <a:off x="523715" y="5589240"/>
            <a:ext cx="2315682" cy="338554"/>
          </a:xfrm>
          <a:prstGeom prst="rect">
            <a:avLst/>
          </a:prstGeom>
          <a:noFill/>
        </p:spPr>
        <p:txBody>
          <a:bodyPr wrap="square" rtlCol="0">
            <a:spAutoFit/>
          </a:bodyPr>
          <a:lstStyle/>
          <a:p>
            <a:pPr algn="ctr"/>
            <a:r>
              <a:rPr lang="en-GB" sz="1600" b="1" dirty="0" smtClean="0">
                <a:solidFill>
                  <a:prstClr val="black"/>
                </a:solidFill>
                <a:latin typeface="Calibri Light" panose="020F0302020204030204" pitchFamily="34" charset="0"/>
              </a:rPr>
              <a:t>The 1975</a:t>
            </a:r>
            <a:endParaRPr lang="en-GB" sz="1600" b="1" dirty="0">
              <a:solidFill>
                <a:prstClr val="black"/>
              </a:solidFill>
              <a:latin typeface="Calibri Light" panose="020F0302020204030204" pitchFamily="34" charset="0"/>
            </a:endParaRPr>
          </a:p>
        </p:txBody>
      </p:sp>
      <p:sp>
        <p:nvSpPr>
          <p:cNvPr id="27" name="TextBox 26"/>
          <p:cNvSpPr txBox="1"/>
          <p:nvPr/>
        </p:nvSpPr>
        <p:spPr>
          <a:xfrm>
            <a:off x="3320677" y="5589240"/>
            <a:ext cx="2315682" cy="338554"/>
          </a:xfrm>
          <a:prstGeom prst="rect">
            <a:avLst/>
          </a:prstGeom>
          <a:noFill/>
        </p:spPr>
        <p:txBody>
          <a:bodyPr wrap="square" rtlCol="0">
            <a:spAutoFit/>
          </a:bodyPr>
          <a:lstStyle/>
          <a:p>
            <a:pPr algn="ctr"/>
            <a:r>
              <a:rPr lang="en-GB" sz="1600" b="1" dirty="0" smtClean="0">
                <a:solidFill>
                  <a:prstClr val="black"/>
                </a:solidFill>
                <a:latin typeface="Calibri Light" panose="020F0302020204030204" pitchFamily="34" charset="0"/>
              </a:rPr>
              <a:t>Beyoncé</a:t>
            </a:r>
            <a:endParaRPr lang="en-GB" sz="1600" b="1" dirty="0">
              <a:solidFill>
                <a:prstClr val="black"/>
              </a:solidFill>
              <a:latin typeface="Calibri Light" panose="020F0302020204030204" pitchFamily="34" charset="0"/>
            </a:endParaRPr>
          </a:p>
        </p:txBody>
      </p:sp>
      <p:sp>
        <p:nvSpPr>
          <p:cNvPr id="28" name="TextBox 27"/>
          <p:cNvSpPr txBox="1"/>
          <p:nvPr/>
        </p:nvSpPr>
        <p:spPr>
          <a:xfrm>
            <a:off x="6112094" y="5589240"/>
            <a:ext cx="2315682" cy="338554"/>
          </a:xfrm>
          <a:prstGeom prst="rect">
            <a:avLst/>
          </a:prstGeom>
          <a:noFill/>
        </p:spPr>
        <p:txBody>
          <a:bodyPr wrap="square" rtlCol="0">
            <a:spAutoFit/>
          </a:bodyPr>
          <a:lstStyle/>
          <a:p>
            <a:pPr algn="ctr"/>
            <a:r>
              <a:rPr lang="en-GB" sz="1600" b="1" dirty="0" smtClean="0">
                <a:solidFill>
                  <a:prstClr val="black"/>
                </a:solidFill>
                <a:latin typeface="Calibri Light" panose="020F0302020204030204" pitchFamily="34" charset="0"/>
              </a:rPr>
              <a:t>Drake</a:t>
            </a:r>
            <a:endParaRPr lang="en-GB" sz="1600" b="1" dirty="0">
              <a:solidFill>
                <a:prstClr val="black"/>
              </a:solidFill>
              <a:latin typeface="Calibri Light" panose="020F0302020204030204" pitchFamily="34" charset="0"/>
            </a:endParaRPr>
          </a:p>
        </p:txBody>
      </p:sp>
      <p:sp>
        <p:nvSpPr>
          <p:cNvPr id="19" name="TextBox 18"/>
          <p:cNvSpPr txBox="1"/>
          <p:nvPr/>
        </p:nvSpPr>
        <p:spPr>
          <a:xfrm>
            <a:off x="3079887" y="1844824"/>
            <a:ext cx="2887673"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smtClean="0">
                <a:solidFill>
                  <a:prstClr val="white"/>
                </a:solidFill>
                <a:latin typeface="Baskerville Old Face" panose="02020602080505020303" pitchFamily="18" charset="0"/>
              </a:rPr>
              <a:t>Genres</a:t>
            </a:r>
            <a:endParaRPr lang="en-GB" b="1" dirty="0">
              <a:solidFill>
                <a:prstClr val="white"/>
              </a:solidFill>
              <a:latin typeface="Baskerville Old Face" panose="02020602080505020303" pitchFamily="18" charset="0"/>
            </a:endParaRPr>
          </a:p>
        </p:txBody>
      </p:sp>
      <p:sp>
        <p:nvSpPr>
          <p:cNvPr id="34" name="TextBox 33"/>
          <p:cNvSpPr txBox="1"/>
          <p:nvPr/>
        </p:nvSpPr>
        <p:spPr>
          <a:xfrm>
            <a:off x="6112092" y="1844824"/>
            <a:ext cx="2887673"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smtClean="0">
                <a:solidFill>
                  <a:prstClr val="white"/>
                </a:solidFill>
                <a:latin typeface="Baskerville Old Face" panose="02020602080505020303" pitchFamily="18" charset="0"/>
              </a:rPr>
              <a:t>Top Reviewers</a:t>
            </a:r>
            <a:endParaRPr lang="en-GB" b="1" dirty="0">
              <a:solidFill>
                <a:prstClr val="white"/>
              </a:solidFill>
              <a:latin typeface="Baskerville Old Face" panose="02020602080505020303" pitchFamily="18" charset="0"/>
            </a:endParaRPr>
          </a:p>
        </p:txBody>
      </p:sp>
      <p:sp>
        <p:nvSpPr>
          <p:cNvPr id="35" name="TextBox 34"/>
          <p:cNvSpPr txBox="1"/>
          <p:nvPr/>
        </p:nvSpPr>
        <p:spPr>
          <a:xfrm>
            <a:off x="47979" y="1844824"/>
            <a:ext cx="2887673"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smtClean="0">
                <a:solidFill>
                  <a:prstClr val="white"/>
                </a:solidFill>
                <a:latin typeface="Baskerville Old Face" panose="02020602080505020303" pitchFamily="18" charset="0"/>
              </a:rPr>
              <a:t>Top Albums</a:t>
            </a:r>
            <a:endParaRPr lang="en-GB" b="1" dirty="0">
              <a:solidFill>
                <a:prstClr val="white"/>
              </a:solidFill>
              <a:latin typeface="Baskerville Old Face" panose="02020602080505020303" pitchFamily="18" charset="0"/>
            </a:endParaRPr>
          </a:p>
        </p:txBody>
      </p:sp>
      <p:sp>
        <p:nvSpPr>
          <p:cNvPr id="25" name="Rectangle 24"/>
          <p:cNvSpPr/>
          <p:nvPr/>
        </p:nvSpPr>
        <p:spPr>
          <a:xfrm>
            <a:off x="914281" y="2418616"/>
            <a:ext cx="7219182" cy="936104"/>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GB" dirty="0" smtClean="0">
                <a:solidFill>
                  <a:prstClr val="white"/>
                </a:solidFill>
                <a:latin typeface="Baskerville Old Face" panose="02020602080505020303" pitchFamily="18" charset="0"/>
              </a:rPr>
              <a:t>New Album Release Feed:</a:t>
            </a:r>
          </a:p>
          <a:p>
            <a:pPr algn="ctr"/>
            <a:r>
              <a:rPr lang="en-GB" dirty="0" smtClean="0">
                <a:solidFill>
                  <a:prstClr val="white"/>
                </a:solidFill>
                <a:latin typeface="Baskerville Old Face" panose="02020602080505020303" pitchFamily="18" charset="0"/>
              </a:rPr>
              <a:t>Human – Rag’N’Bone Man</a:t>
            </a:r>
            <a:endParaRPr lang="en-GB" dirty="0">
              <a:solidFill>
                <a:prstClr val="white"/>
              </a:solidFill>
              <a:latin typeface="Baskerville Old Face" panose="02020602080505020303" pitchFamily="18" charset="0"/>
            </a:endParaRPr>
          </a:p>
        </p:txBody>
      </p:sp>
      <p:sp>
        <p:nvSpPr>
          <p:cNvPr id="65" name="Rectangle 64"/>
          <p:cNvSpPr/>
          <p:nvPr/>
        </p:nvSpPr>
        <p:spPr>
          <a:xfrm>
            <a:off x="1106794" y="2852936"/>
            <a:ext cx="385023"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66" name="Rectangle 65"/>
          <p:cNvSpPr/>
          <p:nvPr/>
        </p:nvSpPr>
        <p:spPr>
          <a:xfrm>
            <a:off x="1588073" y="2852936"/>
            <a:ext cx="385023"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pic>
        <p:nvPicPr>
          <p:cNvPr id="69" name="Picture 6" descr="https://upload.wikimedia.org/wikipedia/en/a/a8/Human_-_Rag'n'Bone_Man_Singl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50989" y="2500526"/>
            <a:ext cx="1032341" cy="772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47981" y="6165304"/>
            <a:ext cx="9096019" cy="338554"/>
          </a:xfrm>
          <a:prstGeom prst="rect">
            <a:avLst/>
          </a:prstGeom>
          <a:noFill/>
        </p:spPr>
        <p:txBody>
          <a:bodyPr wrap="square" rtlCol="0">
            <a:spAutoFit/>
          </a:bodyPr>
          <a:lstStyle/>
          <a:p>
            <a:r>
              <a:rPr lang="en-GB" sz="1200" b="1" dirty="0">
                <a:solidFill>
                  <a:prstClr val="black"/>
                </a:solidFill>
                <a:latin typeface="Baskerville Old Face" panose="02020602080505020303" pitchFamily="18" charset="0"/>
              </a:rPr>
              <a:t> </a:t>
            </a:r>
            <a:r>
              <a:rPr lang="en-GB" sz="1200" b="1" dirty="0" smtClean="0">
                <a:solidFill>
                  <a:prstClr val="black"/>
                </a:solidFill>
                <a:latin typeface="Baskerville Old Face" panose="02020602080505020303" pitchFamily="18" charset="0"/>
              </a:rPr>
              <a:t>   Home    About    Site Map    Sign In    			              Contact Us</a:t>
            </a:r>
            <a:r>
              <a:rPr lang="en-GB" sz="1600" dirty="0" smtClean="0">
                <a:solidFill>
                  <a:prstClr val="black"/>
                </a:solidFill>
                <a:latin typeface="Baskerville Old Face" panose="02020602080505020303" pitchFamily="18" charset="0"/>
              </a:rPr>
              <a:t>	</a:t>
            </a:r>
            <a:endParaRPr lang="en-GB" sz="1600" dirty="0">
              <a:solidFill>
                <a:prstClr val="black"/>
              </a:solidFill>
              <a:latin typeface="Baskerville Old Face" panose="02020602080505020303" pitchFamily="18" charset="0"/>
            </a:endParaRPr>
          </a:p>
        </p:txBody>
      </p:sp>
      <p:sp>
        <p:nvSpPr>
          <p:cNvPr id="72" name="Rectangle 71"/>
          <p:cNvSpPr/>
          <p:nvPr/>
        </p:nvSpPr>
        <p:spPr>
          <a:xfrm>
            <a:off x="2069350" y="2852936"/>
            <a:ext cx="385023"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Tree>
    <p:extLst>
      <p:ext uri="{BB962C8B-B14F-4D97-AF65-F5344CB8AC3E}">
        <p14:creationId xmlns:p14="http://schemas.microsoft.com/office/powerpoint/2010/main" val="2694133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2062"/>
          <p:cNvSpPr/>
          <p:nvPr/>
        </p:nvSpPr>
        <p:spPr>
          <a:xfrm>
            <a:off x="96116" y="5143902"/>
            <a:ext cx="3080177" cy="893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pic>
        <p:nvPicPr>
          <p:cNvPr id="53" name="Picture 10" descr="Image result for 5 gold stars 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 r="698"/>
          <a:stretch/>
        </p:blipFill>
        <p:spPr bwMode="auto">
          <a:xfrm>
            <a:off x="240506" y="1797235"/>
            <a:ext cx="2294016" cy="3275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en/a/a8/Human_-_Rag'n'Bone_Man_Sing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41" y="1628800"/>
            <a:ext cx="3850230" cy="28803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069350" y="887019"/>
            <a:ext cx="683415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800" b="1" dirty="0" smtClean="0">
                <a:solidFill>
                  <a:prstClr val="black"/>
                </a:solidFill>
                <a:latin typeface="Baskerville Old Face" panose="02020602080505020303" pitchFamily="18" charset="0"/>
              </a:rPr>
              <a:t>Human – Rag’N’Bone Man</a:t>
            </a:r>
            <a:endParaRPr lang="en-GB" sz="2800" b="1" dirty="0">
              <a:solidFill>
                <a:prstClr val="black"/>
              </a:solidFill>
              <a:latin typeface="Baskerville Old Face" panose="02020602080505020303" pitchFamily="18" charset="0"/>
            </a:endParaRPr>
          </a:p>
        </p:txBody>
      </p:sp>
      <p:sp>
        <p:nvSpPr>
          <p:cNvPr id="29" name="TextBox 28"/>
          <p:cNvSpPr txBox="1"/>
          <p:nvPr/>
        </p:nvSpPr>
        <p:spPr>
          <a:xfrm>
            <a:off x="-192660" y="2085531"/>
            <a:ext cx="3368951" cy="830997"/>
          </a:xfrm>
          <a:prstGeom prst="rect">
            <a:avLst/>
          </a:prstGeom>
          <a:noFill/>
        </p:spPr>
        <p:txBody>
          <a:bodyPr wrap="square" rtlCol="0">
            <a:spAutoFit/>
          </a:bodyPr>
          <a:lstStyle/>
          <a:p>
            <a:pPr algn="ctr"/>
            <a:r>
              <a:rPr lang="en-GB" sz="2400" b="1" dirty="0" smtClean="0">
                <a:solidFill>
                  <a:prstClr val="black"/>
                </a:solidFill>
                <a:latin typeface="Baskerville Old Face" panose="02020602080505020303" pitchFamily="18" charset="0"/>
              </a:rPr>
              <a:t>Average Rating:</a:t>
            </a:r>
          </a:p>
          <a:p>
            <a:pPr algn="ctr"/>
            <a:r>
              <a:rPr lang="en-GB" sz="2400" b="1" dirty="0" smtClean="0">
                <a:solidFill>
                  <a:prstClr val="black"/>
                </a:solidFill>
                <a:latin typeface="Baskerville Old Face" panose="02020602080505020303" pitchFamily="18" charset="0"/>
              </a:rPr>
              <a:t>4.7 / 5</a:t>
            </a:r>
            <a:endParaRPr lang="en-GB" sz="2400" b="1" dirty="0">
              <a:solidFill>
                <a:prstClr val="black"/>
              </a:solidFill>
              <a:latin typeface="Baskerville Old Face" panose="02020602080505020303" pitchFamily="18" charset="0"/>
            </a:endParaRPr>
          </a:p>
        </p:txBody>
      </p:sp>
      <p:sp>
        <p:nvSpPr>
          <p:cNvPr id="31" name="TextBox 30"/>
          <p:cNvSpPr txBox="1"/>
          <p:nvPr/>
        </p:nvSpPr>
        <p:spPr>
          <a:xfrm>
            <a:off x="6785882" y="1700808"/>
            <a:ext cx="2406394" cy="1600438"/>
          </a:xfrm>
          <a:prstGeom prst="rect">
            <a:avLst/>
          </a:prstGeom>
          <a:noFill/>
        </p:spPr>
        <p:txBody>
          <a:bodyPr wrap="square" rtlCol="0">
            <a:spAutoFit/>
          </a:bodyPr>
          <a:lstStyle/>
          <a:p>
            <a:r>
              <a:rPr lang="en-GB" sz="1400" b="1" dirty="0" smtClean="0">
                <a:solidFill>
                  <a:prstClr val="black"/>
                </a:solidFill>
                <a:latin typeface="Baskerville Old Face" panose="02020602080505020303" pitchFamily="18" charset="0"/>
              </a:rPr>
              <a:t>Reviews: 56</a:t>
            </a:r>
          </a:p>
          <a:p>
            <a:r>
              <a:rPr lang="en-GB" sz="1400" b="1" dirty="0" smtClean="0">
                <a:solidFill>
                  <a:prstClr val="black"/>
                </a:solidFill>
                <a:latin typeface="Baskerville Old Face" panose="02020602080505020303" pitchFamily="18" charset="0"/>
              </a:rPr>
              <a:t>Released: 2017</a:t>
            </a:r>
          </a:p>
          <a:p>
            <a:r>
              <a:rPr lang="en-GB" sz="1400" b="1" dirty="0" smtClean="0">
                <a:solidFill>
                  <a:prstClr val="black"/>
                </a:solidFill>
                <a:latin typeface="Baskerville Old Face" panose="02020602080505020303" pitchFamily="18" charset="0"/>
              </a:rPr>
              <a:t>Genre: Soul/Blues</a:t>
            </a:r>
          </a:p>
          <a:p>
            <a:r>
              <a:rPr lang="en-GB" sz="1400" b="1" dirty="0" smtClean="0">
                <a:solidFill>
                  <a:prstClr val="black"/>
                </a:solidFill>
                <a:latin typeface="Baskerville Old Face" panose="02020602080505020303" pitchFamily="18" charset="0"/>
              </a:rPr>
              <a:t>Length: 38:13</a:t>
            </a:r>
          </a:p>
          <a:p>
            <a:r>
              <a:rPr lang="en-GB" sz="1400" b="1" dirty="0" smtClean="0">
                <a:solidFill>
                  <a:prstClr val="black"/>
                </a:solidFill>
                <a:latin typeface="Baskerville Old Face" panose="02020602080505020303" pitchFamily="18" charset="0"/>
              </a:rPr>
              <a:t>No. of Songs: 12</a:t>
            </a:r>
          </a:p>
          <a:p>
            <a:r>
              <a:rPr lang="en-GB" sz="1400" b="1" dirty="0" smtClean="0">
                <a:solidFill>
                  <a:prstClr val="black"/>
                </a:solidFill>
                <a:latin typeface="Baskerville Old Face" panose="02020602080505020303" pitchFamily="18" charset="0"/>
              </a:rPr>
              <a:t>Label: Columbia</a:t>
            </a:r>
          </a:p>
          <a:p>
            <a:endParaRPr lang="en-GB" sz="1400" b="1" dirty="0">
              <a:solidFill>
                <a:prstClr val="black"/>
              </a:solidFill>
              <a:latin typeface="Baskerville Old Face" panose="02020602080505020303" pitchFamily="18" charset="0"/>
            </a:endParaRPr>
          </a:p>
        </p:txBody>
      </p:sp>
      <p:pic>
        <p:nvPicPr>
          <p:cNvPr id="2058" name="Picture 10" descr="Image result for 5 gold stars pn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 r="-601"/>
          <a:stretch/>
        </p:blipFill>
        <p:spPr bwMode="auto">
          <a:xfrm>
            <a:off x="1684327" y="5170392"/>
            <a:ext cx="1439201" cy="20282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4524021" y="260648"/>
            <a:ext cx="2069350" cy="338554"/>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1600" b="1" dirty="0" smtClean="0">
                <a:solidFill>
                  <a:prstClr val="white"/>
                </a:solidFill>
                <a:latin typeface="Baskerville Old Face" panose="02020602080505020303" pitchFamily="18" charset="0"/>
              </a:rPr>
              <a:t>Genres</a:t>
            </a:r>
            <a:endParaRPr lang="en-GB" b="1" dirty="0" smtClean="0">
              <a:solidFill>
                <a:prstClr val="white"/>
              </a:solidFill>
              <a:latin typeface="Baskerville Old Face" panose="02020602080505020303" pitchFamily="18" charset="0"/>
            </a:endParaRPr>
          </a:p>
        </p:txBody>
      </p:sp>
      <p:sp>
        <p:nvSpPr>
          <p:cNvPr id="42" name="TextBox 41"/>
          <p:cNvSpPr txBox="1"/>
          <p:nvPr/>
        </p:nvSpPr>
        <p:spPr>
          <a:xfrm>
            <a:off x="6891257" y="260648"/>
            <a:ext cx="2012252" cy="338554"/>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1600" b="1" dirty="0" smtClean="0">
                <a:solidFill>
                  <a:prstClr val="white"/>
                </a:solidFill>
                <a:latin typeface="Baskerville Old Face" panose="02020602080505020303" pitchFamily="18" charset="0"/>
              </a:rPr>
              <a:t>Top Reviewers</a:t>
            </a:r>
            <a:endParaRPr lang="en-GB" sz="1600" b="1" dirty="0">
              <a:solidFill>
                <a:prstClr val="white"/>
              </a:solidFill>
              <a:latin typeface="Baskerville Old Face" panose="02020602080505020303" pitchFamily="18" charset="0"/>
            </a:endParaRPr>
          </a:p>
        </p:txBody>
      </p:sp>
      <p:sp>
        <p:nvSpPr>
          <p:cNvPr id="43" name="TextBox 42"/>
          <p:cNvSpPr txBox="1"/>
          <p:nvPr/>
        </p:nvSpPr>
        <p:spPr>
          <a:xfrm>
            <a:off x="2069350" y="260648"/>
            <a:ext cx="2087914" cy="338554"/>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1600" b="1" dirty="0" smtClean="0">
                <a:solidFill>
                  <a:prstClr val="white"/>
                </a:solidFill>
                <a:latin typeface="Baskerville Old Face" panose="02020602080505020303" pitchFamily="18" charset="0"/>
              </a:rPr>
              <a:t>Top Albums</a:t>
            </a:r>
            <a:endParaRPr lang="en-GB" sz="1600" b="1" dirty="0">
              <a:solidFill>
                <a:prstClr val="white"/>
              </a:solidFill>
              <a:latin typeface="Baskerville Old Face" panose="02020602080505020303" pitchFamily="18" charset="0"/>
            </a:endParaRPr>
          </a:p>
        </p:txBody>
      </p:sp>
      <p:pic>
        <p:nvPicPr>
          <p:cNvPr id="44" name="Picture 3" descr="C:\Users\2200545K\Desktop\Topper logo.png"/>
          <p:cNvPicPr>
            <a:picLocks noChangeAspect="1" noChangeArrowheads="1"/>
          </p:cNvPicPr>
          <p:nvPr/>
        </p:nvPicPr>
        <p:blipFill>
          <a:blip r:embed="rId7" cstate="print">
            <a:extLst>
              <a:ext uri="{BEBA8EAE-BF5A-486C-A8C5-ECC9F3942E4B}">
                <a14:imgProps xmlns:a14="http://schemas.microsoft.com/office/drawing/2010/main">
                  <a14:imgLayer r:embed="rId8"/>
                </a14:imgProps>
              </a:ext>
              <a:ext uri="{28A0092B-C50C-407E-A947-70E740481C1C}">
                <a14:useLocalDpi xmlns:a14="http://schemas.microsoft.com/office/drawing/2010/main" val="0"/>
              </a:ext>
            </a:extLst>
          </a:blip>
          <a:srcRect/>
          <a:stretch>
            <a:fillRect/>
          </a:stretch>
        </p:blipFill>
        <p:spPr bwMode="auto">
          <a:xfrm>
            <a:off x="144237" y="116635"/>
            <a:ext cx="1621918" cy="84741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2060" name="Picture 12" descr="http://wwwrollingstones.wpengine.netdna-cdn.com/files/2016/10/StonesBlueandLonesom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5192" y="3550546"/>
            <a:ext cx="1377617" cy="10305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2051" name="Straight Arrow Connector 2050"/>
          <p:cNvCxnSpPr/>
          <p:nvPr/>
        </p:nvCxnSpPr>
        <p:spPr>
          <a:xfrm flipH="1">
            <a:off x="625192" y="3301246"/>
            <a:ext cx="1377616"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62" name="Picture 14" descr="https://upload.wikimedia.org/wikipedia/en/9/96/Adele_-_25_(Official_Album_Cove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37126" y="3550546"/>
            <a:ext cx="1377617" cy="10305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51" name="Straight Arrow Connector 50"/>
          <p:cNvCxnSpPr/>
          <p:nvPr/>
        </p:nvCxnSpPr>
        <p:spPr>
          <a:xfrm>
            <a:off x="7333382" y="3291195"/>
            <a:ext cx="1377616"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7" name="TextBox 2056"/>
          <p:cNvSpPr txBox="1"/>
          <p:nvPr/>
        </p:nvSpPr>
        <p:spPr>
          <a:xfrm>
            <a:off x="47981" y="5157195"/>
            <a:ext cx="3368951" cy="276999"/>
          </a:xfrm>
          <a:prstGeom prst="rect">
            <a:avLst/>
          </a:prstGeom>
          <a:noFill/>
        </p:spPr>
        <p:txBody>
          <a:bodyPr wrap="square" rtlCol="0">
            <a:spAutoFit/>
          </a:bodyPr>
          <a:lstStyle/>
          <a:p>
            <a:r>
              <a:rPr lang="en-GB" sz="1200" dirty="0" smtClean="0">
                <a:solidFill>
                  <a:prstClr val="black"/>
                </a:solidFill>
              </a:rPr>
              <a:t>JCMartin87 – 4/5 </a:t>
            </a:r>
            <a:endParaRPr lang="en-GB" sz="1200" dirty="0">
              <a:solidFill>
                <a:prstClr val="black"/>
              </a:solidFill>
            </a:endParaRPr>
          </a:p>
        </p:txBody>
      </p:sp>
      <p:sp>
        <p:nvSpPr>
          <p:cNvPr id="2059" name="TextBox 2058"/>
          <p:cNvSpPr txBox="1"/>
          <p:nvPr/>
        </p:nvSpPr>
        <p:spPr>
          <a:xfrm>
            <a:off x="3176292" y="4715852"/>
            <a:ext cx="2983928" cy="369332"/>
          </a:xfrm>
          <a:prstGeom prst="rect">
            <a:avLst/>
          </a:prstGeom>
          <a:noFill/>
        </p:spPr>
        <p:txBody>
          <a:bodyPr wrap="square" rtlCol="0">
            <a:spAutoFit/>
          </a:bodyPr>
          <a:lstStyle/>
          <a:p>
            <a:pPr algn="ctr"/>
            <a:r>
              <a:rPr lang="en-GB" b="1" u="sng" dirty="0" smtClean="0">
                <a:solidFill>
                  <a:prstClr val="black"/>
                </a:solidFill>
                <a:latin typeface="Baskerville Old Face" panose="02020602080505020303" pitchFamily="18" charset="0"/>
              </a:rPr>
              <a:t>Recent Reviews</a:t>
            </a:r>
            <a:endParaRPr lang="en-GB" b="1" u="sng" dirty="0">
              <a:solidFill>
                <a:prstClr val="black"/>
              </a:solidFill>
              <a:latin typeface="Baskerville Old Face" panose="02020602080505020303" pitchFamily="18" charset="0"/>
            </a:endParaRPr>
          </a:p>
        </p:txBody>
      </p:sp>
      <p:pic>
        <p:nvPicPr>
          <p:cNvPr id="56" name="Picture 10" descr="Image result for 5 gold stars 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 r="20834"/>
          <a:stretch/>
        </p:blipFill>
        <p:spPr bwMode="auto">
          <a:xfrm>
            <a:off x="1684328" y="5170392"/>
            <a:ext cx="1132562" cy="202824"/>
          </a:xfrm>
          <a:prstGeom prst="rect">
            <a:avLst/>
          </a:prstGeom>
          <a:noFill/>
          <a:extLst>
            <a:ext uri="{909E8E84-426E-40DD-AFC4-6F175D3DCCD1}">
              <a14:hiddenFill xmlns:a14="http://schemas.microsoft.com/office/drawing/2010/main">
                <a:solidFill>
                  <a:srgbClr val="FFFFFF"/>
                </a:solidFill>
              </a14:hiddenFill>
            </a:ext>
          </a:extLst>
        </p:spPr>
      </p:pic>
      <p:sp>
        <p:nvSpPr>
          <p:cNvPr id="2061" name="TextBox 2060"/>
          <p:cNvSpPr txBox="1"/>
          <p:nvPr/>
        </p:nvSpPr>
        <p:spPr>
          <a:xfrm>
            <a:off x="47979" y="5374960"/>
            <a:ext cx="3232832" cy="646331"/>
          </a:xfrm>
          <a:prstGeom prst="rect">
            <a:avLst/>
          </a:prstGeom>
          <a:noFill/>
          <a:ln>
            <a:noFill/>
          </a:ln>
        </p:spPr>
        <p:txBody>
          <a:bodyPr wrap="square" rtlCol="0">
            <a:spAutoFit/>
          </a:bodyPr>
          <a:lstStyle/>
          <a:p>
            <a:r>
              <a:rPr lang="en-GB" sz="1200" dirty="0" smtClean="0">
                <a:solidFill>
                  <a:prstClr val="black"/>
                </a:solidFill>
              </a:rPr>
              <a:t>Great vibe but a little slow at times. </a:t>
            </a:r>
            <a:r>
              <a:rPr lang="en-GB" sz="1200" dirty="0">
                <a:solidFill>
                  <a:prstClr val="black"/>
                </a:solidFill>
              </a:rPr>
              <a:t>S</a:t>
            </a:r>
            <a:r>
              <a:rPr lang="en-GB" sz="1200" dirty="0" smtClean="0">
                <a:solidFill>
                  <a:prstClr val="black"/>
                </a:solidFill>
              </a:rPr>
              <a:t>potify and chill with an attitude. Would recommend to anyone. </a:t>
            </a:r>
            <a:endParaRPr lang="en-GB" sz="1200" dirty="0">
              <a:solidFill>
                <a:prstClr val="black"/>
              </a:solidFill>
            </a:endParaRPr>
          </a:p>
        </p:txBody>
      </p:sp>
      <p:sp>
        <p:nvSpPr>
          <p:cNvPr id="67" name="Rectangle 66"/>
          <p:cNvSpPr/>
          <p:nvPr/>
        </p:nvSpPr>
        <p:spPr>
          <a:xfrm>
            <a:off x="3272556" y="5144040"/>
            <a:ext cx="3080177" cy="893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pic>
        <p:nvPicPr>
          <p:cNvPr id="68" name="Picture 10" descr="Image result for 5 gold stars pn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 r="-601"/>
          <a:stretch/>
        </p:blipFill>
        <p:spPr bwMode="auto">
          <a:xfrm>
            <a:off x="4860767" y="5170530"/>
            <a:ext cx="1439201" cy="20282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0" descr="Image result for 5 gold stars 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 r="60418"/>
          <a:stretch/>
        </p:blipFill>
        <p:spPr bwMode="auto">
          <a:xfrm>
            <a:off x="4860769" y="5170530"/>
            <a:ext cx="566281" cy="2028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3224419" y="5354323"/>
            <a:ext cx="3128312" cy="646331"/>
          </a:xfrm>
          <a:prstGeom prst="rect">
            <a:avLst/>
          </a:prstGeom>
          <a:noFill/>
          <a:ln>
            <a:noFill/>
          </a:ln>
        </p:spPr>
        <p:txBody>
          <a:bodyPr wrap="square" rtlCol="0">
            <a:spAutoFit/>
          </a:bodyPr>
          <a:lstStyle/>
          <a:p>
            <a:r>
              <a:rPr lang="en-GB" sz="1200" dirty="0" smtClean="0">
                <a:solidFill>
                  <a:prstClr val="black"/>
                </a:solidFill>
              </a:rPr>
              <a:t>Unpopular opinion but this album fails to get off the ground. A few good tunes save this from disaster. </a:t>
            </a:r>
            <a:endParaRPr lang="en-GB" sz="1200" dirty="0">
              <a:solidFill>
                <a:prstClr val="black"/>
              </a:solidFill>
            </a:endParaRPr>
          </a:p>
        </p:txBody>
      </p:sp>
      <p:sp>
        <p:nvSpPr>
          <p:cNvPr id="75" name="TextBox 74"/>
          <p:cNvSpPr txBox="1"/>
          <p:nvPr/>
        </p:nvSpPr>
        <p:spPr>
          <a:xfrm>
            <a:off x="3224419" y="5163267"/>
            <a:ext cx="1925115" cy="276999"/>
          </a:xfrm>
          <a:prstGeom prst="rect">
            <a:avLst/>
          </a:prstGeom>
          <a:noFill/>
        </p:spPr>
        <p:txBody>
          <a:bodyPr wrap="square" rtlCol="0">
            <a:spAutoFit/>
          </a:bodyPr>
          <a:lstStyle/>
          <a:p>
            <a:r>
              <a:rPr lang="en-GB" sz="1200" dirty="0" err="1" smtClean="0">
                <a:solidFill>
                  <a:prstClr val="black"/>
                </a:solidFill>
              </a:rPr>
              <a:t>Johnjohnjoe</a:t>
            </a:r>
            <a:r>
              <a:rPr lang="en-GB" sz="1200" dirty="0" smtClean="0">
                <a:solidFill>
                  <a:prstClr val="black"/>
                </a:solidFill>
              </a:rPr>
              <a:t> – 2/5 </a:t>
            </a:r>
            <a:endParaRPr lang="en-GB" sz="1200" dirty="0">
              <a:solidFill>
                <a:prstClr val="black"/>
              </a:solidFill>
            </a:endParaRPr>
          </a:p>
        </p:txBody>
      </p:sp>
      <p:sp>
        <p:nvSpPr>
          <p:cNvPr id="71" name="Rectangle 70"/>
          <p:cNvSpPr/>
          <p:nvPr/>
        </p:nvSpPr>
        <p:spPr>
          <a:xfrm>
            <a:off x="6422348" y="5143902"/>
            <a:ext cx="2192394" cy="893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pic>
        <p:nvPicPr>
          <p:cNvPr id="73" name="Picture 10" descr="Image result for 5 gold stars 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57767"/>
          <a:stretch/>
        </p:blipFill>
        <p:spPr bwMode="auto">
          <a:xfrm>
            <a:off x="8010562" y="5170392"/>
            <a:ext cx="604181" cy="202824"/>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6374212" y="5374960"/>
            <a:ext cx="1470484" cy="276999"/>
          </a:xfrm>
          <a:prstGeom prst="rect">
            <a:avLst/>
          </a:prstGeom>
          <a:noFill/>
          <a:ln>
            <a:noFill/>
          </a:ln>
        </p:spPr>
        <p:txBody>
          <a:bodyPr wrap="square" rtlCol="0">
            <a:spAutoFit/>
          </a:bodyPr>
          <a:lstStyle/>
          <a:p>
            <a:r>
              <a:rPr lang="en-GB" sz="1200" dirty="0" smtClean="0">
                <a:solidFill>
                  <a:prstClr val="black"/>
                </a:solidFill>
              </a:rPr>
              <a:t>Pretty good</a:t>
            </a:r>
            <a:endParaRPr lang="en-GB" sz="1200" dirty="0">
              <a:solidFill>
                <a:prstClr val="black"/>
              </a:solidFill>
            </a:endParaRPr>
          </a:p>
        </p:txBody>
      </p:sp>
      <p:sp>
        <p:nvSpPr>
          <p:cNvPr id="76" name="TextBox 75"/>
          <p:cNvSpPr txBox="1"/>
          <p:nvPr/>
        </p:nvSpPr>
        <p:spPr>
          <a:xfrm>
            <a:off x="6400859" y="5157195"/>
            <a:ext cx="1925115" cy="276999"/>
          </a:xfrm>
          <a:prstGeom prst="rect">
            <a:avLst/>
          </a:prstGeom>
          <a:noFill/>
        </p:spPr>
        <p:txBody>
          <a:bodyPr wrap="square" rtlCol="0">
            <a:spAutoFit/>
          </a:bodyPr>
          <a:lstStyle/>
          <a:p>
            <a:r>
              <a:rPr lang="en-GB" sz="1200" dirty="0" smtClean="0">
                <a:solidFill>
                  <a:prstClr val="black"/>
                </a:solidFill>
              </a:rPr>
              <a:t>anonymous – 4/5 </a:t>
            </a:r>
            <a:endParaRPr lang="en-GB" sz="1200" dirty="0">
              <a:solidFill>
                <a:prstClr val="black"/>
              </a:solidFill>
            </a:endParaRPr>
          </a:p>
        </p:txBody>
      </p:sp>
      <p:pic>
        <p:nvPicPr>
          <p:cNvPr id="79" name="Picture 10" descr="Image result for 5 gold stars 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r="6351"/>
          <a:stretch/>
        </p:blipFill>
        <p:spPr bwMode="auto">
          <a:xfrm>
            <a:off x="240507" y="1805336"/>
            <a:ext cx="2163423" cy="3275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6" name="Isosceles Triangle 2065"/>
          <p:cNvSpPr/>
          <p:nvPr/>
        </p:nvSpPr>
        <p:spPr>
          <a:xfrm rot="5400000">
            <a:off x="8376891" y="5381754"/>
            <a:ext cx="893157" cy="417451"/>
          </a:xfrm>
          <a:prstGeom prst="triangl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2068" name="TextBox 2067"/>
          <p:cNvSpPr txBox="1"/>
          <p:nvPr/>
        </p:nvSpPr>
        <p:spPr>
          <a:xfrm>
            <a:off x="144236" y="1052739"/>
            <a:ext cx="1643398"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GB" b="1" u="sng" dirty="0" smtClean="0">
                <a:solidFill>
                  <a:prstClr val="black"/>
                </a:solidFill>
                <a:latin typeface="Baskerville Old Face" panose="02020602080505020303" pitchFamily="18" charset="0"/>
              </a:rPr>
              <a:t>Create A Review</a:t>
            </a:r>
            <a:endParaRPr lang="en-GB" b="1" u="sng" dirty="0">
              <a:solidFill>
                <a:prstClr val="black"/>
              </a:solidFill>
              <a:latin typeface="Baskerville Old Face" panose="02020602080505020303" pitchFamily="18" charset="0"/>
            </a:endParaRPr>
          </a:p>
        </p:txBody>
      </p:sp>
      <p:sp>
        <p:nvSpPr>
          <p:cNvPr id="2069" name="TextBox 2068"/>
          <p:cNvSpPr txBox="1"/>
          <p:nvPr/>
        </p:nvSpPr>
        <p:spPr>
          <a:xfrm rot="16200000">
            <a:off x="8496745" y="5455482"/>
            <a:ext cx="523991" cy="215444"/>
          </a:xfrm>
          <a:prstGeom prst="rect">
            <a:avLst/>
          </a:prstGeom>
          <a:noFill/>
        </p:spPr>
        <p:txBody>
          <a:bodyPr wrap="square" rtlCol="0">
            <a:spAutoFit/>
          </a:bodyPr>
          <a:lstStyle/>
          <a:p>
            <a:r>
              <a:rPr lang="en-GB" sz="800" b="1" dirty="0" smtClean="0">
                <a:solidFill>
                  <a:prstClr val="black"/>
                </a:solidFill>
                <a:latin typeface="Arial Black" panose="020B0A04020102020204" pitchFamily="34" charset="0"/>
              </a:rPr>
              <a:t>NEXT</a:t>
            </a:r>
            <a:endParaRPr lang="en-GB" sz="800" b="1" dirty="0">
              <a:solidFill>
                <a:prstClr val="black"/>
              </a:solidFill>
              <a:latin typeface="Arial Black" panose="020B0A04020102020204" pitchFamily="34" charset="0"/>
            </a:endParaRPr>
          </a:p>
        </p:txBody>
      </p:sp>
      <p:sp>
        <p:nvSpPr>
          <p:cNvPr id="84" name="TextBox 83"/>
          <p:cNvSpPr txBox="1"/>
          <p:nvPr/>
        </p:nvSpPr>
        <p:spPr>
          <a:xfrm>
            <a:off x="47981" y="6165304"/>
            <a:ext cx="9096019" cy="338554"/>
          </a:xfrm>
          <a:prstGeom prst="rect">
            <a:avLst/>
          </a:prstGeom>
          <a:noFill/>
        </p:spPr>
        <p:txBody>
          <a:bodyPr wrap="square" rtlCol="0">
            <a:spAutoFit/>
          </a:bodyPr>
          <a:lstStyle/>
          <a:p>
            <a:r>
              <a:rPr lang="en-GB" sz="1200" b="1" dirty="0">
                <a:solidFill>
                  <a:prstClr val="black"/>
                </a:solidFill>
                <a:latin typeface="Baskerville Old Face" panose="02020602080505020303" pitchFamily="18" charset="0"/>
              </a:rPr>
              <a:t> </a:t>
            </a:r>
            <a:r>
              <a:rPr lang="en-GB" sz="1200" b="1" dirty="0" smtClean="0">
                <a:solidFill>
                  <a:prstClr val="black"/>
                </a:solidFill>
                <a:latin typeface="Baskerville Old Face" panose="02020602080505020303" pitchFamily="18" charset="0"/>
              </a:rPr>
              <a:t>   Home    About    Site Map    Sign In    			              Contact Us</a:t>
            </a:r>
            <a:r>
              <a:rPr lang="en-GB" sz="1600" dirty="0" smtClean="0">
                <a:solidFill>
                  <a:prstClr val="black"/>
                </a:solidFill>
                <a:latin typeface="Baskerville Old Face" panose="02020602080505020303" pitchFamily="18" charset="0"/>
              </a:rPr>
              <a:t>	</a:t>
            </a:r>
            <a:endParaRPr lang="en-GB" sz="1600" dirty="0">
              <a:solidFill>
                <a:prstClr val="black"/>
              </a:solidFill>
              <a:latin typeface="Baskerville Old Face" panose="02020602080505020303" pitchFamily="18" charset="0"/>
            </a:endParaRPr>
          </a:p>
        </p:txBody>
      </p:sp>
    </p:spTree>
    <p:extLst>
      <p:ext uri="{BB962C8B-B14F-4D97-AF65-F5344CB8AC3E}">
        <p14:creationId xmlns:p14="http://schemas.microsoft.com/office/powerpoint/2010/main" val="3890332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401001" y="55602"/>
            <a:ext cx="1903603" cy="338554"/>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1600" b="1" dirty="0" smtClean="0">
                <a:solidFill>
                  <a:prstClr val="white"/>
                </a:solidFill>
                <a:latin typeface="Baskerville Old Face" panose="02020602080505020303" pitchFamily="18" charset="0"/>
              </a:rPr>
              <a:t>Genres</a:t>
            </a:r>
            <a:endParaRPr lang="en-GB" sz="1600" b="1" dirty="0">
              <a:solidFill>
                <a:prstClr val="white"/>
              </a:solidFill>
              <a:latin typeface="Baskerville Old Face" panose="02020602080505020303" pitchFamily="18" charset="0"/>
            </a:endParaRPr>
          </a:p>
        </p:txBody>
      </p:sp>
      <p:sp>
        <p:nvSpPr>
          <p:cNvPr id="42" name="TextBox 41"/>
          <p:cNvSpPr txBox="1"/>
          <p:nvPr/>
        </p:nvSpPr>
        <p:spPr>
          <a:xfrm>
            <a:off x="6465691" y="55602"/>
            <a:ext cx="1925115" cy="338554"/>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1600" b="1" dirty="0" smtClean="0">
                <a:solidFill>
                  <a:prstClr val="white"/>
                </a:solidFill>
                <a:latin typeface="Baskerville Old Face" panose="02020602080505020303" pitchFamily="18" charset="0"/>
              </a:rPr>
              <a:t>Top Reviewers</a:t>
            </a:r>
            <a:endParaRPr lang="en-GB" sz="1600" b="1" dirty="0">
              <a:solidFill>
                <a:prstClr val="white"/>
              </a:solidFill>
              <a:latin typeface="Baskerville Old Face" panose="02020602080505020303" pitchFamily="18" charset="0"/>
            </a:endParaRPr>
          </a:p>
        </p:txBody>
      </p:sp>
      <p:sp>
        <p:nvSpPr>
          <p:cNvPr id="43" name="TextBox 42"/>
          <p:cNvSpPr txBox="1"/>
          <p:nvPr/>
        </p:nvSpPr>
        <p:spPr>
          <a:xfrm>
            <a:off x="1940027" y="75506"/>
            <a:ext cx="2343208" cy="338554"/>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1600" b="1" dirty="0" smtClean="0">
                <a:solidFill>
                  <a:prstClr val="white"/>
                </a:solidFill>
                <a:latin typeface="Baskerville Old Face" panose="02020602080505020303" pitchFamily="18" charset="0"/>
              </a:rPr>
              <a:t>Top Albums</a:t>
            </a:r>
            <a:endParaRPr lang="en-GB" sz="1600" b="1" dirty="0">
              <a:solidFill>
                <a:prstClr val="white"/>
              </a:solidFill>
              <a:latin typeface="Baskerville Old Face" panose="02020602080505020303" pitchFamily="18" charset="0"/>
            </a:endParaRPr>
          </a:p>
        </p:txBody>
      </p:sp>
      <p:pic>
        <p:nvPicPr>
          <p:cNvPr id="44" name="Picture 3" descr="C:\Users\2200545K\Desktop\Topper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237" y="116635"/>
            <a:ext cx="1621918" cy="84741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6747" y="1700811"/>
            <a:ext cx="8470506" cy="1215717"/>
          </a:xfrm>
          <a:prstGeom prst="rect">
            <a:avLst/>
          </a:prstGeom>
          <a:solidFill>
            <a:schemeClr val="bg1"/>
          </a:solidFill>
          <a:ln>
            <a:solidFill>
              <a:schemeClr val="tx1"/>
            </a:solidFill>
          </a:ln>
        </p:spPr>
        <p:txBody>
          <a:bodyPr wrap="square" rtlCol="0">
            <a:spAutoFit/>
          </a:bodyPr>
          <a:lstStyle/>
          <a:p>
            <a:r>
              <a:rPr lang="en-GB" sz="1700" dirty="0" err="1">
                <a:solidFill>
                  <a:prstClr val="black"/>
                </a:solidFill>
                <a:latin typeface="Baskerville Old Face" panose="02020602080505020303" pitchFamily="18" charset="0"/>
              </a:rPr>
              <a:t>s</a:t>
            </a:r>
            <a:r>
              <a:rPr lang="en-GB" sz="1700" dirty="0" err="1" smtClean="0">
                <a:solidFill>
                  <a:prstClr val="black"/>
                </a:solidFill>
                <a:latin typeface="Baskerville Old Face" panose="02020602080505020303" pitchFamily="18" charset="0"/>
              </a:rPr>
              <a:t>hadymarshallx</a:t>
            </a:r>
            <a:r>
              <a:rPr lang="en-GB" sz="1700" dirty="0" smtClean="0">
                <a:solidFill>
                  <a:prstClr val="black"/>
                </a:solidFill>
                <a:latin typeface="Baskerville Old Face" panose="02020602080505020303" pitchFamily="18" charset="0"/>
              </a:rPr>
              <a:t>	Power of the Dollar – 50 Cent       1/5</a:t>
            </a:r>
          </a:p>
          <a:p>
            <a:r>
              <a:rPr lang="en-GB" sz="1400" dirty="0" smtClean="0">
                <a:solidFill>
                  <a:prstClr val="black"/>
                </a:solidFill>
                <a:latin typeface="Baskerville Old Face" panose="02020602080505020303" pitchFamily="18" charset="0"/>
              </a:rPr>
              <a:t>		1of the </a:t>
            </a:r>
            <a:r>
              <a:rPr lang="en-GB" sz="1400" dirty="0" err="1" smtClean="0">
                <a:solidFill>
                  <a:prstClr val="black"/>
                </a:solidFill>
                <a:latin typeface="Baskerville Old Face" panose="02020602080505020303" pitchFamily="18" charset="0"/>
              </a:rPr>
              <a:t>wurst</a:t>
            </a:r>
            <a:r>
              <a:rPr lang="en-GB" sz="1400" dirty="0" smtClean="0">
                <a:solidFill>
                  <a:prstClr val="black"/>
                </a:solidFill>
                <a:latin typeface="Baskerville Old Face" panose="02020602080505020303" pitchFamily="18" charset="0"/>
              </a:rPr>
              <a:t> albums </a:t>
            </a:r>
            <a:r>
              <a:rPr lang="en-GB" sz="1400" dirty="0" err="1" smtClean="0">
                <a:solidFill>
                  <a:prstClr val="black"/>
                </a:solidFill>
                <a:latin typeface="Baskerville Old Face" panose="02020602080505020303" pitchFamily="18" charset="0"/>
              </a:rPr>
              <a:t>ive</a:t>
            </a:r>
            <a:r>
              <a:rPr lang="en-GB" sz="1400" dirty="0" smtClean="0">
                <a:solidFill>
                  <a:prstClr val="black"/>
                </a:solidFill>
                <a:latin typeface="Baskerville Old Face" panose="02020602080505020303" pitchFamily="18" charset="0"/>
              </a:rPr>
              <a:t> </a:t>
            </a:r>
            <a:r>
              <a:rPr lang="en-GB" sz="1400" dirty="0" err="1" smtClean="0">
                <a:solidFill>
                  <a:prstClr val="black"/>
                </a:solidFill>
                <a:latin typeface="Baskerville Old Face" panose="02020602080505020303" pitchFamily="18" charset="0"/>
              </a:rPr>
              <a:t>evr</a:t>
            </a:r>
            <a:r>
              <a:rPr lang="en-GB" sz="1400" dirty="0" smtClean="0">
                <a:solidFill>
                  <a:prstClr val="black"/>
                </a:solidFill>
                <a:latin typeface="Baskerville Old Face" panose="02020602080505020303" pitchFamily="18" charset="0"/>
              </a:rPr>
              <a:t> heard </a:t>
            </a:r>
            <a:r>
              <a:rPr lang="en-GB" sz="1400" dirty="0" err="1" smtClean="0">
                <a:solidFill>
                  <a:prstClr val="black"/>
                </a:solidFill>
                <a:latin typeface="Baskerville Old Face" panose="02020602080505020303" pitchFamily="18" charset="0"/>
              </a:rPr>
              <a:t>wud</a:t>
            </a:r>
            <a:r>
              <a:rPr lang="en-GB" sz="1400" dirty="0" smtClean="0">
                <a:solidFill>
                  <a:prstClr val="black"/>
                </a:solidFill>
                <a:latin typeface="Baskerville Old Face" panose="02020602080505020303" pitchFamily="18" charset="0"/>
              </a:rPr>
              <a:t> give it 0 stars if </a:t>
            </a:r>
            <a:r>
              <a:rPr lang="en-GB" sz="1400" dirty="0" err="1" smtClean="0">
                <a:solidFill>
                  <a:prstClr val="black"/>
                </a:solidFill>
                <a:latin typeface="Baskerville Old Face" panose="02020602080505020303" pitchFamily="18" charset="0"/>
              </a:rPr>
              <a:t>i</a:t>
            </a:r>
            <a:r>
              <a:rPr lang="en-GB" sz="1400" dirty="0" smtClean="0">
                <a:solidFill>
                  <a:prstClr val="black"/>
                </a:solidFill>
                <a:latin typeface="Baskerville Old Face" panose="02020602080505020303" pitchFamily="18" charset="0"/>
              </a:rPr>
              <a:t> cud</a:t>
            </a:r>
          </a:p>
          <a:p>
            <a:endParaRPr lang="en-GB" sz="1400" dirty="0">
              <a:solidFill>
                <a:prstClr val="black"/>
              </a:solidFill>
            </a:endParaRPr>
          </a:p>
          <a:p>
            <a:endParaRPr lang="en-GB" sz="1400" dirty="0" smtClean="0">
              <a:solidFill>
                <a:prstClr val="black"/>
              </a:solidFill>
            </a:endParaRPr>
          </a:p>
          <a:p>
            <a:endParaRPr lang="en-GB" sz="1400" dirty="0">
              <a:solidFill>
                <a:prstClr val="black"/>
              </a:solidFill>
            </a:endParaRPr>
          </a:p>
        </p:txBody>
      </p:sp>
      <p:pic>
        <p:nvPicPr>
          <p:cNvPr id="2058" name="Picture 10" descr="Image result for 5 gold stars 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 r="79171"/>
          <a:stretch/>
        </p:blipFill>
        <p:spPr bwMode="auto">
          <a:xfrm>
            <a:off x="7445026" y="1783431"/>
            <a:ext cx="240613" cy="1637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36747" y="3213369"/>
            <a:ext cx="8470506" cy="1215717"/>
          </a:xfrm>
          <a:prstGeom prst="rect">
            <a:avLst/>
          </a:prstGeom>
          <a:solidFill>
            <a:schemeClr val="bg1"/>
          </a:solidFill>
          <a:ln>
            <a:solidFill>
              <a:schemeClr val="tx1"/>
            </a:solidFill>
          </a:ln>
        </p:spPr>
        <p:txBody>
          <a:bodyPr wrap="square" rtlCol="0">
            <a:spAutoFit/>
          </a:bodyPr>
          <a:lstStyle/>
          <a:p>
            <a:r>
              <a:rPr lang="en-GB" sz="1700" dirty="0" err="1" smtClean="0">
                <a:solidFill>
                  <a:prstClr val="black"/>
                </a:solidFill>
                <a:latin typeface="Baskerville Old Face" panose="02020602080505020303" pitchFamily="18" charset="0"/>
              </a:rPr>
              <a:t>StacyBrennan</a:t>
            </a:r>
            <a:r>
              <a:rPr lang="en-GB" sz="1700" dirty="0" smtClean="0">
                <a:solidFill>
                  <a:prstClr val="black"/>
                </a:solidFill>
                <a:latin typeface="Baskerville Old Face" panose="02020602080505020303" pitchFamily="18" charset="0"/>
              </a:rPr>
              <a:t>	Nightmare – Avenged Sevenfold  </a:t>
            </a:r>
            <a:r>
              <a:rPr lang="en-GB" sz="1700" dirty="0">
                <a:solidFill>
                  <a:prstClr val="black"/>
                </a:solidFill>
                <a:latin typeface="Baskerville Old Face" panose="02020602080505020303" pitchFamily="18" charset="0"/>
              </a:rPr>
              <a:t>5</a:t>
            </a:r>
            <a:r>
              <a:rPr lang="en-GB" sz="1700" dirty="0" smtClean="0">
                <a:solidFill>
                  <a:prstClr val="black"/>
                </a:solidFill>
                <a:latin typeface="Baskerville Old Face" panose="02020602080505020303" pitchFamily="18" charset="0"/>
              </a:rPr>
              <a:t>/5</a:t>
            </a:r>
          </a:p>
          <a:p>
            <a:r>
              <a:rPr lang="en-GB" sz="1400" dirty="0" smtClean="0">
                <a:solidFill>
                  <a:prstClr val="black"/>
                </a:solidFill>
                <a:latin typeface="Baskerville Old Face" panose="02020602080505020303" pitchFamily="18" charset="0"/>
              </a:rPr>
              <a:t>		Not the type of music I’d usually listen to but this was very </a:t>
            </a:r>
            <a:r>
              <a:rPr lang="en-GB" sz="1400" dirty="0">
                <a:solidFill>
                  <a:prstClr val="black"/>
                </a:solidFill>
                <a:latin typeface="Baskerville Old Face" panose="02020602080505020303" pitchFamily="18" charset="0"/>
              </a:rPr>
              <a:t> </a:t>
            </a:r>
            <a:r>
              <a:rPr lang="en-GB" sz="1400" dirty="0" smtClean="0">
                <a:solidFill>
                  <a:prstClr val="black"/>
                </a:solidFill>
                <a:latin typeface="Baskerville Old Face" panose="02020602080505020303" pitchFamily="18" charset="0"/>
              </a:rPr>
              <a:t>enjoyable</a:t>
            </a:r>
          </a:p>
          <a:p>
            <a:endParaRPr lang="en-GB" sz="1400" dirty="0">
              <a:solidFill>
                <a:prstClr val="black"/>
              </a:solidFill>
            </a:endParaRPr>
          </a:p>
          <a:p>
            <a:endParaRPr lang="en-GB" sz="1400" dirty="0" smtClean="0">
              <a:solidFill>
                <a:prstClr val="black"/>
              </a:solidFill>
            </a:endParaRPr>
          </a:p>
          <a:p>
            <a:endParaRPr lang="en-GB" sz="1400" dirty="0" smtClean="0">
              <a:solidFill>
                <a:prstClr val="black"/>
              </a:solidFill>
            </a:endParaRPr>
          </a:p>
        </p:txBody>
      </p:sp>
      <p:sp>
        <p:nvSpPr>
          <p:cNvPr id="18" name="TextBox 17"/>
          <p:cNvSpPr txBox="1"/>
          <p:nvPr/>
        </p:nvSpPr>
        <p:spPr>
          <a:xfrm>
            <a:off x="336747" y="4725147"/>
            <a:ext cx="8470506" cy="1215717"/>
          </a:xfrm>
          <a:prstGeom prst="rect">
            <a:avLst/>
          </a:prstGeom>
          <a:solidFill>
            <a:schemeClr val="bg1"/>
          </a:solidFill>
          <a:ln>
            <a:solidFill>
              <a:schemeClr val="tx1"/>
            </a:solidFill>
          </a:ln>
        </p:spPr>
        <p:txBody>
          <a:bodyPr wrap="square" rtlCol="0">
            <a:spAutoFit/>
          </a:bodyPr>
          <a:lstStyle/>
          <a:p>
            <a:r>
              <a:rPr lang="en-GB" sz="1700" dirty="0" smtClean="0">
                <a:solidFill>
                  <a:prstClr val="black"/>
                </a:solidFill>
                <a:latin typeface="Baskerville Old Face" panose="02020602080505020303" pitchFamily="18" charset="0"/>
              </a:rPr>
              <a:t>anonymous	Human – </a:t>
            </a:r>
            <a:r>
              <a:rPr lang="en-GB" sz="1700" dirty="0" err="1" smtClean="0">
                <a:solidFill>
                  <a:prstClr val="black"/>
                </a:solidFill>
                <a:latin typeface="Baskerville Old Face" panose="02020602080505020303" pitchFamily="18" charset="0"/>
              </a:rPr>
              <a:t>Rag’N’Bone</a:t>
            </a:r>
            <a:r>
              <a:rPr lang="en-GB" sz="1700" dirty="0" smtClean="0">
                <a:solidFill>
                  <a:prstClr val="black"/>
                </a:solidFill>
                <a:latin typeface="Baskerville Old Face" panose="02020602080505020303" pitchFamily="18" charset="0"/>
              </a:rPr>
              <a:t> Man           4/5</a:t>
            </a:r>
          </a:p>
          <a:p>
            <a:r>
              <a:rPr lang="en-GB" sz="1400" dirty="0" smtClean="0">
                <a:solidFill>
                  <a:prstClr val="black"/>
                </a:solidFill>
                <a:latin typeface="Baskerville Old Face" panose="02020602080505020303" pitchFamily="18" charset="0"/>
              </a:rPr>
              <a:t>		Pretty good</a:t>
            </a:r>
          </a:p>
          <a:p>
            <a:endParaRPr lang="en-GB" sz="1400" dirty="0" smtClean="0">
              <a:solidFill>
                <a:prstClr val="black"/>
              </a:solidFill>
              <a:latin typeface="Baskerville Old Face" panose="02020602080505020303" pitchFamily="18" charset="0"/>
            </a:endParaRPr>
          </a:p>
          <a:p>
            <a:endParaRPr lang="en-GB" sz="1400" dirty="0">
              <a:solidFill>
                <a:prstClr val="black"/>
              </a:solidFill>
              <a:latin typeface="Baskerville Old Face" panose="02020602080505020303" pitchFamily="18" charset="0"/>
            </a:endParaRPr>
          </a:p>
          <a:p>
            <a:endParaRPr lang="en-GB" sz="1400" dirty="0">
              <a:solidFill>
                <a:prstClr val="black"/>
              </a:solidFill>
              <a:latin typeface="Baskerville Old Face" panose="02020602080505020303" pitchFamily="18" charset="0"/>
            </a:endParaRPr>
          </a:p>
        </p:txBody>
      </p:sp>
      <p:pic>
        <p:nvPicPr>
          <p:cNvPr id="28" name="Picture 10" descr="Image result for 5 gold stars pn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2" r="20843"/>
          <a:stretch/>
        </p:blipFill>
        <p:spPr bwMode="auto">
          <a:xfrm>
            <a:off x="7685639" y="1787889"/>
            <a:ext cx="914328" cy="1637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6" cstate="print">
            <a:extLst>
              <a:ext uri="{28A0092B-C50C-407E-A947-70E740481C1C}">
                <a14:useLocalDpi xmlns:a14="http://schemas.microsoft.com/office/drawing/2010/main" val="0"/>
              </a:ext>
            </a:extLst>
          </a:blip>
          <a:srcRect b="24121"/>
          <a:stretch/>
        </p:blipFill>
        <p:spPr>
          <a:xfrm>
            <a:off x="539552" y="2060847"/>
            <a:ext cx="1044383" cy="781343"/>
          </a:xfrm>
          <a:prstGeom prst="rect">
            <a:avLst/>
          </a:prstGeom>
        </p:spPr>
      </p:pic>
      <p:sp>
        <p:nvSpPr>
          <p:cNvPr id="30" name="TextBox 29"/>
          <p:cNvSpPr txBox="1"/>
          <p:nvPr/>
        </p:nvSpPr>
        <p:spPr>
          <a:xfrm>
            <a:off x="187562" y="1196752"/>
            <a:ext cx="8619690" cy="369332"/>
          </a:xfrm>
          <a:prstGeom prst="rect">
            <a:avLst/>
          </a:prstGeom>
          <a:ln w="38100">
            <a:solidFill>
              <a:schemeClr val="bg1"/>
            </a:solidFill>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b="1" dirty="0">
                <a:solidFill>
                  <a:prstClr val="white"/>
                </a:solidFill>
                <a:latin typeface="Baskerville Old Face" panose="02020602080505020303" pitchFamily="18" charset="0"/>
              </a:rPr>
              <a:t>February </a:t>
            </a:r>
            <a:r>
              <a:rPr lang="en-GB" b="1" dirty="0" smtClean="0">
                <a:solidFill>
                  <a:prstClr val="white"/>
                </a:solidFill>
                <a:latin typeface="Baskerville Old Face" panose="02020602080505020303" pitchFamily="18" charset="0"/>
              </a:rPr>
              <a:t>2017: </a:t>
            </a:r>
            <a:r>
              <a:rPr lang="en-GB" b="1" dirty="0">
                <a:solidFill>
                  <a:prstClr val="white"/>
                </a:solidFill>
                <a:latin typeface="Baskerville Old Face" panose="02020602080505020303" pitchFamily="18" charset="0"/>
              </a:rPr>
              <a:t>Top 5 </a:t>
            </a:r>
            <a:r>
              <a:rPr lang="en-GB" b="1" dirty="0" smtClean="0">
                <a:solidFill>
                  <a:prstClr val="white"/>
                </a:solidFill>
                <a:latin typeface="Baskerville Old Face" panose="02020602080505020303" pitchFamily="18" charset="0"/>
              </a:rPr>
              <a:t>Reviewers </a:t>
            </a:r>
            <a:endParaRPr lang="en-GB" b="1" dirty="0">
              <a:solidFill>
                <a:prstClr val="white"/>
              </a:solidFill>
              <a:latin typeface="Baskerville Old Face" panose="02020602080505020303" pitchFamily="18" charset="0"/>
            </a:endParaRPr>
          </a:p>
        </p:txBody>
      </p:sp>
      <p:pic>
        <p:nvPicPr>
          <p:cNvPr id="4" name="Picture 3"/>
          <p:cNvPicPr>
            <a:picLocks noChangeAspect="1"/>
          </p:cNvPicPr>
          <p:nvPr/>
        </p:nvPicPr>
        <p:blipFill rotWithShape="1">
          <a:blip r:embed="rId7" cstate="print">
            <a:extLst>
              <a:ext uri="{28A0092B-C50C-407E-A947-70E740481C1C}">
                <a14:useLocalDpi xmlns:a14="http://schemas.microsoft.com/office/drawing/2010/main" val="0"/>
              </a:ext>
            </a:extLst>
          </a:blip>
          <a:srcRect l="20477" r="23243"/>
          <a:stretch/>
        </p:blipFill>
        <p:spPr>
          <a:xfrm>
            <a:off x="539552" y="3540354"/>
            <a:ext cx="1044999" cy="781343"/>
          </a:xfrm>
          <a:prstGeom prst="rect">
            <a:avLst/>
          </a:prstGeom>
        </p:spPr>
      </p:pic>
      <p:pic>
        <p:nvPicPr>
          <p:cNvPr id="33" name="Picture 10" descr="Image result for 5 gold stars 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l="-3" r="79171"/>
          <a:stretch/>
        </p:blipFill>
        <p:spPr bwMode="auto">
          <a:xfrm>
            <a:off x="8401835" y="3298622"/>
            <a:ext cx="240613" cy="16376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5 gold stars 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954"/>
          <a:stretch/>
        </p:blipFill>
        <p:spPr bwMode="auto">
          <a:xfrm>
            <a:off x="7387907" y="3290055"/>
            <a:ext cx="1254541" cy="1761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11" cstate="print">
            <a:extLst>
              <a:ext uri="{28A0092B-C50C-407E-A947-70E740481C1C}">
                <a14:useLocalDpi xmlns:a14="http://schemas.microsoft.com/office/drawing/2010/main" val="0"/>
              </a:ext>
            </a:extLst>
          </a:blip>
          <a:srcRect l="12198" r="12841"/>
          <a:stretch/>
        </p:blipFill>
        <p:spPr>
          <a:xfrm>
            <a:off x="539552" y="5112057"/>
            <a:ext cx="1029631" cy="770662"/>
          </a:xfrm>
          <a:prstGeom prst="rect">
            <a:avLst/>
          </a:prstGeom>
        </p:spPr>
      </p:pic>
      <p:pic>
        <p:nvPicPr>
          <p:cNvPr id="35" name="Picture 10" descr="Image result for 5 gold stars 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 r="22551"/>
          <a:stretch/>
        </p:blipFill>
        <p:spPr bwMode="auto">
          <a:xfrm>
            <a:off x="7381464" y="4797152"/>
            <a:ext cx="962451" cy="1761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Image result for 5 gold stars 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l="-3" r="79171"/>
          <a:stretch/>
        </p:blipFill>
        <p:spPr bwMode="auto">
          <a:xfrm>
            <a:off x="8355531" y="4801028"/>
            <a:ext cx="240613" cy="1637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721155" y="1381418"/>
            <a:ext cx="1348197" cy="0"/>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065464" y="1381418"/>
            <a:ext cx="1336372" cy="0"/>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981" y="6165304"/>
            <a:ext cx="9096019" cy="338554"/>
          </a:xfrm>
          <a:prstGeom prst="rect">
            <a:avLst/>
          </a:prstGeom>
          <a:noFill/>
        </p:spPr>
        <p:txBody>
          <a:bodyPr wrap="square" rtlCol="0">
            <a:spAutoFit/>
          </a:bodyPr>
          <a:lstStyle/>
          <a:p>
            <a:r>
              <a:rPr lang="en-GB" sz="1200" b="1" dirty="0">
                <a:solidFill>
                  <a:prstClr val="black"/>
                </a:solidFill>
                <a:latin typeface="Baskerville Old Face" panose="02020602080505020303" pitchFamily="18" charset="0"/>
              </a:rPr>
              <a:t> </a:t>
            </a:r>
            <a:r>
              <a:rPr lang="en-GB" sz="1200" b="1" dirty="0" smtClean="0">
                <a:solidFill>
                  <a:prstClr val="black"/>
                </a:solidFill>
                <a:latin typeface="Baskerville Old Face" panose="02020602080505020303" pitchFamily="18" charset="0"/>
              </a:rPr>
              <a:t>   Home    About    Site Map    Sign In    			              Contact Us</a:t>
            </a:r>
            <a:r>
              <a:rPr lang="en-GB" sz="1600" dirty="0" smtClean="0">
                <a:solidFill>
                  <a:prstClr val="black"/>
                </a:solidFill>
                <a:latin typeface="Baskerville Old Face" panose="02020602080505020303" pitchFamily="18" charset="0"/>
              </a:rPr>
              <a:t>	</a:t>
            </a:r>
            <a:endParaRPr lang="en-GB" sz="1600" dirty="0">
              <a:solidFill>
                <a:prstClr val="black"/>
              </a:solidFill>
              <a:latin typeface="Baskerville Old Face" panose="02020602080505020303" pitchFamily="18" charset="0"/>
            </a:endParaRPr>
          </a:p>
        </p:txBody>
      </p:sp>
    </p:spTree>
    <p:extLst>
      <p:ext uri="{BB962C8B-B14F-4D97-AF65-F5344CB8AC3E}">
        <p14:creationId xmlns:p14="http://schemas.microsoft.com/office/powerpoint/2010/main" val="49292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676</Words>
  <Application>Microsoft Office PowerPoint</Application>
  <PresentationFormat>On-screen Show (4:3)</PresentationFormat>
  <Paragraphs>107</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PowerPoint Presentation</vt:lpstr>
      <vt:lpstr>Team D Overview</vt:lpstr>
      <vt:lpstr>User Persona #1</vt:lpstr>
      <vt:lpstr>User Persona #2</vt:lpstr>
      <vt:lpstr>Requirements</vt:lpstr>
      <vt:lpstr>PowerPoint Presentation</vt:lpstr>
      <vt:lpstr>PowerPoint Presentation</vt:lpstr>
      <vt:lpstr>PowerPoint Presentation</vt:lpstr>
      <vt:lpstr>PowerPoint Presentation</vt:lpstr>
      <vt:lpstr>PowerPoint Presentation</vt:lpstr>
      <vt:lpstr>Walkthrough</vt:lpstr>
      <vt:lpstr>PowerPoint Presentation</vt:lpstr>
      <vt:lpstr>PowerPoint Presentation</vt:lpstr>
    </vt:vector>
  </TitlesOfParts>
  <Company>Computing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MusicJam</dc:title>
  <dc:creator>Registered User</dc:creator>
  <cp:lastModifiedBy>Registered User</cp:lastModifiedBy>
  <cp:revision>35</cp:revision>
  <dcterms:created xsi:type="dcterms:W3CDTF">2017-02-20T15:51:40Z</dcterms:created>
  <dcterms:modified xsi:type="dcterms:W3CDTF">2017-03-23T14:00:28Z</dcterms:modified>
</cp:coreProperties>
</file>