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256" r:id="rId2"/>
    <p:sldId id="320" r:id="rId3"/>
    <p:sldId id="357" r:id="rId4"/>
    <p:sldId id="267" r:id="rId5"/>
    <p:sldId id="358" r:id="rId6"/>
    <p:sldId id="324" r:id="rId7"/>
    <p:sldId id="322" r:id="rId8"/>
    <p:sldId id="334" r:id="rId9"/>
    <p:sldId id="323" r:id="rId10"/>
    <p:sldId id="326" r:id="rId11"/>
    <p:sldId id="359" r:id="rId12"/>
    <p:sldId id="328" r:id="rId13"/>
    <p:sldId id="329" r:id="rId14"/>
    <p:sldId id="360" r:id="rId15"/>
    <p:sldId id="361" r:id="rId16"/>
    <p:sldId id="362" r:id="rId17"/>
    <p:sldId id="310" r:id="rId18"/>
    <p:sldId id="363" r:id="rId19"/>
    <p:sldId id="364" r:id="rId20"/>
    <p:sldId id="365" r:id="rId21"/>
    <p:sldId id="366" r:id="rId22"/>
    <p:sldId id="369" r:id="rId23"/>
    <p:sldId id="367" r:id="rId24"/>
    <p:sldId id="368" r:id="rId25"/>
    <p:sldId id="35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5" autoAdjust="0"/>
    <p:restoredTop sz="93898" autoAdjust="0"/>
  </p:normalViewPr>
  <p:slideViewPr>
    <p:cSldViewPr snapToGrid="0" snapToObjects="1">
      <p:cViewPr varScale="1">
        <p:scale>
          <a:sx n="66" d="100"/>
          <a:sy n="66" d="100"/>
        </p:scale>
        <p:origin x="979" y="53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3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3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9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Classes, Objects, and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/>
              <a:t>9</a:t>
            </a:r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337957" y="4381499"/>
            <a:ext cx="4430486" cy="1807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variables in the method declarations refer to the fields in the object.  So: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obj1 foo) </a:t>
            </a:r>
            <a:r>
              <a:rPr lang="en-US" sz="2000" dirty="0" smtClean="0">
                <a:solidFill>
                  <a:schemeClr val="tx1"/>
                </a:solidFill>
              </a:rPr>
              <a:t>returns 30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foo) </a:t>
            </a:r>
            <a:r>
              <a:rPr lang="en-US" sz="2000" dirty="0" smtClean="0">
                <a:solidFill>
                  <a:schemeClr val="tx1"/>
                </a:solidFill>
              </a:rPr>
              <a:t>returns 50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256314" y="4241258"/>
            <a:ext cx="4430486" cy="1807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can also take arguments, just like functions.  So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bar 8) </a:t>
            </a:r>
            <a:r>
              <a:rPr lang="en-US" sz="2000" dirty="0">
                <a:solidFill>
                  <a:schemeClr val="tx1"/>
                </a:solidFill>
              </a:rPr>
              <a:t>returns 18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</a:t>
            </a:r>
            <a:r>
              <a:rPr lang="en-US" sz="2000" b="1">
                <a:solidFill>
                  <a:schemeClr val="tx1"/>
                </a:solidFill>
              </a:rPr>
              <a:t>obj2 bar </a:t>
            </a:r>
            <a:r>
              <a:rPr lang="en-US" sz="2000" b="1" smtClean="0">
                <a:solidFill>
                  <a:schemeClr val="tx1"/>
                </a:solidFill>
              </a:rPr>
              <a:t>8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returns 13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602304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1949616" y="2167233"/>
            <a:ext cx="2557070" cy="3707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</p:cNvCxnSpPr>
          <p:nvPr/>
        </p:nvCxnSpPr>
        <p:spPr>
          <a:xfrm flipV="1">
            <a:off x="2980962" y="3285761"/>
            <a:ext cx="1525724" cy="789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314" y="3645932"/>
            <a:ext cx="4430486" cy="255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Methods are just Racket functions, so they can do anything a Racket function can do, including send messages to objects.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obj1 </a:t>
            </a:r>
            <a:r>
              <a:rPr lang="en-US" sz="2000" b="1" dirty="0" err="1" smtClean="0">
                <a:solidFill>
                  <a:schemeClr val="tx1"/>
                </a:solidFill>
              </a:rPr>
              <a:t>baz</a:t>
            </a:r>
            <a:r>
              <a:rPr lang="en-US" sz="2000" b="1" dirty="0" smtClean="0">
                <a:solidFill>
                  <a:schemeClr val="tx1"/>
                </a:solidFill>
              </a:rPr>
              <a:t> 20) </a:t>
            </a:r>
            <a:r>
              <a:rPr lang="en-US" sz="2000" dirty="0" smtClean="0">
                <a:solidFill>
                  <a:schemeClr val="tx1"/>
                </a:solidFill>
              </a:rPr>
              <a:t>returns (+ 30 20) = 50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</a:t>
            </a:r>
            <a:r>
              <a:rPr lang="en-US" sz="2000" b="1" dirty="0" err="1" smtClean="0">
                <a:solidFill>
                  <a:schemeClr val="tx1"/>
                </a:solidFill>
              </a:rPr>
              <a:t>baz</a:t>
            </a:r>
            <a:r>
              <a:rPr lang="en-US" sz="2000" b="1" dirty="0" smtClean="0">
                <a:solidFill>
                  <a:schemeClr val="tx1"/>
                </a:solidFill>
              </a:rPr>
              <a:t> 20) </a:t>
            </a:r>
            <a:r>
              <a:rPr lang="en-US" sz="2000" dirty="0" smtClean="0">
                <a:solidFill>
                  <a:schemeClr val="tx1"/>
                </a:solidFill>
              </a:rPr>
              <a:t>returns (+ 50 20) = 70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2330" y="1694293"/>
            <a:ext cx="1852831" cy="2470275"/>
            <a:chOff x="348538" y="1242145"/>
            <a:chExt cx="1852831" cy="2470275"/>
          </a:xfrm>
        </p:grpSpPr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648460" y="2853231"/>
              <a:ext cx="146392" cy="489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48538" y="124214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20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10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8538" y="334308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>
              <a:off x="1374055" y="2476539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959" y="3827746"/>
            <a:ext cx="2853314" cy="2013465"/>
            <a:chOff x="1126672" y="2525485"/>
            <a:chExt cx="2853314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24801"/>
              <a:ext cx="546115" cy="387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7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(5)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5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(bar n) (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(+ (send this foo) n))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22" name="Straight Arrow Connector 21"/>
            <p:cNvCxnSpPr>
              <a:stCxn id="18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obj3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422571" y="3461267"/>
            <a:ext cx="2536372" cy="2558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Here's another object,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, of a different class. If we send a message to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, then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's methods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7980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(6)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22571" y="3461267"/>
            <a:ext cx="2536372" cy="2279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bar 8)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(+ 5 8)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13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obj3 bar 8)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(* 5 8)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40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30" name="Group 29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5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(bar n) (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(+ (send this foo) n))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32" name="Straight Arrow Connector 31"/>
            <p:cNvCxnSpPr>
              <a:stCxn id="35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obj3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important  thing about an object is what methods it responds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I wrote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(define (foo1 x) (send x bar 8))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I  could call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on </a:t>
            </a:r>
            <a:r>
              <a:rPr lang="en-US" b="1" dirty="0" smtClean="0">
                <a:cs typeface="Consolas" panose="020B0609020204030204" pitchFamily="49" charset="0"/>
              </a:rPr>
              <a:t>obj1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b="1" dirty="0" smtClean="0">
                <a:cs typeface="Consolas" panose="020B0609020204030204" pitchFamily="49" charset="0"/>
              </a:rPr>
              <a:t>obj2</a:t>
            </a:r>
            <a:r>
              <a:rPr lang="en-US" dirty="0" smtClean="0">
                <a:cs typeface="Consolas" panose="020B0609020204030204" pitchFamily="49" charset="0"/>
              </a:rPr>
              <a:t>, or </a:t>
            </a:r>
            <a:r>
              <a:rPr lang="en-US" b="1" dirty="0" smtClean="0">
                <a:cs typeface="Consolas" panose="020B0609020204030204" pitchFamily="49" charset="0"/>
              </a:rPr>
              <a:t>obj3</a:t>
            </a:r>
            <a:r>
              <a:rPr lang="en-US" dirty="0" smtClean="0">
                <a:cs typeface="Consolas" panose="020B0609020204030204" pitchFamily="49" charset="0"/>
              </a:rPr>
              <a:t>, because all of them respond to the </a:t>
            </a:r>
            <a:r>
              <a:rPr lang="en-US" b="1" dirty="0" smtClean="0">
                <a:cs typeface="Consolas" panose="020B0609020204030204" pitchFamily="49" charset="0"/>
              </a:rPr>
              <a:t>bar</a:t>
            </a:r>
            <a:r>
              <a:rPr lang="en-US" dirty="0" smtClean="0">
                <a:cs typeface="Consolas" panose="020B0609020204030204" pitchFamily="49" charset="0"/>
              </a:rPr>
              <a:t> message with an integer argument. 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The contract for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should  specify that its argument will accept a </a:t>
            </a:r>
            <a:r>
              <a:rPr lang="en-US" b="1" dirty="0" smtClean="0">
                <a:cs typeface="Consolas" panose="020B0609020204030204" pitchFamily="49" charset="0"/>
              </a:rPr>
              <a:t>bar</a:t>
            </a:r>
            <a:r>
              <a:rPr lang="en-US" dirty="0" smtClean="0">
                <a:cs typeface="Consolas" panose="020B0609020204030204" pitchFamily="49" charset="0"/>
              </a:rPr>
              <a:t> message with an integer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are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The </a:t>
            </a:r>
            <a:r>
              <a:rPr lang="en-US" dirty="0">
                <a:cs typeface="Consolas" panose="020B0609020204030204" pitchFamily="49" charset="0"/>
              </a:rPr>
              <a:t>set of messages to which an object responds (along  with their contracts) is called its </a:t>
            </a:r>
            <a:r>
              <a:rPr lang="en-US" i="1" dirty="0">
                <a:solidFill>
                  <a:srgbClr val="FF0000"/>
                </a:solidFill>
                <a:cs typeface="Consolas" panose="020B0609020204030204" pitchFamily="49" charset="0"/>
              </a:rPr>
              <a:t>interface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 the contract for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(or any other function that takes an object as an argument) should be expressed in terms of </a:t>
            </a:r>
            <a:r>
              <a:rPr lang="en-US" i="1" dirty="0" smtClean="0">
                <a:cs typeface="Consolas" panose="020B0609020204030204" pitchFamily="49" charset="0"/>
              </a:rPr>
              <a:t>interfaces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 interfaces play the role of data types in the OOP setting.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Racket Class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full Racket (yay!)</a:t>
            </a:r>
          </a:p>
          <a:p>
            <a:r>
              <a:rPr lang="en-US" dirty="0" smtClean="0"/>
              <a:t>Write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 err="1" smtClean="0"/>
              <a:t>lang</a:t>
            </a:r>
            <a:r>
              <a:rPr lang="en-US" dirty="0" smtClean="0"/>
              <a:t> racket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at the beginning of each file</a:t>
            </a:r>
          </a:p>
          <a:p>
            <a:r>
              <a:rPr lang="en-US" dirty="0" smtClean="0"/>
              <a:t>And set the Language level to "Determine Language from Source"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endParaRPr lang="en-US" dirty="0"/>
          </a:p>
          <a:p>
            <a:r>
              <a:rPr lang="en-US" dirty="0"/>
              <a:t>(require "</a:t>
            </a:r>
            <a:r>
              <a:rPr lang="en-US" dirty="0" err="1"/>
              <a:t>extras.rkt</a:t>
            </a:r>
            <a:r>
              <a:rPr lang="en-US" dirty="0"/>
              <a:t>")</a:t>
            </a:r>
          </a:p>
          <a:p>
            <a:r>
              <a:rPr lang="en-US" dirty="0"/>
              <a:t>(require </a:t>
            </a:r>
            <a:r>
              <a:rPr lang="en-US" dirty="0" err="1"/>
              <a:t>rackunit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examples from Lesson 9.1</a:t>
            </a:r>
          </a:p>
          <a:p>
            <a:endParaRPr lang="en-US" dirty="0"/>
          </a:p>
          <a:p>
            <a:r>
              <a:rPr lang="en-US" dirty="0"/>
              <a:t>(define Interface1&lt;%&gt;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foo  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bar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5125" y="2496066"/>
            <a:ext cx="2977978" cy="9514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Racket, names of interfaces end with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&lt;%&gt; </a:t>
            </a:r>
            <a:r>
              <a:rPr lang="en-US" dirty="0" smtClean="0">
                <a:solidFill>
                  <a:schemeClr val="tx1"/>
                </a:solidFill>
              </a:rPr>
              <a:t>(by convention)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262184" y="2971801"/>
            <a:ext cx="1902941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5125" y="3630098"/>
            <a:ext cx="2977978" cy="509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Ignore that</a:t>
            </a:r>
            <a:r>
              <a:rPr lang="en-US" b="1" dirty="0" smtClean="0">
                <a:solidFill>
                  <a:schemeClr val="tx1"/>
                </a:solidFill>
              </a:rPr>
              <a:t> () </a:t>
            </a:r>
            <a:r>
              <a:rPr lang="en-US" dirty="0" smtClean="0">
                <a:solidFill>
                  <a:schemeClr val="tx1"/>
                </a:solidFill>
              </a:rPr>
              <a:t>for now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644346" y="3884806"/>
            <a:ext cx="2520779" cy="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4292" y="4351273"/>
            <a:ext cx="3768811" cy="1346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write down each method name, with its contract as a comment.  We can write them in any order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361038" y="4567516"/>
            <a:ext cx="1013254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6573" y="6111564"/>
            <a:ext cx="5906529" cy="4426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foo</a:t>
            </a:r>
            <a:r>
              <a:rPr lang="en-US" dirty="0" smtClean="0">
                <a:solidFill>
                  <a:schemeClr val="tx1"/>
                </a:solidFill>
              </a:rPr>
              <a:t> is a function of no arguments (legal in #</a:t>
            </a:r>
            <a:r>
              <a:rPr lang="en-US" dirty="0" err="1" smtClean="0">
                <a:solidFill>
                  <a:schemeClr val="tx1"/>
                </a:solidFill>
              </a:rPr>
              <a:t>lang</a:t>
            </a:r>
            <a:r>
              <a:rPr lang="en-US" dirty="0" smtClean="0">
                <a:solidFill>
                  <a:schemeClr val="tx1"/>
                </a:solidFill>
              </a:rPr>
              <a:t> racket)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90584" y="4351273"/>
            <a:ext cx="345989" cy="177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2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984" y="1660182"/>
            <a:ext cx="3595816" cy="14086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means that this class is supposed to implement </a:t>
            </a:r>
            <a:r>
              <a:rPr lang="en-US" b="1" dirty="0" smtClean="0">
                <a:solidFill>
                  <a:schemeClr val="tx1"/>
                </a:solidFill>
              </a:rPr>
              <a:t>Interface1&lt;%&gt;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we leave off one of the methods, we’ll  get an error message.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42951" y="2051222"/>
            <a:ext cx="1248033" cy="3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0984" y="3251413"/>
            <a:ext cx="3595816" cy="18119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are the field names.  We’ve put in their contracts as a comment. In a real example, you’d put an interpretation for each field, just  as  you do the fields  of a </a:t>
            </a:r>
            <a:r>
              <a:rPr lang="en-US" b="1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300152" y="2755558"/>
            <a:ext cx="790832" cy="140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90984" y="5296458"/>
            <a:ext cx="3595816" cy="889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bject%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(super-new) </a:t>
            </a:r>
            <a:r>
              <a:rPr lang="en-US" dirty="0" smtClean="0">
                <a:solidFill>
                  <a:schemeClr val="tx1"/>
                </a:solidFill>
              </a:rPr>
              <a:t>are required magic.  We’ll learn about them in a later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026508" y="2242084"/>
            <a:ext cx="3064476" cy="349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1869743" y="3259714"/>
            <a:ext cx="3221241" cy="24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module, we will see how classes, objects, and interfaces fit into our account of information analysis and data design</a:t>
            </a:r>
          </a:p>
          <a:p>
            <a:r>
              <a:rPr lang="en-US" dirty="0" smtClean="0"/>
              <a:t>We'll see how the functional and the object-oriented models are related</a:t>
            </a:r>
          </a:p>
          <a:p>
            <a:r>
              <a:rPr lang="en-US" dirty="0" smtClean="0"/>
              <a:t>We'll learn how to apply the design recipe in an object-oriented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0984" y="3844981"/>
            <a:ext cx="3595816" cy="18782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use </a:t>
            </a:r>
            <a:r>
              <a:rPr lang="en-US" b="1" dirty="0" smtClean="0">
                <a:solidFill>
                  <a:schemeClr val="tx1"/>
                </a:solidFill>
              </a:rPr>
              <a:t>define/public</a:t>
            </a:r>
            <a:r>
              <a:rPr lang="en-US" dirty="0" smtClean="0">
                <a:solidFill>
                  <a:schemeClr val="tx1"/>
                </a:solidFill>
              </a:rPr>
              <a:t> to define  methods.  Here we’ve written the contract for each method; later we’ll see what the Design Recipe deliverables for methods are.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6" idx="1"/>
          </p:cNvCxnSpPr>
          <p:nvPr/>
        </p:nvCxnSpPr>
        <p:spPr>
          <a:xfrm flipH="1" flipV="1">
            <a:off x="3998794" y="3844981"/>
            <a:ext cx="109219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54269" y="4619687"/>
            <a:ext cx="922239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575713" y="4784094"/>
            <a:ext cx="1515271" cy="4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1332" y="2278505"/>
            <a:ext cx="2638269" cy="24284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Here’s the definition of Class2% .  Observe that it has different field names, but the same method names.  The method definitions refer to the new field names.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7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class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360889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Class2a%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FF0000"/>
                </a:solidFill>
              </a:rPr>
              <a:t>add a new field, initialized to </a:t>
            </a:r>
            <a:r>
              <a:rPr lang="en-US" dirty="0" smtClean="0">
                <a:solidFill>
                  <a:srgbClr val="FF0000"/>
                </a:solidFill>
              </a:rPr>
              <a:t>(– a)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(field </a:t>
            </a:r>
            <a:r>
              <a:rPr lang="en-US" dirty="0">
                <a:solidFill>
                  <a:srgbClr val="FF0000"/>
                </a:solidFill>
              </a:rPr>
              <a:t>[a1 (- a</a:t>
            </a:r>
            <a:r>
              <a:rPr lang="en-US" dirty="0" smtClean="0">
                <a:solidFill>
                  <a:srgbClr val="FF0000"/>
                </a:solidFill>
              </a:rPr>
              <a:t>)])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define/public (foo) (- b a1))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0160" y="5021580"/>
            <a:ext cx="3528060" cy="1699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 of Class2% and Class2a% are built the same way and give the same answer for every method call. Any procedure that works with one will work the same way with the other.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5460" y="5593079"/>
            <a:ext cx="2522220" cy="1128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another reason we write contracts in terms of interfaces, not classes.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54137" y="2470245"/>
            <a:ext cx="3875964" cy="72333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2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obj1 (new Class1% [x 10][y 20][r 10]))</a:t>
            </a:r>
          </a:p>
          <a:p>
            <a:r>
              <a:rPr lang="en-US" dirty="0"/>
              <a:t>(define obj2 (new Class1% </a:t>
            </a:r>
            <a:r>
              <a:rPr lang="en-US" dirty="0" smtClean="0"/>
              <a:t>[y 35][x 15][</a:t>
            </a:r>
            <a:r>
              <a:rPr lang="en-US" dirty="0"/>
              <a:t>r 5]))</a:t>
            </a:r>
          </a:p>
          <a:p>
            <a:r>
              <a:rPr lang="en-US" dirty="0"/>
              <a:t>(define obj3 (new Class2% [a 15][b 35][c 5]))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foo) 30)</a:t>
            </a:r>
          </a:p>
          <a:p>
            <a:r>
              <a:rPr lang="en-US" dirty="0"/>
              <a:t>  (check-equal? (send obj2 foo) 50)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bar 8) 18)</a:t>
            </a:r>
          </a:p>
          <a:p>
            <a:r>
              <a:rPr lang="en-US" dirty="0"/>
              <a:t>  (check-equal? (send obj2 bar 8) 13)</a:t>
            </a:r>
          </a:p>
          <a:p>
            <a:endParaRPr lang="en-US" dirty="0"/>
          </a:p>
          <a:p>
            <a:r>
              <a:rPr lang="en-US" dirty="0"/>
              <a:t>  (check-equal? (send obj1 </a:t>
            </a:r>
            <a:r>
              <a:rPr lang="en-US" dirty="0" err="1"/>
              <a:t>baz</a:t>
            </a:r>
            <a:r>
              <a:rPr lang="en-US" dirty="0"/>
              <a:t> 20) 50)</a:t>
            </a:r>
          </a:p>
          <a:p>
            <a:r>
              <a:rPr lang="en-US" dirty="0"/>
              <a:t>  (check-equal? (send obj2 </a:t>
            </a:r>
            <a:r>
              <a:rPr lang="en-US" dirty="0" err="1"/>
              <a:t>baz</a:t>
            </a:r>
            <a:r>
              <a:rPr lang="en-US" dirty="0"/>
              <a:t> 20) 70)</a:t>
            </a:r>
          </a:p>
          <a:p>
            <a:endParaRPr lang="en-US" dirty="0"/>
          </a:p>
          <a:p>
            <a:r>
              <a:rPr lang="en-US" dirty="0"/>
              <a:t>  (check-equal? (send obj2 bar 8) 13)</a:t>
            </a:r>
          </a:p>
          <a:p>
            <a:r>
              <a:rPr lang="en-US" dirty="0"/>
              <a:t>  (check-equal? (send obj3 bar 8) 40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8551" y="1647825"/>
            <a:ext cx="2668249" cy="1304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is the syntax for creating objects.  The fields can be listed in any order.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396459" y="2132351"/>
            <a:ext cx="622092" cy="1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1331" y="3672590"/>
            <a:ext cx="3252866" cy="1334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 here we send the objects some messages and check that the results are as we predicted on the slides above.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766872" y="4339653"/>
            <a:ext cx="824459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lesson we’ve learned:</a:t>
            </a:r>
          </a:p>
          <a:p>
            <a:pPr lvl="1"/>
            <a:r>
              <a:rPr lang="en-US" dirty="0" smtClean="0"/>
              <a:t>Classes are like define-</a:t>
            </a:r>
            <a:r>
              <a:rPr lang="en-US" dirty="0" err="1" smtClean="0"/>
              <a:t>structs</a:t>
            </a:r>
            <a:r>
              <a:rPr lang="en-US" dirty="0" smtClean="0"/>
              <a:t>, but with methods (functions) as  well as fields.</a:t>
            </a:r>
          </a:p>
          <a:p>
            <a:pPr lvl="1"/>
            <a:r>
              <a:rPr lang="en-US" dirty="0" smtClean="0"/>
              <a:t>Every object knows its class.</a:t>
            </a:r>
          </a:p>
          <a:p>
            <a:pPr lvl="1"/>
            <a:r>
              <a:rPr lang="en-US" dirty="0" smtClean="0"/>
              <a:t>Invoke a method of an object by sending it a message.</a:t>
            </a:r>
          </a:p>
          <a:p>
            <a:pPr lvl="1"/>
            <a:r>
              <a:rPr lang="en-US" dirty="0" smtClean="0"/>
              <a:t>The interface of an object is the set of messages to which it responds.</a:t>
            </a:r>
          </a:p>
          <a:p>
            <a:pPr lvl="1"/>
            <a:r>
              <a:rPr lang="en-US" dirty="0" smtClean="0"/>
              <a:t>Interfaces are data types.</a:t>
            </a:r>
          </a:p>
          <a:p>
            <a:r>
              <a:rPr lang="en-US" dirty="0" smtClean="0"/>
              <a:t>We’ve seen how to define classes, objects, and interfaces in the Racket object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</a:t>
            </a:r>
            <a:r>
              <a:rPr lang="en-US" smtClean="0"/>
              <a:t>file 09-1-basics.rkt </a:t>
            </a:r>
            <a:r>
              <a:rPr lang="en-US" dirty="0" smtClean="0"/>
              <a:t>in the Examples folder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09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r>
                <a:rPr lang="en-US" dirty="0" smtClean="0"/>
                <a:t>(s)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the basics about classes, objects, fields, and methods.</a:t>
            </a:r>
          </a:p>
          <a:p>
            <a:r>
              <a:rPr lang="en-US" dirty="0" smtClean="0"/>
              <a:t>Learn how these ideas are expressed in the Racket object system</a:t>
            </a:r>
          </a:p>
          <a:p>
            <a:r>
              <a:rPr lang="en-US" dirty="0" smtClean="0"/>
              <a:t>We assume that you already know a little about object-oriented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Slogans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like define-</a:t>
            </a:r>
            <a:r>
              <a:rPr lang="en-US" dirty="0" err="1" smtClean="0"/>
              <a:t>structs</a:t>
            </a:r>
            <a:r>
              <a:rPr lang="en-US" dirty="0" smtClean="0"/>
              <a:t>, but with methods (functions) as  well as fields.</a:t>
            </a:r>
          </a:p>
          <a:p>
            <a:r>
              <a:rPr lang="en-US" dirty="0" smtClean="0"/>
              <a:t>Every object knows its class.</a:t>
            </a:r>
          </a:p>
          <a:p>
            <a:r>
              <a:rPr lang="en-US" dirty="0" smtClean="0"/>
              <a:t>Invoke a method of an object by sending it a message.</a:t>
            </a:r>
          </a:p>
          <a:p>
            <a:r>
              <a:rPr lang="en-US" dirty="0" smtClean="0"/>
              <a:t>The interface of an object is the set of messages to which it responds.</a:t>
            </a:r>
          </a:p>
          <a:p>
            <a:r>
              <a:rPr lang="en-US" dirty="0" smtClean="0"/>
              <a:t>Interfaces are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 like a </a:t>
            </a:r>
            <a:r>
              <a:rPr lang="en-US" b="1" dirty="0" smtClean="0"/>
              <a:t>define-</a:t>
            </a:r>
            <a:r>
              <a:rPr lang="en-US" b="1" dirty="0" err="1" smtClean="0"/>
              <a:t>struct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specifies the names of  the fields of its objects.</a:t>
            </a:r>
          </a:p>
          <a:p>
            <a:r>
              <a:rPr lang="en-US" dirty="0" smtClean="0"/>
              <a:t>It also contains some </a:t>
            </a:r>
            <a:r>
              <a:rPr lang="en-US" i="1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.  Each method has a name and a definition.</a:t>
            </a:r>
          </a:p>
          <a:p>
            <a:r>
              <a:rPr lang="en-US" dirty="0" smtClean="0"/>
              <a:t>To create an object of class </a:t>
            </a:r>
            <a:r>
              <a:rPr lang="en-US" b="1" dirty="0" smtClean="0"/>
              <a:t>C</a:t>
            </a:r>
            <a:r>
              <a:rPr lang="en-US" dirty="0" smtClean="0"/>
              <a:t>, we say</a:t>
            </a:r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46139" y="4968227"/>
            <a:ext cx="2532888" cy="841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You say more than this, but this is good enough right now.</a:t>
            </a:r>
          </a:p>
        </p:txBody>
      </p:sp>
    </p:spTree>
    <p:extLst>
      <p:ext uri="{BB962C8B-B14F-4D97-AF65-F5344CB8AC3E}">
        <p14:creationId xmlns:p14="http://schemas.microsoft.com/office/powerpoint/2010/main" val="35463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object is another way of representing compound data, like a struct.  </a:t>
            </a:r>
          </a:p>
          <a:p>
            <a:r>
              <a:rPr lang="en-US" sz="2400" dirty="0" smtClean="0"/>
              <a:t>Like a struct, it has </a:t>
            </a:r>
            <a:r>
              <a:rPr lang="en-US" sz="2400" i="1" dirty="0" smtClean="0">
                <a:solidFill>
                  <a:srgbClr val="FF0000"/>
                </a:solidFill>
              </a:rPr>
              <a:t>fields</a:t>
            </a:r>
            <a:r>
              <a:rPr lang="en-US" sz="2400" i="1" dirty="0" smtClean="0"/>
              <a:t>.</a:t>
            </a:r>
            <a:endParaRPr lang="en-US" sz="2400" dirty="0"/>
          </a:p>
          <a:p>
            <a:r>
              <a:rPr lang="en-US" sz="2400" dirty="0" smtClean="0"/>
              <a:t>It has one built-in field, called </a:t>
            </a:r>
            <a:r>
              <a:rPr lang="en-US" sz="2400" b="1" dirty="0" smtClean="0"/>
              <a:t>this</a:t>
            </a:r>
            <a:r>
              <a:rPr lang="en-US" sz="2400" dirty="0" smtClean="0"/>
              <a:t>, which always refers to this object</a:t>
            </a:r>
          </a:p>
          <a:p>
            <a:r>
              <a:rPr lang="en-US" sz="2400" dirty="0" smtClean="0"/>
              <a:t>Here are pictures of two simple objects: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96721" y="4442226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5" name="Oval 4"/>
          <p:cNvSpPr/>
          <p:nvPr/>
        </p:nvSpPr>
        <p:spPr>
          <a:xfrm>
            <a:off x="4093029" y="4461503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 = "blue"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6" name="Arc 5"/>
          <p:cNvSpPr/>
          <p:nvPr/>
        </p:nvSpPr>
        <p:spPr>
          <a:xfrm>
            <a:off x="2387322" y="5693227"/>
            <a:ext cx="827314" cy="714149"/>
          </a:xfrm>
          <a:prstGeom prst="arc">
            <a:avLst>
              <a:gd name="adj1" fmla="val 16200000"/>
              <a:gd name="adj2" fmla="val 10426882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054322" y="5856511"/>
            <a:ext cx="827314" cy="714149"/>
          </a:xfrm>
          <a:prstGeom prst="arc">
            <a:avLst>
              <a:gd name="adj1" fmla="val 16200000"/>
              <a:gd name="adj2" fmla="val 11319390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2784" y="4599432"/>
            <a:ext cx="2496312" cy="1971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We assume that you've seen some kind of object-oriented programming before, so we're just reviewing vocabulary here.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If you've really never used OOP before, go do some outside reading before continuing.  </a:t>
            </a:r>
          </a:p>
        </p:txBody>
      </p:sp>
    </p:spTree>
    <p:extLst>
      <p:ext uri="{BB962C8B-B14F-4D97-AF65-F5344CB8AC3E}">
        <p14:creationId xmlns:p14="http://schemas.microsoft.com/office/powerpoint/2010/main" val="1169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315" y="1589314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144486" y="2525485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3871195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  <a:endCxn id="7" idx="1"/>
          </p:cNvCxnSpPr>
          <p:nvPr/>
        </p:nvCxnSpPr>
        <p:spPr>
          <a:xfrm flipV="1">
            <a:off x="1945601" y="2347119"/>
            <a:ext cx="2561085" cy="85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831772" y="3124200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02629" y="3369128"/>
            <a:ext cx="3984171" cy="3151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 are two objects of the same class.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 the class definition, the </a:t>
            </a:r>
            <a:r>
              <a:rPr lang="en-US" sz="2000" b="1" dirty="0" err="1" smtClean="0">
                <a:solidFill>
                  <a:schemeClr val="tx1"/>
                </a:solidFill>
              </a:rPr>
              <a:t>init</a:t>
            </a:r>
            <a:r>
              <a:rPr lang="en-US" sz="2000" b="1" dirty="0" smtClean="0">
                <a:solidFill>
                  <a:schemeClr val="tx1"/>
                </a:solidFill>
              </a:rPr>
              <a:t>-field</a:t>
            </a:r>
            <a:r>
              <a:rPr lang="en-US" sz="2000" dirty="0" smtClean="0">
                <a:solidFill>
                  <a:schemeClr val="tx1"/>
                </a:solidFill>
              </a:rPr>
              <a:t> declaration specifies that each object of this class has 3 fields, named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b="1" dirty="0" smtClean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class definition also defines two methods, named </a:t>
            </a:r>
            <a:r>
              <a:rPr lang="en-US" sz="2000" b="1" dirty="0" smtClean="0">
                <a:solidFill>
                  <a:schemeClr val="tx1"/>
                </a:solidFill>
              </a:rPr>
              <a:t>foo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bar</a:t>
            </a:r>
            <a:r>
              <a:rPr lang="en-US" sz="2000" dirty="0" smtClean="0">
                <a:solidFill>
                  <a:schemeClr val="tx1"/>
                </a:solidFill>
              </a:rPr>
              <a:t>, that are applicable to any object of this class.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27071"/>
            <a:ext cx="3243943" cy="1491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These objects also have a </a:t>
            </a:r>
            <a:r>
              <a:rPr lang="en-US" sz="2000" b="1" dirty="0" smtClean="0">
                <a:solidFill>
                  <a:schemeClr val="tx1"/>
                </a:solidFill>
              </a:rPr>
              <a:t>this</a:t>
            </a:r>
            <a:r>
              <a:rPr lang="en-US" sz="2000" dirty="0" smtClean="0">
                <a:solidFill>
                  <a:schemeClr val="tx1"/>
                </a:solidFill>
              </a:rPr>
              <a:t> field, but we don't show it unless we need to.</a:t>
            </a:r>
          </a:p>
        </p:txBody>
      </p:sp>
    </p:spTree>
    <p:extLst>
      <p:ext uri="{BB962C8B-B14F-4D97-AF65-F5344CB8AC3E}">
        <p14:creationId xmlns:p14="http://schemas.microsoft.com/office/powerpoint/2010/main" val="22661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compute with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method of an object, we </a:t>
            </a:r>
            <a:r>
              <a:rPr lang="en-US" i="1" dirty="0">
                <a:solidFill>
                  <a:srgbClr val="FF0000"/>
                </a:solidFill>
              </a:rPr>
              <a:t>send the object a message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For example, to invoke the </a:t>
            </a:r>
            <a:r>
              <a:rPr lang="en-US" b="1" dirty="0"/>
              <a:t>area</a:t>
            </a:r>
            <a:r>
              <a:rPr lang="en-US" dirty="0"/>
              <a:t> method of an object </a:t>
            </a:r>
            <a:r>
              <a:rPr lang="en-US" b="1" dirty="0"/>
              <a:t>obj1</a:t>
            </a:r>
            <a:r>
              <a:rPr lang="en-US" dirty="0"/>
              <a:t>, we write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(send obj1 area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If </a:t>
            </a:r>
            <a:r>
              <a:rPr lang="en-US" b="1" dirty="0" smtClean="0"/>
              <a:t>obj1</a:t>
            </a:r>
            <a:r>
              <a:rPr lang="en-US" dirty="0" smtClean="0"/>
              <a:t> is  an object of class </a:t>
            </a:r>
            <a:r>
              <a:rPr lang="en-US" b="1" dirty="0" smtClean="0"/>
              <a:t>C</a:t>
            </a:r>
            <a:r>
              <a:rPr lang="en-US" dirty="0" smtClean="0"/>
              <a:t>, this invokes the area method in class </a:t>
            </a:r>
            <a:r>
              <a:rPr lang="en-US" b="1" dirty="0" smtClean="0"/>
              <a:t>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6744</TotalTime>
  <Words>2566</Words>
  <Application>Microsoft Office PowerPoint</Application>
  <PresentationFormat>On-screen Show (4:3)</PresentationFormat>
  <Paragraphs>420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1_Office Theme</vt:lpstr>
      <vt:lpstr>Classes, Objects, and Interfaces</vt:lpstr>
      <vt:lpstr>Module Introduction</vt:lpstr>
      <vt:lpstr>PowerPoint Presentation</vt:lpstr>
      <vt:lpstr>Goals of this lesson</vt:lpstr>
      <vt:lpstr>Slogans for this lesson</vt:lpstr>
      <vt:lpstr>Classes and Objects</vt:lpstr>
      <vt:lpstr>What is an object?</vt:lpstr>
      <vt:lpstr>Every object knows its class (1)</vt:lpstr>
      <vt:lpstr>How do you compute with an object?</vt:lpstr>
      <vt:lpstr>Every object knows its class (2)</vt:lpstr>
      <vt:lpstr>Every object knows its class (3)</vt:lpstr>
      <vt:lpstr>Every object knows its class (4)</vt:lpstr>
      <vt:lpstr>Every object knows its class (5)</vt:lpstr>
      <vt:lpstr>Every object knows its class (6)</vt:lpstr>
      <vt:lpstr>The important  thing about an object is what methods it responds to</vt:lpstr>
      <vt:lpstr>Interfaces are data types</vt:lpstr>
      <vt:lpstr>Using The Racket Class System</vt:lpstr>
      <vt:lpstr>Interface definition</vt:lpstr>
      <vt:lpstr>A Class Definition (1)</vt:lpstr>
      <vt:lpstr>A Class Definition (2)</vt:lpstr>
      <vt:lpstr>Another class definition</vt:lpstr>
      <vt:lpstr>Yet another class definition</vt:lpstr>
      <vt:lpstr>Creating objects and testing</vt:lpstr>
      <vt:lpstr>Lesson 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185</cp:revision>
  <dcterms:created xsi:type="dcterms:W3CDTF">2006-08-16T00:00:00Z</dcterms:created>
  <dcterms:modified xsi:type="dcterms:W3CDTF">2015-11-04T03:50:33Z</dcterms:modified>
</cp:coreProperties>
</file>