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78" r:id="rId2"/>
    <p:sldId id="379" r:id="rId3"/>
    <p:sldId id="344" r:id="rId4"/>
    <p:sldId id="346" r:id="rId5"/>
    <p:sldId id="347" r:id="rId6"/>
    <p:sldId id="348" r:id="rId7"/>
    <p:sldId id="349" r:id="rId8"/>
    <p:sldId id="350" r:id="rId9"/>
    <p:sldId id="352" r:id="rId10"/>
    <p:sldId id="382" r:id="rId11"/>
    <p:sldId id="383" r:id="rId12"/>
    <p:sldId id="381" r:id="rId13"/>
    <p:sldId id="384" r:id="rId14"/>
    <p:sldId id="354" r:id="rId15"/>
    <p:sldId id="367" r:id="rId16"/>
    <p:sldId id="366" r:id="rId17"/>
    <p:sldId id="353" r:id="rId18"/>
    <p:sldId id="373" r:id="rId19"/>
    <p:sldId id="356" r:id="rId20"/>
    <p:sldId id="355" r:id="rId21"/>
    <p:sldId id="380" r:id="rId22"/>
    <p:sldId id="368" r:id="rId23"/>
    <p:sldId id="3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346"/>
            <p14:sldId id="347"/>
            <p14:sldId id="348"/>
            <p14:sldId id="349"/>
            <p14:sldId id="350"/>
            <p14:sldId id="352"/>
            <p14:sldId id="382"/>
            <p14:sldId id="383"/>
            <p14:sldId id="381"/>
            <p14:sldId id="384"/>
            <p14:sldId id="354"/>
            <p14:sldId id="367"/>
            <p14:sldId id="366"/>
            <p14:sldId id="353"/>
            <p14:sldId id="373"/>
            <p14:sldId id="356"/>
            <p14:sldId id="355"/>
            <p14:sldId id="380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65" d="100"/>
          <a:sy n="65" d="100"/>
        </p:scale>
        <p:origin x="132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8/2/2015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</a:t>
            </a:r>
            <a:r>
              <a:rPr lang="en-US" dirty="0" smtClean="0"/>
              <a:t>1.3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 our example </a:t>
            </a:r>
            <a:r>
              <a:rPr lang="en-US" dirty="0" smtClean="0"/>
              <a:t>of mixed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 wine bar, an order may be one of three things: a cup of coffee, a glass of wine, or a cup of tea.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the coffee, we </a:t>
            </a:r>
            <a:r>
              <a:rPr lang="en-US" dirty="0" smtClean="0"/>
              <a:t>need </a:t>
            </a:r>
            <a:r>
              <a:rPr lang="en-US" dirty="0"/>
              <a:t>to specify the size </a:t>
            </a:r>
            <a:r>
              <a:rPr lang="en-US" dirty="0" smtClean="0"/>
              <a:t>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wine, we </a:t>
            </a:r>
            <a:r>
              <a:rPr lang="en-US" dirty="0" smtClean="0"/>
              <a:t>need </a:t>
            </a:r>
            <a:r>
              <a:rPr lang="en-US" dirty="0"/>
              <a:t>to specify which vineyard and which year. 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tea, we </a:t>
            </a:r>
            <a:r>
              <a:rPr lang="en-US" dirty="0" smtClean="0"/>
              <a:t>need the size of the cup and the type of tea </a:t>
            </a:r>
            <a:r>
              <a:rPr lang="en-US" dirty="0"/>
              <a:t>(this is a fancy bar, so it carries many types of </a:t>
            </a:r>
            <a:r>
              <a:rPr lang="en-US" dirty="0" smtClean="0"/>
              <a:t>tea).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constructor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1 </a:t>
            </a:r>
            <a:r>
              <a:rPr lang="en-US" dirty="0" err="1" smtClean="0"/>
              <a:t>struct</a:t>
            </a:r>
            <a:r>
              <a:rPr lang="en-US" dirty="0" smtClean="0"/>
              <a:t> definition for each alternative.</a:t>
            </a:r>
          </a:p>
          <a:p>
            <a:r>
              <a:rPr lang="en-US" dirty="0" smtClean="0"/>
              <a:t>Then write down the constructor template showing the type of each field.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Struct</a:t>
            </a:r>
            <a:r>
              <a:rPr lang="en-US" sz="4000" dirty="0" smtClean="0"/>
              <a:t> definitions and constructor </a:t>
            </a:r>
            <a:r>
              <a:rPr lang="en-US" sz="4000" dirty="0" smtClean="0"/>
              <a:t>template for mixed data: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coffee (size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type milk?))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(make-coffee Size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Boolean)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(make-wine Vineyard Year)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(make-tea Size String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828800" y="594072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67400" y="2590800"/>
            <a:ext cx="3034515" cy="739180"/>
            <a:chOff x="5858057" y="1230352"/>
            <a:chExt cx="3034515" cy="739180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5858057" y="1230352"/>
              <a:ext cx="542743" cy="5545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62600" y="4876800"/>
            <a:ext cx="3124200" cy="764164"/>
            <a:chOff x="5180934" y="3065055"/>
            <a:chExt cx="3124200" cy="764164"/>
          </a:xfrm>
        </p:grpSpPr>
        <p:sp>
          <p:nvSpPr>
            <p:cNvPr id="9" name="TextBox 8"/>
            <p:cNvSpPr txBox="1"/>
            <p:nvPr/>
          </p:nvSpPr>
          <p:spPr>
            <a:xfrm>
              <a:off x="5737828" y="3459887"/>
              <a:ext cx="2567306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constructor template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180934" y="3065055"/>
              <a:ext cx="556895" cy="5925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The constructor template in more detail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(make-coffee Size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Type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Boolean)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(make-wine Vineyard Year)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-- (make-tea Size String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828800" y="594072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4238663"/>
            <a:ext cx="1666268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The kind of data in each field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 flipV="1">
            <a:off x="5096044" y="1329624"/>
            <a:ext cx="268976" cy="3167782"/>
          </a:xfrm>
          <a:prstGeom prst="rightBrace">
            <a:avLst>
              <a:gd name="adj1" fmla="val 32878"/>
              <a:gd name="adj2" fmla="val 7389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24"/>
          <p:cNvCxnSpPr>
            <a:stCxn id="13" idx="0"/>
          </p:cNvCxnSpPr>
          <p:nvPr/>
        </p:nvCxnSpPr>
        <p:spPr>
          <a:xfrm rot="16200000" flipV="1">
            <a:off x="5612436" y="3531565"/>
            <a:ext cx="1114463" cy="29973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19200" y="4059833"/>
            <a:ext cx="31242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Presumably </a:t>
            </a:r>
            <a:r>
              <a:rPr lang="en-US" b="1" dirty="0"/>
              <a:t>Size</a:t>
            </a:r>
            <a:r>
              <a:rPr lang="en-US" dirty="0"/>
              <a:t>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Vineyard</a:t>
            </a:r>
            <a:r>
              <a:rPr lang="en-US" dirty="0"/>
              <a:t>, etc. are data types defined elsewhere</a:t>
            </a:r>
          </a:p>
        </p:txBody>
      </p:sp>
    </p:spTree>
    <p:extLst>
      <p:ext uri="{BB962C8B-B14F-4D97-AF65-F5344CB8AC3E}">
        <p14:creationId xmlns:p14="http://schemas.microsoft.com/office/powerpoint/2010/main" val="14477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constructor template (compound data)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;; </a:t>
            </a:r>
            <a:r>
              <a:rPr lang="en-US" sz="2400" dirty="0"/>
              <a:t>A Book is a </a:t>
            </a:r>
          </a:p>
          <a:p>
            <a:r>
              <a:rPr lang="en-US" sz="2400" dirty="0"/>
              <a:t>;;  (make-book String </a:t>
            </a:r>
            <a:r>
              <a:rPr lang="en-US" sz="2400" dirty="0" err="1"/>
              <a:t>String</a:t>
            </a:r>
            <a:r>
              <a:rPr lang="en-US" sz="2400" dirty="0"/>
              <a:t> 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 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6201" y="3908097"/>
            <a:ext cx="29718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kind of data in each field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5400000" flipV="1">
            <a:off x="5706997" y="-146685"/>
            <a:ext cx="309849" cy="5649760"/>
          </a:xfrm>
          <a:prstGeom prst="rightBrace">
            <a:avLst>
              <a:gd name="adj1" fmla="val 32878"/>
              <a:gd name="adj2" fmla="val 4968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24"/>
          <p:cNvCxnSpPr/>
          <p:nvPr/>
        </p:nvCxnSpPr>
        <p:spPr>
          <a:xfrm rot="5400000" flipH="1" flipV="1">
            <a:off x="5076783" y="3078043"/>
            <a:ext cx="1074977" cy="495299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this format isn't enough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ring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inner</a:t>
                </a:r>
                <a:endParaRPr lang="en-US" dirty="0"/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inner radius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outer radius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Template for a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</a:t>
            </a:r>
            <a:r>
              <a:rPr lang="en-US" sz="2800" dirty="0"/>
              <a:t>could apply make-ring to any two </a:t>
            </a:r>
            <a:r>
              <a:rPr lang="en-US" sz="2800" dirty="0" smtClean="0"/>
              <a:t>numbers</a:t>
            </a:r>
          </a:p>
          <a:p>
            <a:r>
              <a:rPr lang="en-US" sz="2800" dirty="0" smtClean="0"/>
              <a:t>But only some combinations of the arguments make sense.  We document this with the </a:t>
            </a:r>
            <a:r>
              <a:rPr lang="en-US" sz="2800" dirty="0" smtClean="0">
                <a:solidFill>
                  <a:srgbClr val="FF0000"/>
                </a:solidFill>
              </a:rPr>
              <a:t>WHERE</a:t>
            </a:r>
            <a:r>
              <a:rPr lang="en-US" sz="2800" dirty="0" smtClean="0"/>
              <a:t> clause.</a:t>
            </a:r>
          </a:p>
          <a:p>
            <a:endParaRPr lang="en-US" sz="2800" dirty="0"/>
          </a:p>
          <a:p>
            <a:pPr lvl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(define-struct ring (inner outer))</a:t>
            </a:r>
          </a:p>
          <a:p>
            <a:pPr lvl="0">
              <a:buNone/>
            </a:pP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;; A Ring is a (make-ring </a:t>
            </a:r>
            <a:r>
              <a:rPr lang="en-US" sz="20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PosNum</a:t>
            </a:r>
            <a:r>
              <a:rPr lang="en-US" sz="2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PosNum</a:t>
            </a:r>
            <a:r>
              <a:rPr lang="en-US" sz="2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: (&lt; inner outer) is true.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constructor template: itemization data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43050" y="2151577"/>
            <a:ext cx="6057900" cy="2319756"/>
            <a:chOff x="2628900" y="3279575"/>
            <a:chExt cx="6057900" cy="2319756"/>
          </a:xfrm>
        </p:grpSpPr>
        <p:sp>
          <p:nvSpPr>
            <p:cNvPr id="5" name="TextBox 4"/>
            <p:cNvSpPr txBox="1"/>
            <p:nvPr/>
          </p:nvSpPr>
          <p:spPr>
            <a:xfrm>
              <a:off x="2628900" y="3657600"/>
              <a:ext cx="3886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TLState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is one of</a:t>
              </a: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-- "red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-- "yellow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dirty="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-- "green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62600" y="4953000"/>
              <a:ext cx="3124200" cy="64633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We use </a:t>
              </a:r>
              <a:r>
                <a:rPr lang="en-US" dirty="0" err="1" smtClean="0"/>
                <a:t>CamelCase</a:t>
              </a:r>
              <a:r>
                <a:rPr lang="en-US" dirty="0" smtClean="0"/>
                <a:t> for names of kinds of data</a:t>
              </a:r>
              <a:endParaRPr lang="en-US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4271058" y="3279575"/>
              <a:ext cx="2673752" cy="1662815"/>
            </a:xfrm>
            <a:custGeom>
              <a:avLst/>
              <a:gdLst>
                <a:gd name="connsiteX0" fmla="*/ 2673752 w 2673752"/>
                <a:gd name="connsiteY0" fmla="*/ 1662815 h 1662815"/>
                <a:gd name="connsiteX1" fmla="*/ 2152891 w 2673752"/>
                <a:gd name="connsiteY1" fmla="*/ 65509 h 1662815"/>
                <a:gd name="connsiteX2" fmla="*/ 0 w 2673752"/>
                <a:gd name="connsiteY2" fmla="*/ 459048 h 16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752" h="1662815">
                  <a:moveTo>
                    <a:pt x="2673752" y="1662815"/>
                  </a:moveTo>
                  <a:cubicBezTo>
                    <a:pt x="2636134" y="964476"/>
                    <a:pt x="2598516" y="266137"/>
                    <a:pt x="2152891" y="65509"/>
                  </a:cubicBezTo>
                  <a:cubicBezTo>
                    <a:pt x="1707266" y="-135119"/>
                    <a:pt x="853633" y="161964"/>
                    <a:pt x="0" y="45904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Constructor template for mixed data: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define-struct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coffee (size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type milk?))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(make-coffee Size String Boolean)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-- (make-wine Vineyard Year)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-- (make-tea Size String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828800" y="594072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56169" y="2111398"/>
            <a:ext cx="3173431" cy="369332"/>
            <a:chOff x="5719141" y="1600200"/>
            <a:chExt cx="31734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5719141" y="1784866"/>
              <a:ext cx="68165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056169" y="3459887"/>
            <a:ext cx="3248965" cy="369332"/>
            <a:chOff x="5056169" y="3459887"/>
            <a:chExt cx="324896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737828" y="3459887"/>
              <a:ext cx="2567306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constructor template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056169" y="3657600"/>
              <a:ext cx="68165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311829" y="4422604"/>
            <a:ext cx="4149090" cy="11508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WARNING: you're not done until you add the interpretation.  We will do that in the next step.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6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4.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what piece of information each value of the data represents. </a:t>
            </a:r>
          </a:p>
          <a:p>
            <a:r>
              <a:rPr lang="en-US" dirty="0" smtClean="0"/>
              <a:t>This usually refers to the structure definition and the constructor template, so these three pieces are written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time you finish this lesson, you should be able to:</a:t>
            </a:r>
          </a:p>
          <a:p>
            <a:pPr lvl="1"/>
            <a:r>
              <a:rPr lang="en-US" dirty="0" smtClean="0"/>
              <a:t>list the steps in the data design recipe</a:t>
            </a:r>
          </a:p>
          <a:p>
            <a:pPr lvl="1"/>
            <a:r>
              <a:rPr lang="en-US" dirty="0" smtClean="0"/>
              <a:t>list the pieces of a data definition</a:t>
            </a:r>
          </a:p>
          <a:p>
            <a:pPr lvl="1"/>
            <a:r>
              <a:rPr lang="en-US" dirty="0" smtClean="0"/>
              <a:t>explain what define-</a:t>
            </a:r>
            <a:r>
              <a:rPr lang="en-US" dirty="0" err="1" smtClean="0"/>
              <a:t>struct</a:t>
            </a:r>
            <a:r>
              <a:rPr lang="en-US" dirty="0" smtClean="0"/>
              <a:t> does</a:t>
            </a:r>
          </a:p>
          <a:p>
            <a:pPr lvl="1"/>
            <a:r>
              <a:rPr lang="en-US" dirty="0" smtClean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8755" y="183038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(</a:t>
            </a:r>
            <a:r>
              <a:rPr lang="en-US" sz="2000" dirty="0"/>
              <a:t>define-</a:t>
            </a:r>
            <a:r>
              <a:rPr lang="en-US" sz="2000" dirty="0" err="1"/>
              <a:t>struct</a:t>
            </a:r>
            <a:r>
              <a:rPr lang="en-US" sz="2000" dirty="0"/>
              <a:t> book (author title on-hand price))</a:t>
            </a:r>
          </a:p>
          <a:p>
            <a:endParaRPr lang="en-US" sz="2000" dirty="0" smtClean="0"/>
          </a:p>
          <a:p>
            <a:r>
              <a:rPr lang="en-US" sz="2000" dirty="0" smtClean="0"/>
              <a:t>;; </a:t>
            </a:r>
            <a:r>
              <a:rPr lang="en-US" sz="2000" dirty="0"/>
              <a:t>A Book is a </a:t>
            </a:r>
          </a:p>
          <a:p>
            <a:r>
              <a:rPr lang="en-US" sz="2000" dirty="0"/>
              <a:t>;;  (make-book String </a:t>
            </a:r>
            <a:r>
              <a:rPr lang="en-US" sz="2000" dirty="0" err="1"/>
              <a:t>String</a:t>
            </a:r>
            <a:r>
              <a:rPr lang="en-US" sz="2000" dirty="0"/>
              <a:t> </a:t>
            </a:r>
            <a:r>
              <a:rPr lang="en-US" sz="2000" dirty="0" err="1"/>
              <a:t>NonNegInt</a:t>
            </a:r>
            <a:r>
              <a:rPr lang="en-US" sz="2000" dirty="0"/>
              <a:t> </a:t>
            </a:r>
            <a:r>
              <a:rPr lang="en-US" sz="2000" dirty="0" err="1"/>
              <a:t>NonNegInt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;; </a:t>
            </a:r>
            <a:r>
              <a:rPr lang="en-US" sz="2000" dirty="0"/>
              <a:t>Interpretation:</a:t>
            </a:r>
          </a:p>
          <a:p>
            <a:r>
              <a:rPr lang="en-US" sz="2000" dirty="0"/>
              <a:t>;;   author is the author’s name</a:t>
            </a:r>
          </a:p>
          <a:p>
            <a:r>
              <a:rPr lang="en-US" sz="2000" dirty="0"/>
              <a:t>;;   title is the title</a:t>
            </a:r>
          </a:p>
          <a:p>
            <a:r>
              <a:rPr lang="en-US" sz="2000" dirty="0"/>
              <a:t>;;   on-hand is the number of copies on hand</a:t>
            </a:r>
          </a:p>
          <a:p>
            <a:r>
              <a:rPr lang="en-US" sz="2000" dirty="0"/>
              <a:t>;;   price is the price in </a:t>
            </a:r>
            <a:r>
              <a:rPr lang="en-US" sz="2000" dirty="0" smtClean="0"/>
              <a:t>USD*100 </a:t>
            </a:r>
          </a:p>
          <a:p>
            <a:r>
              <a:rPr lang="en-US" sz="2000" dirty="0" smtClean="0"/>
              <a:t>;;    e.g. US$7.95 =&gt; 795</a:t>
            </a:r>
            <a:endParaRPr lang="en-US" sz="2000" dirty="0"/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Structure Definition, Constructor Template, and Interpretation for Book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22689" y="3104084"/>
            <a:ext cx="1536113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constructor template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53000" y="5647060"/>
            <a:ext cx="342900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Question: Are these interpretations sufficiently detailed to be useful?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529798" y="3427936"/>
            <a:ext cx="3429004" cy="1923552"/>
            <a:chOff x="4449400" y="3533313"/>
            <a:chExt cx="3429004" cy="1923552"/>
          </a:xfrm>
        </p:grpSpPr>
        <p:sp>
          <p:nvSpPr>
            <p:cNvPr id="6" name="TextBox 5"/>
            <p:cNvSpPr txBox="1"/>
            <p:nvPr/>
          </p:nvSpPr>
          <p:spPr>
            <a:xfrm>
              <a:off x="5440004" y="4691331"/>
              <a:ext cx="2438400" cy="64633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interpretation of each field</a:t>
              </a:r>
              <a:endParaRPr lang="en-US" dirty="0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449400" y="3533313"/>
              <a:ext cx="422146" cy="1923552"/>
            </a:xfrm>
            <a:prstGeom prst="rightBrace">
              <a:avLst>
                <a:gd name="adj1" fmla="val 30896"/>
                <a:gd name="adj2" fmla="val 5000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6" idx="1"/>
            </p:cNvCxnSpPr>
            <p:nvPr/>
          </p:nvCxnSpPr>
          <p:spPr>
            <a:xfrm flipH="1" flipV="1">
              <a:off x="4871546" y="4517755"/>
              <a:ext cx="568458" cy="4967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369861" y="2196776"/>
            <a:ext cx="3276600" cy="416204"/>
            <a:chOff x="5526204" y="1553328"/>
            <a:chExt cx="3276600" cy="416204"/>
          </a:xfrm>
        </p:grpSpPr>
        <p:sp>
          <p:nvSpPr>
            <p:cNvPr id="5" name="TextBox 4"/>
            <p:cNvSpPr txBox="1"/>
            <p:nvPr/>
          </p:nvSpPr>
          <p:spPr>
            <a:xfrm>
              <a:off x="6400800" y="1600200"/>
              <a:ext cx="240200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</a:t>
              </a:r>
            </a:p>
          </p:txBody>
        </p:sp>
        <p:cxnSp>
          <p:nvCxnSpPr>
            <p:cNvPr id="30" name="Straight Arrow Connector 29"/>
            <p:cNvCxnSpPr>
              <a:stCxn id="5" idx="1"/>
            </p:cNvCxnSpPr>
            <p:nvPr/>
          </p:nvCxnSpPr>
          <p:spPr>
            <a:xfrm flipH="1" flipV="1">
              <a:off x="5526204" y="1553328"/>
              <a:ext cx="874596" cy="2315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 flipV="1">
            <a:off x="6512767" y="3290124"/>
            <a:ext cx="909922" cy="275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Real-Life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</a:t>
            </a:r>
            <a:r>
              <a:rPr lang="en-US" sz="900" dirty="0" smtClean="0">
                <a:hlinkClick r:id="rId3"/>
              </a:rPr>
              <a:t>/</a:t>
            </a:r>
            <a:r>
              <a:rPr lang="en-US" sz="900" dirty="0" smtClean="0"/>
              <a:t> licensed under</a:t>
            </a:r>
          </a:p>
          <a:p>
            <a:r>
              <a:rPr lang="en-US" sz="900" dirty="0" smtClean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interpretation tells you the meaning of each number.  It also tells you</a:t>
            </a:r>
          </a:p>
          <a:p>
            <a:r>
              <a:rPr lang="en-US" dirty="0" smtClean="0"/>
              <a:t>that you shouldn't be adding these integers!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Mixed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represent mixed information like itemization data, but with </a:t>
            </a:r>
            <a:r>
              <a:rPr lang="en-US" dirty="0" err="1" smtClean="0"/>
              <a:t>structs</a:t>
            </a:r>
            <a:r>
              <a:rPr lang="en-US" dirty="0" smtClean="0"/>
              <a:t> for each alternative that's a compound.</a:t>
            </a:r>
          </a:p>
          <a:p>
            <a:r>
              <a:rPr lang="en-US" dirty="0" smtClean="0"/>
              <a:t>The interpretation must show the interpretation of each alternative and the interpretation of each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define-struct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coffee (size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type milk?))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wine (vineyard year))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(define-struct tea (size type))</a:t>
            </a:r>
          </a:p>
          <a:p>
            <a:pPr>
              <a:buNone/>
            </a:pP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BarOrder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(make-coffee Size String Boolean)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 type is the origin of the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coffee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(as a string)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 milk? tells whether milk is desired.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(make-wine Vineyard Year)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 vineyard is the origin of the grapes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 year is the year of harvest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-- (make-tea Size String)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 size is the size of cup desired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;;   type is the type of tea (as a string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2815" y="55651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0" dirty="0" smtClean="0"/>
              <a:t>Data Definition for mixed data: example</a:t>
            </a:r>
          </a:p>
          <a:p>
            <a:r>
              <a:rPr lang="en-US" b="1" dirty="0"/>
              <a:t> </a:t>
            </a:r>
            <a:endParaRPr lang="en-US" dirty="0"/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29200" y="1699511"/>
            <a:ext cx="3173431" cy="369332"/>
            <a:chOff x="5719141" y="1600200"/>
            <a:chExt cx="317343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6400800" y="1600200"/>
              <a:ext cx="249177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The structure definitions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5719141" y="1784866"/>
              <a:ext cx="68165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400800" y="3276600"/>
            <a:ext cx="2438400" cy="22203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Here it's clear what the alternatives means, so all we need to provide is the interpretation of each field in each alternative.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0208" y="2356483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Presumably Size is a data type defined elsewhere.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210113" y="2238355"/>
            <a:ext cx="2479964" cy="499400"/>
          </a:xfrm>
          <a:custGeom>
            <a:avLst/>
            <a:gdLst>
              <a:gd name="connsiteX0" fmla="*/ 2479964 w 2479964"/>
              <a:gd name="connsiteY0" fmla="*/ 416273 h 499400"/>
              <a:gd name="connsiteX1" fmla="*/ 1648691 w 2479964"/>
              <a:gd name="connsiteY1" fmla="*/ 636 h 499400"/>
              <a:gd name="connsiteX2" fmla="*/ 0 w 2479964"/>
              <a:gd name="connsiteY2" fmla="*/ 499400 h 49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9964" h="499400">
                <a:moveTo>
                  <a:pt x="2479964" y="416273"/>
                </a:moveTo>
                <a:cubicBezTo>
                  <a:pt x="2270991" y="201527"/>
                  <a:pt x="2062018" y="-13218"/>
                  <a:pt x="1648691" y="636"/>
                </a:cubicBezTo>
                <a:cubicBezTo>
                  <a:pt x="1235364" y="14490"/>
                  <a:pt x="617682" y="256945"/>
                  <a:pt x="0" y="49940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93832"/>
              </p:ext>
            </p:extLst>
          </p:nvPr>
        </p:nvGraphicFramePr>
        <p:xfrm>
          <a:off x="486032" y="62484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Structure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 Step 1. What information needs to be represented?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usually pretty clear; depends on the application.</a:t>
            </a:r>
          </a:p>
          <a:p>
            <a:r>
              <a:rPr lang="en-US" dirty="0" smtClean="0"/>
              <a:t>In general, information needs to be represented when it might take many values, and your program needs to know which one is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representing a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does one car differ from another?</a:t>
            </a:r>
          </a:p>
          <a:p>
            <a:r>
              <a:rPr lang="en-US" dirty="0" smtClean="0"/>
              <a:t>In a traffic simulation, I might only need to keep track of each car's position and velocity</a:t>
            </a:r>
          </a:p>
          <a:p>
            <a:r>
              <a:rPr lang="en-US" dirty="0" smtClean="0"/>
              <a:t>For TV coverage of an auto race, I might need to keep track of enough information to distinguish it from all the others in the race.</a:t>
            </a:r>
          </a:p>
          <a:p>
            <a:r>
              <a:rPr lang="en-US" dirty="0" smtClean="0"/>
              <a:t>For an auto dealer, I might need to keep track of enough information to distinguish this car from all the others in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representing a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need to keep track of other information that is needed by the application, of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DDR Step 2. Structure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Racket, we represent </a:t>
            </a:r>
            <a:r>
              <a:rPr lang="en-US" dirty="0" smtClean="0"/>
              <a:t>compound data </a:t>
            </a:r>
            <a:r>
              <a:rPr lang="en-US" dirty="0"/>
              <a:t>as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struct</a:t>
            </a:r>
          </a:p>
          <a:p>
            <a:r>
              <a:rPr lang="en-US" dirty="0" smtClean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 smtClean="0">
                <a:cs typeface="Consolas" pitchFamily="49" charset="0"/>
              </a:rPr>
              <a:t>For mixed data, we may need several </a:t>
            </a:r>
            <a:r>
              <a:rPr lang="en-US" dirty="0" err="1" smtClean="0">
                <a:cs typeface="Consolas" pitchFamily="49" charset="0"/>
              </a:rPr>
              <a:t>structs</a:t>
            </a:r>
            <a:endParaRPr lang="en-US" dirty="0" smtClean="0"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we'll see an example later</a:t>
            </a:r>
          </a:p>
          <a:p>
            <a:r>
              <a:rPr lang="en-US" dirty="0" smtClean="0">
                <a:cs typeface="Consolas" pitchFamily="49" charset="0"/>
              </a:rPr>
              <a:t>In Racket, we define new kinds of </a:t>
            </a:r>
            <a:r>
              <a:rPr lang="en-US" dirty="0" err="1" smtClean="0">
                <a:cs typeface="Consolas" pitchFamily="49" charset="0"/>
              </a:rPr>
              <a:t>structs</a:t>
            </a:r>
            <a:r>
              <a:rPr lang="en-US" dirty="0" smtClean="0">
                <a:cs typeface="Consolas" pitchFamily="49" charset="0"/>
              </a:rPr>
              <a:t> or records with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define-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 smtClean="0">
                <a:cs typeface="Consolas" pitchFamily="49" charset="0"/>
              </a:rPr>
              <a:t>.</a:t>
            </a:r>
          </a:p>
          <a:p>
            <a:r>
              <a:rPr lang="en-US" dirty="0" smtClean="0">
                <a:cs typeface="Consolas" pitchFamily="49" charset="0"/>
              </a:rPr>
              <a:t>We saw these in Lesson 0.4.  Here’s a review…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Consolas" pitchFamily="49" charset="0"/>
              </a:rPr>
              <a:t>Example of a structure definition in Racket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book (author title on-hand price))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Executing this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 smtClean="0"/>
              <a:t> defines the following functions:</a:t>
            </a:r>
          </a:p>
          <a:p>
            <a:endParaRPr lang="en-US" sz="2400" dirty="0" smtClean="0"/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 smtClean="0"/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constructor– given 4 arguments, returns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Selectors: GIVEN: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 smtClean="0"/>
              <a:t>, RETURNS: the value of the indicated field.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2667000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  <a:endCxn id="10" idx="1"/>
          </p:cNvCxnSpPr>
          <p:nvPr/>
        </p:nvCxnSpPr>
        <p:spPr>
          <a:xfrm flipH="1" flipV="1">
            <a:off x="2895600" y="4992200"/>
            <a:ext cx="990600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Predicate: GIVEN: any value, RETURNS: true </a:t>
            </a:r>
            <a:r>
              <a:rPr lang="en-US" dirty="0" err="1" smtClean="0"/>
              <a:t>iff</a:t>
            </a:r>
            <a:r>
              <a:rPr lang="en-US" dirty="0" smtClean="0"/>
              <a:t> it is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book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 Step 3. Constructor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how to construct a value of this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We’ll start with the most general case– mixed data– and then see how the others are special cases.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7299</TotalTime>
  <Words>1360</Words>
  <Application>Microsoft Office PowerPoint</Application>
  <PresentationFormat>On-screen Show (4:3)</PresentationFormat>
  <Paragraphs>202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DDR Step 1. What information needs to be represented?</vt:lpstr>
      <vt:lpstr>Example: representing a car</vt:lpstr>
      <vt:lpstr>Example: representing a car</vt:lpstr>
      <vt:lpstr>DDR Step 2. Structure definitions</vt:lpstr>
      <vt:lpstr>Example of a structure definition in Racket</vt:lpstr>
      <vt:lpstr>DDR Step 3. Constructor Template</vt:lpstr>
      <vt:lpstr>Remember our example of mixed data</vt:lpstr>
      <vt:lpstr>Recipe for a constructor template</vt:lpstr>
      <vt:lpstr>Struct definitions and constructor template for mixed data: example</vt:lpstr>
      <vt:lpstr>The constructor template in more detail</vt:lpstr>
      <vt:lpstr>Example of a constructor template (compound data)</vt:lpstr>
      <vt:lpstr>Sometimes this format isn't enough</vt:lpstr>
      <vt:lpstr>Constructor Template for a ring</vt:lpstr>
      <vt:lpstr>Example of a constructor template: itemization data</vt:lpstr>
      <vt:lpstr>Constructor template for mixed data: example</vt:lpstr>
      <vt:lpstr>DDR Step 4. Interpretation</vt:lpstr>
      <vt:lpstr>Example: Structure Definition, Constructor Template, and Interpretation for Book</vt:lpstr>
      <vt:lpstr>A Real-Life Example</vt:lpstr>
      <vt:lpstr>Representing Mixed Information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97</cp:revision>
  <dcterms:created xsi:type="dcterms:W3CDTF">2012-08-30T22:09:15Z</dcterms:created>
  <dcterms:modified xsi:type="dcterms:W3CDTF">2015-08-03T01:29:46Z</dcterms:modified>
</cp:coreProperties>
</file>