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0" r:id="rId2"/>
    <p:sldId id="381" r:id="rId3"/>
    <p:sldId id="357" r:id="rId4"/>
    <p:sldId id="358" r:id="rId5"/>
    <p:sldId id="359" r:id="rId6"/>
    <p:sldId id="360" r:id="rId7"/>
    <p:sldId id="382" r:id="rId8"/>
    <p:sldId id="292" r:id="rId9"/>
    <p:sldId id="361" r:id="rId10"/>
    <p:sldId id="383" r:id="rId11"/>
    <p:sldId id="384" r:id="rId12"/>
    <p:sldId id="3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89152-EF22-4DF7-AFFA-BD0BCC7C091A}">
          <p14:sldIdLst>
            <p14:sldId id="380"/>
            <p14:sldId id="381"/>
            <p14:sldId id="357"/>
            <p14:sldId id="358"/>
            <p14:sldId id="359"/>
            <p14:sldId id="360"/>
            <p14:sldId id="382"/>
            <p14:sldId id="292"/>
            <p14:sldId id="361"/>
            <p14:sldId id="383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0725" autoAdjust="0"/>
  </p:normalViewPr>
  <p:slideViewPr>
    <p:cSldViewPr showGuides="1">
      <p:cViewPr varScale="1">
        <p:scale>
          <a:sx n="76" d="100"/>
          <a:sy n="76" d="100"/>
        </p:scale>
        <p:origin x="121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1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AAFF14-1BC9-4610-BFA0-C87B2AACFE8D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D7056C-BFB3-40E3-9733-6F195C01469E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BD4659-8546-4E47-9D07-034853389A67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450362-88EC-413A-A7DE-77EC0CB7C703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6C774-8990-4016-9EE3-ACC994C5189A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9F825-44C0-4EFB-9C1C-5E851688C025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9DD8E5-22B2-4478-851D-885FCB226F71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0F6FA6-FD17-4F81-ABC4-490C048865FD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7CCA0C-FB56-4D67-9F51-5ABD4832742B}" type="datetime1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82F7E9-D0DC-4949-B133-573D5E263951}" type="datetime1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E4CC7-5194-4C53-9EBA-A9F28050092C}" type="datetime1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7CCA39-776F-4284-AEFC-64A85D246C48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vHT4xEcsySg" TargetMode="External"/><Relationship Id="rId4" Type="http://schemas.openxmlformats.org/officeDocument/2006/relationships/hyperlink" Target="https://www.youtube.com/watch?v=vHT4xEcsyS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QDH-Boa3_8" TargetMode="External"/><Relationship Id="rId4" Type="http://schemas.openxmlformats.org/officeDocument/2006/relationships/hyperlink" Target="https://www.youtube.com/watch?v=jQDH-Boa3_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1.4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write a template for mixed data</a:t>
            </a:r>
            <a:endParaRPr lang="en-US" dirty="0"/>
          </a:p>
        </p:txBody>
      </p:sp>
      <p:pic>
        <p:nvPicPr>
          <p:cNvPr id="5" name="vHT4xEcsyS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6732" y="1828800"/>
            <a:ext cx="7315201" cy="4114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4602" y="6170476"/>
            <a:ext cx="38952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source file: 01-4-bar-order-template.rkt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7666" y="6144479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 write a template for itemization, compound, and mixed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Study the files 01-2-traffic-light-template, 01-3-book-template, and 01-4-bar-order-template in </a:t>
            </a:r>
            <a:r>
              <a:rPr lang="en-US" dirty="0" smtClean="0"/>
              <a:t>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the Guided Practices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time you finish this lesson, you should be able to:</a:t>
            </a:r>
          </a:p>
          <a:p>
            <a:pPr lvl="1"/>
            <a:r>
              <a:rPr lang="en-US" dirty="0" smtClean="0"/>
              <a:t>explain what a destructor template is</a:t>
            </a:r>
          </a:p>
          <a:p>
            <a:pPr lvl="1"/>
            <a:r>
              <a:rPr lang="en-US" dirty="0" smtClean="0"/>
              <a:t>write destructor templates for typical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Step 5: Destructor Template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destructor template (or just the template, for short) gives a skeleton for functions that examine or use the data.</a:t>
            </a:r>
          </a:p>
          <a:p>
            <a:r>
              <a:rPr lang="en-US" dirty="0" smtClean="0"/>
              <a:t>Once you write the template, writing the function is just a matter of filling in the blanks.</a:t>
            </a:r>
          </a:p>
          <a:p>
            <a:r>
              <a:rPr lang="en-US" dirty="0" smtClean="0"/>
              <a:t>This step is a little more complicated than the preceding ones, so we have a recipe for that, too!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277333"/>
              </p:ext>
            </p:extLst>
          </p:nvPr>
        </p:nvGraphicFramePr>
        <p:xfrm>
          <a:off x="381000" y="1417638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651394"/>
              </p:ext>
            </p:extLst>
          </p:nvPr>
        </p:nvGraphicFramePr>
        <p:xfrm>
          <a:off x="3002902" y="1676400"/>
          <a:ext cx="228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2307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Data</a:t>
                      </a:r>
                      <a:r>
                        <a:rPr lang="en-US" sz="1200" dirty="0" smtClean="0"/>
                        <a:t> Design Recipe</a:t>
                      </a:r>
                      <a:endParaRPr lang="en-US" sz="1200" dirty="0"/>
                    </a:p>
                  </a:txBody>
                  <a:tcPr/>
                </a:tc>
              </a:tr>
              <a:tr h="594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 What</a:t>
                      </a:r>
                      <a:r>
                        <a:rPr lang="en-US" sz="1200" baseline="0" dirty="0" smtClean="0"/>
                        <a:t> information needs to be represented in your program? </a:t>
                      </a:r>
                      <a:r>
                        <a:rPr lang="en-US" sz="1200" dirty="0" smtClean="0"/>
                        <a:t>What</a:t>
                      </a:r>
                      <a:r>
                        <a:rPr lang="en-US" sz="1200" baseline="0" dirty="0" smtClean="0"/>
                        <a:t> kind of information is each piece?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</a:t>
                      </a:r>
                      <a:r>
                        <a:rPr lang="en-US" sz="1200" dirty="0" err="1" smtClean="0"/>
                        <a:t>Struct</a:t>
                      </a:r>
                      <a:r>
                        <a:rPr lang="en-US" sz="1200" baseline="0" dirty="0" smtClean="0"/>
                        <a:t> Definitions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Constructor Template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Interpretation</a:t>
                      </a:r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Destructor</a:t>
                      </a:r>
                      <a:r>
                        <a:rPr lang="en-US" sz="1200" baseline="0" dirty="0" smtClean="0"/>
                        <a:t> Template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Examples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177551"/>
              </p:ext>
            </p:extLst>
          </p:nvPr>
        </p:nvGraphicFramePr>
        <p:xfrm>
          <a:off x="4038600" y="4267200"/>
          <a:ext cx="4953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Question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Answer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Does the data definition distinguish among different subclasses of data?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Write a </a:t>
                      </a:r>
                      <a:r>
                        <a:rPr lang="en-US" sz="1200" dirty="0" err="1" smtClean="0">
                          <a:hlinkClick r:id="rId2"/>
                        </a:rPr>
                        <a:t>cond</a:t>
                      </a:r>
                      <a:r>
                        <a:rPr lang="en-US" sz="1200" dirty="0" smtClean="0"/>
                        <a:t> with 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clause for</a:t>
                      </a:r>
                      <a:r>
                        <a:rPr lang="en-US" sz="1200" baseline="0" dirty="0" smtClean="0"/>
                        <a:t> each</a:t>
                      </a:r>
                      <a:r>
                        <a:rPr lang="en-US" sz="1200" dirty="0" smtClean="0"/>
                        <a:t> subclasses.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How do the subclasses differ from each other?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the differences to formulate a condition per clause.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Do any of the clauses deal with structured</a:t>
                      </a:r>
                      <a:r>
                        <a:rPr lang="en-US" sz="1200" baseline="0" dirty="0" smtClean="0"/>
                        <a:t> values</a:t>
                      </a:r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so, add appropriate selector expressions to the clause.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438400" y="1676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257800" y="3657600"/>
            <a:ext cx="926592" cy="609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lesson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196190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" y="1981200"/>
            <a:ext cx="8229600" cy="32004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we'll learn how to apply the template recipe to itemization, compound, and mixed data.</a:t>
            </a:r>
          </a:p>
          <a:p>
            <a:r>
              <a:rPr lang="en-US" dirty="0" smtClean="0"/>
              <a:t>Itemization Data will require Steps 1 and 2 of the recipe</a:t>
            </a:r>
          </a:p>
          <a:p>
            <a:r>
              <a:rPr lang="en-US" dirty="0" smtClean="0"/>
              <a:t>Compound Data requires only Step 3 of the recipe.</a:t>
            </a:r>
          </a:p>
          <a:p>
            <a:r>
              <a:rPr lang="en-US" dirty="0" smtClean="0"/>
              <a:t>Mixed data will require Steps 1-4 of the recipe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write a template for itemization data</a:t>
            </a:r>
            <a:endParaRPr lang="en-US" dirty="0"/>
          </a:p>
        </p:txBody>
      </p:sp>
      <p:pic>
        <p:nvPicPr>
          <p:cNvPr id="6" name="jQDH-Boa3_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27666" y="1981200"/>
            <a:ext cx="7044266" cy="3962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42944" y="6144479"/>
            <a:ext cx="40289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 file: 01-2-traffic-light-template.rkt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7666" y="6144479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write a template for compound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(define-struct book (author title on-hand price))</a:t>
            </a:r>
          </a:p>
          <a:p>
            <a:endParaRPr lang="en-US" sz="1600" dirty="0"/>
          </a:p>
          <a:p>
            <a:r>
              <a:rPr lang="en-US" sz="1600" dirty="0"/>
              <a:t>;; A Book is a </a:t>
            </a:r>
          </a:p>
          <a:p>
            <a:r>
              <a:rPr lang="en-US" sz="1600" dirty="0"/>
              <a:t>;;  (make-book String </a:t>
            </a:r>
            <a:r>
              <a:rPr lang="en-US" sz="1600" dirty="0" err="1"/>
              <a:t>String</a:t>
            </a:r>
            <a:r>
              <a:rPr lang="en-US" sz="1600" dirty="0"/>
              <a:t> </a:t>
            </a:r>
            <a:r>
              <a:rPr lang="en-US" sz="1600" dirty="0" err="1" smtClean="0"/>
              <a:t>NonNegInt</a:t>
            </a:r>
            <a:r>
              <a:rPr lang="en-US" sz="1600" dirty="0" smtClean="0"/>
              <a:t> </a:t>
            </a:r>
            <a:r>
              <a:rPr lang="en-US" sz="1600" dirty="0" err="1" smtClean="0"/>
              <a:t>NonNegInt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;; Interpretation:</a:t>
            </a:r>
          </a:p>
          <a:p>
            <a:r>
              <a:rPr lang="en-US" sz="1600" dirty="0"/>
              <a:t>;;   author is the author’s name</a:t>
            </a:r>
          </a:p>
          <a:p>
            <a:r>
              <a:rPr lang="en-US" sz="1600" dirty="0"/>
              <a:t>;;   title is the title</a:t>
            </a:r>
          </a:p>
          <a:p>
            <a:r>
              <a:rPr lang="en-US" sz="1600" dirty="0"/>
              <a:t>;;   on-hand is the number of copies on hand</a:t>
            </a:r>
          </a:p>
          <a:p>
            <a:r>
              <a:rPr lang="en-US" sz="1600" dirty="0"/>
              <a:t>;;   price is the price in </a:t>
            </a:r>
            <a:r>
              <a:rPr lang="en-US" sz="1600" dirty="0" smtClean="0"/>
              <a:t>USD*100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;; book-</a:t>
            </a:r>
            <a:r>
              <a:rPr lang="en-US" sz="1600" dirty="0" err="1"/>
              <a:t>fn</a:t>
            </a:r>
            <a:r>
              <a:rPr lang="en-US" sz="1600" dirty="0"/>
              <a:t> : Book -&gt; ??</a:t>
            </a:r>
          </a:p>
          <a:p>
            <a:r>
              <a:rPr lang="en-US" sz="1600" dirty="0"/>
              <a:t>(define (book-</a:t>
            </a:r>
            <a:r>
              <a:rPr lang="en-US" sz="1600" dirty="0" err="1"/>
              <a:t>fn</a:t>
            </a:r>
            <a:r>
              <a:rPr lang="en-US" sz="1600" dirty="0"/>
              <a:t> b)</a:t>
            </a:r>
          </a:p>
          <a:p>
            <a:r>
              <a:rPr lang="en-US" sz="1600" dirty="0"/>
              <a:t>  (...</a:t>
            </a:r>
          </a:p>
          <a:p>
            <a:r>
              <a:rPr lang="en-US" sz="1600" dirty="0"/>
              <a:t>    (book-author b)</a:t>
            </a:r>
          </a:p>
          <a:p>
            <a:r>
              <a:rPr lang="en-US" sz="1600" dirty="0"/>
              <a:t>    (book-title b)</a:t>
            </a:r>
          </a:p>
          <a:p>
            <a:r>
              <a:rPr lang="en-US" sz="1600" dirty="0"/>
              <a:t>    (book-on-hand b)</a:t>
            </a:r>
          </a:p>
          <a:p>
            <a:r>
              <a:rPr lang="en-US" sz="1600" dirty="0"/>
              <a:t>    (book-price b)))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10201" y="2258504"/>
            <a:ext cx="2971799" cy="646331"/>
            <a:chOff x="2706808" y="1481743"/>
            <a:chExt cx="2971799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3891598" y="1481743"/>
              <a:ext cx="1787009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constructor template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06808" y="1804908"/>
              <a:ext cx="1184790" cy="52025"/>
            </a:xfrm>
            <a:custGeom>
              <a:avLst/>
              <a:gdLst>
                <a:gd name="connsiteX0" fmla="*/ 893379 w 893379"/>
                <a:gd name="connsiteY0" fmla="*/ 0 h 1135117"/>
                <a:gd name="connsiteX1" fmla="*/ 0 w 893379"/>
                <a:gd name="connsiteY1" fmla="*/ 1135117 h 113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379" h="1135117">
                  <a:moveTo>
                    <a:pt x="893379" y="0"/>
                  </a:moveTo>
                  <a:lnTo>
                    <a:pt x="0" y="113511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41400" y="3203927"/>
            <a:ext cx="4599389" cy="1005438"/>
            <a:chOff x="4441400" y="3203927"/>
            <a:chExt cx="4599389" cy="1005438"/>
          </a:xfrm>
        </p:grpSpPr>
        <p:sp>
          <p:nvSpPr>
            <p:cNvPr id="6" name="TextBox 5"/>
            <p:cNvSpPr txBox="1"/>
            <p:nvPr/>
          </p:nvSpPr>
          <p:spPr>
            <a:xfrm>
              <a:off x="6602389" y="3273772"/>
              <a:ext cx="2438400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interpretation of each field</a:t>
              </a:r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4441400" y="3203927"/>
              <a:ext cx="422146" cy="1005438"/>
            </a:xfrm>
            <a:prstGeom prst="rightBrace">
              <a:avLst>
                <a:gd name="adj1" fmla="val 3089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6" idx="1"/>
            </p:cNvCxnSpPr>
            <p:nvPr/>
          </p:nvCxnSpPr>
          <p:spPr>
            <a:xfrm flipH="1">
              <a:off x="4863546" y="3596938"/>
              <a:ext cx="1738843" cy="11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30759" y="1600200"/>
            <a:ext cx="2772045" cy="369332"/>
            <a:chOff x="6030759" y="1600200"/>
            <a:chExt cx="2772045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6400800" y="1600200"/>
              <a:ext cx="240200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</a:t>
              </a:r>
            </a:p>
          </p:txBody>
        </p:sp>
        <p:cxnSp>
          <p:nvCxnSpPr>
            <p:cNvPr id="30" name="Straight Arrow Connector 29"/>
            <p:cNvCxnSpPr>
              <a:stCxn id="5" idx="1"/>
            </p:cNvCxnSpPr>
            <p:nvPr/>
          </p:nvCxnSpPr>
          <p:spPr>
            <a:xfrm flipH="1">
              <a:off x="6030759" y="1784866"/>
              <a:ext cx="37004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88294" y="4289040"/>
            <a:ext cx="4800133" cy="2267906"/>
            <a:chOff x="4441400" y="2824783"/>
            <a:chExt cx="4800133" cy="2267906"/>
          </a:xfrm>
        </p:grpSpPr>
        <p:sp>
          <p:nvSpPr>
            <p:cNvPr id="21" name="TextBox 20"/>
            <p:cNvSpPr txBox="1"/>
            <p:nvPr/>
          </p:nvSpPr>
          <p:spPr>
            <a:xfrm>
              <a:off x="6803133" y="2824783"/>
              <a:ext cx="2438400" cy="203132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No subclasses, so no cond.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The selector functions give you the pieces of data that you can calculate with.</a:t>
              </a:r>
              <a:endParaRPr lang="en-US" dirty="0"/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4441400" y="3203926"/>
              <a:ext cx="422146" cy="1888763"/>
            </a:xfrm>
            <a:prstGeom prst="rightBrace">
              <a:avLst>
                <a:gd name="adj1" fmla="val 3089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1"/>
              <a:endCxn id="22" idx="1"/>
            </p:cNvCxnSpPr>
            <p:nvPr/>
          </p:nvCxnSpPr>
          <p:spPr>
            <a:xfrm flipH="1">
              <a:off x="4863546" y="3840446"/>
              <a:ext cx="1939587" cy="30786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899319"/>
            <a:ext cx="2712709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one is a little easier, so we don't need a video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49398" y="6476999"/>
            <a:ext cx="34655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 file: 01-3-book-template.rkt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805</Words>
  <Application>Microsoft Office PowerPoint</Application>
  <PresentationFormat>On-screen Show (4:3)</PresentationFormat>
  <Paragraphs>116</Paragraphs>
  <Slides>12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Templates</vt:lpstr>
      <vt:lpstr>Learning Objectives for This Lesson</vt:lpstr>
      <vt:lpstr>DDR Step 5: Destructor Template</vt:lpstr>
      <vt:lpstr>The template recipe</vt:lpstr>
      <vt:lpstr>Let's see where we are</vt:lpstr>
      <vt:lpstr>In this lesson</vt:lpstr>
      <vt:lpstr>Lesson Outline</vt:lpstr>
      <vt:lpstr>How to write a template for itemization data</vt:lpstr>
      <vt:lpstr>How to write a template for compound data</vt:lpstr>
      <vt:lpstr>How to write a template for mixed data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91</cp:revision>
  <dcterms:created xsi:type="dcterms:W3CDTF">2012-08-30T22:09:15Z</dcterms:created>
  <dcterms:modified xsi:type="dcterms:W3CDTF">2014-09-09T15:13:04Z</dcterms:modified>
</cp:coreProperties>
</file>