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99" r:id="rId3"/>
    <p:sldId id="298" r:id="rId4"/>
    <p:sldId id="323" r:id="rId5"/>
    <p:sldId id="314" r:id="rId6"/>
    <p:sldId id="315" r:id="rId7"/>
    <p:sldId id="301" r:id="rId8"/>
    <p:sldId id="316" r:id="rId9"/>
    <p:sldId id="302" r:id="rId10"/>
    <p:sldId id="317" r:id="rId11"/>
    <p:sldId id="303" r:id="rId12"/>
    <p:sldId id="324" r:id="rId13"/>
    <p:sldId id="310" r:id="rId14"/>
    <p:sldId id="318" r:id="rId15"/>
    <p:sldId id="311" r:id="rId16"/>
    <p:sldId id="312" r:id="rId17"/>
    <p:sldId id="319" r:id="rId18"/>
    <p:sldId id="320" r:id="rId19"/>
    <p:sldId id="321" r:id="rId20"/>
    <p:sldId id="322" r:id="rId21"/>
    <p:sldId id="276" r:id="rId22"/>
    <p:sldId id="297" r:id="rId23"/>
  </p:sldIdLst>
  <p:sldSz cx="9144000" cy="6858000" type="screen4x3"/>
  <p:notesSz cx="6858000" cy="9296400"/>
  <p:embeddedFontLst>
    <p:embeddedFont>
      <p:font typeface="Arial Unicode MS" panose="020B0604020202020204" pitchFamily="34" charset="-128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CMSY10ORIG" panose="020B0604020202020204"/>
      <p:regular r:id="rId35"/>
    </p:embeddedFont>
    <p:embeddedFont>
      <p:font typeface="CMMI10" panose="020B0604020202020204"/>
      <p:regular r:id="rId36"/>
    </p:embeddedFont>
    <p:embeddedFont>
      <p:font typeface="CMR10" panose="020B0604020202020204"/>
      <p:regular r:id="rId37"/>
    </p:embeddedFont>
  </p:embeddedFontLst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ell Wand" initials="M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79692" autoAdjust="0"/>
  </p:normalViewPr>
  <p:slideViewPr>
    <p:cSldViewPr>
      <p:cViewPr varScale="1">
        <p:scale>
          <a:sx n="47" d="100"/>
          <a:sy n="47" d="100"/>
        </p:scale>
        <p:origin x="1134" y="60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509D-A83E-4130-9123-C9B4F5E9EE37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62A4D-5321-4162-AF2D-2322BDE84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16E80-119B-43B5-8043-B652C91D44CD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B3DE-E9CD-4720-84B6-E24D30E64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with function names,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EAA-2ADF-4730-8F37-D322F0FCA6F7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249C-EA92-4608-8FCA-65260396BA27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73EB-F81F-45A8-8502-B7F241F6310C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8F27-4D23-4B43-9126-090EEA2632D9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5D0-49B0-4059-80BB-AF092C6CC282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174-28EF-4C23-BFDE-B69E139D8EE0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35FC-F3F4-4930-AD2E-C703D7636E65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7D82-BB00-4296-AA4E-C167745A82DE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393F-B669-482B-BFD6-501DDE1069A2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35E-64AB-44BA-AD31-EDF4E3683DDC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D3D6-E918-4CCA-AF93-9744A928CB26}" type="datetime1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janestreet.com/whats-in-a-nam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Contracts, Purpose Statements, Examples and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1.6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Conventions for Good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>
                <a:cs typeface="Consolas"/>
              </a:rPr>
              <a:t>In Racket, "-" and "?" are legal characters that may occur in names.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Use the </a:t>
            </a:r>
            <a:r>
              <a:rPr lang="en-US" sz="3200" dirty="0"/>
              <a:t>minus sign to separate components of a name, e.g. </a:t>
            </a:r>
            <a:r>
              <a:rPr lang="en-US" sz="3200" b="1" dirty="0">
                <a:latin typeface="Consolas"/>
                <a:cs typeface="Consolas"/>
              </a:rPr>
              <a:t>total-order-price</a:t>
            </a:r>
            <a:endParaRPr lang="en-US" sz="3200" dirty="0"/>
          </a:p>
          <a:p>
            <a:r>
              <a:rPr lang="en-US" dirty="0" smtClean="0">
                <a:cs typeface="Consolas"/>
              </a:rPr>
              <a:t>Use the question mark to name predicates: </a:t>
            </a:r>
            <a:r>
              <a:rPr lang="en-US" dirty="0" err="1" smtClean="0">
                <a:cs typeface="Consolas"/>
              </a:rPr>
              <a:t>eg</a:t>
            </a:r>
            <a:r>
              <a:rPr lang="en-US" dirty="0" smtClean="0">
                <a:cs typeface="Consolas"/>
              </a:rPr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square?</a:t>
            </a:r>
            <a:r>
              <a:rPr lang="en-US" dirty="0" smtClean="0">
                <a:cs typeface="Consolas"/>
              </a:rPr>
              <a:t> .</a:t>
            </a:r>
          </a:p>
          <a:p>
            <a:r>
              <a:rPr lang="en-US" dirty="0" smtClean="0">
                <a:cs typeface="Consolas"/>
              </a:rPr>
              <a:t>These are our conventions.  Other languages have other conventions; you should follow them.</a:t>
            </a:r>
          </a:p>
          <a:p>
            <a:endParaRPr lang="en-US" dirty="0" smtClean="0"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37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short names for arguments: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 for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Book</a:t>
            </a:r>
          </a:p>
          <a:p>
            <a:r>
              <a:rPr lang="en-US" dirty="0" smtClean="0"/>
              <a:t>Or mnemonic names: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cost</a:t>
            </a:r>
            <a:r>
              <a:rPr lang="en-US" dirty="0" smtClean="0"/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price</a:t>
            </a:r>
          </a:p>
          <a:p>
            <a:r>
              <a:rPr lang="en-US" dirty="0" smtClean="0">
                <a:cs typeface="Consolas" pitchFamily="49" charset="0"/>
              </a:rPr>
              <a:t>Qualified names: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mouse-x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bomb-x</a:t>
            </a:r>
          </a:p>
          <a:p>
            <a:r>
              <a:rPr lang="en-US" dirty="0" smtClean="0"/>
              <a:t>These </a:t>
            </a:r>
            <a:r>
              <a:rPr lang="en-US" smtClean="0"/>
              <a:t>are our </a:t>
            </a:r>
            <a:r>
              <a:rPr lang="en-US" dirty="0" smtClean="0"/>
              <a:t>conventions. Your </a:t>
            </a:r>
            <a:r>
              <a:rPr lang="en-US" dirty="0"/>
              <a:t>workplace may have different conventions for argument names.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Racket, Number includes Complex numbers, so we'll hardly ever use Number.</a:t>
            </a:r>
          </a:p>
          <a:p>
            <a:r>
              <a:rPr lang="en-US" b="1" dirty="0" smtClean="0"/>
              <a:t>Integer</a:t>
            </a:r>
            <a:r>
              <a:rPr lang="en-US" dirty="0" smtClean="0"/>
              <a:t> vs. </a:t>
            </a:r>
            <a:r>
              <a:rPr lang="en-US" b="1" dirty="0" err="1" smtClean="0"/>
              <a:t>NonNegInt</a:t>
            </a:r>
            <a:r>
              <a:rPr lang="en-US" dirty="0" smtClean="0"/>
              <a:t> vs. </a:t>
            </a:r>
            <a:r>
              <a:rPr lang="en-US" b="1" dirty="0" err="1" smtClean="0"/>
              <a:t>PosInt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look to the data definition.  If your number represents a quantity that is always non-negative (say, a length or an area), then call it a </a:t>
            </a:r>
            <a:r>
              <a:rPr lang="en-US" b="1" dirty="0" err="1" smtClean="0"/>
              <a:t>NonNegInt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we're not dealing with physical quantities, then we'll typically use </a:t>
            </a:r>
            <a:r>
              <a:rPr lang="en-US" b="1" dirty="0" smtClean="0"/>
              <a:t>Integer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Your function has to handle any value of the type it says in the contract.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Examples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Examples show sample arguments and results, to make clear what is intended.</a:t>
            </a:r>
          </a:p>
          <a:p>
            <a:r>
              <a:rPr lang="en-US" dirty="0" smtClean="0">
                <a:cs typeface="Courier New" pitchFamily="49" charset="0"/>
              </a:rPr>
              <a:t>This may include showing how the function should be called.</a:t>
            </a:r>
          </a:p>
          <a:p>
            <a:r>
              <a:rPr lang="en-US" dirty="0" smtClean="0">
                <a:cs typeface="Courier New" pitchFamily="49" charset="0"/>
              </a:rPr>
              <a:t>It should also illustrate the different behaviors of the function.</a:t>
            </a:r>
          </a:p>
          <a:p>
            <a:r>
              <a:rPr lang="en-US" dirty="0" smtClean="0">
                <a:cs typeface="Courier New" pitchFamily="49" charset="0"/>
              </a:rPr>
              <a:t>How many examples, and what kind, will depend a lot on the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Examples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function is a linear function of a single input, two examples are sufficient to uniquely determine the function.</a:t>
            </a:r>
          </a:p>
          <a:p>
            <a:r>
              <a:rPr lang="en-US" dirty="0" smtClean="0"/>
              <a:t>We saw this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f2c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(f2c 32) = 0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;; (f2c 212) = 100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the function takes an argument that is itemization, </a:t>
            </a:r>
            <a:r>
              <a:rPr lang="en-US" dirty="0" smtClean="0"/>
              <a:t>mixed </a:t>
            </a:r>
            <a:r>
              <a:rPr lang="en-US" dirty="0"/>
              <a:t>data, </a:t>
            </a:r>
            <a:r>
              <a:rPr lang="en-US" dirty="0" smtClean="0"/>
              <a:t>then choose </a:t>
            </a:r>
            <a:r>
              <a:rPr lang="en-US" dirty="0"/>
              <a:t>examples from each subclass of the itemization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(next-state "red") = "green"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"yellow") = "red"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"green") = "yellow"</a:t>
            </a:r>
          </a:p>
          <a:p>
            <a:r>
              <a:rPr lang="en-US" dirty="0" smtClean="0">
                <a:cs typeface="Consolas" pitchFamily="49" charset="0"/>
              </a:rPr>
              <a:t>If your function uses “cases” to divide a scalar data type into classes, choose examples from </a:t>
            </a:r>
            <a:r>
              <a:rPr lang="en-US" smtClean="0">
                <a:cs typeface="Consolas" pitchFamily="49" charset="0"/>
              </a:rPr>
              <a:t>each class.</a:t>
            </a:r>
            <a:endParaRPr lang="en-US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 coincidences in your examples.</a:t>
            </a:r>
          </a:p>
          <a:p>
            <a:r>
              <a:rPr lang="en-US" dirty="0" smtClean="0"/>
              <a:t>This example is coincidental: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book-profit-margin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	 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make-book "Little Lisper" "Friedman" 2.00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4.00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= 2.00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answer </a:t>
            </a:r>
            <a:r>
              <a:rPr lang="en-US" dirty="0" smtClean="0"/>
              <a:t>2 </a:t>
            </a:r>
            <a:r>
              <a:rPr lang="en-US" dirty="0"/>
              <a:t>because we subtracted </a:t>
            </a:r>
            <a:r>
              <a:rPr lang="en-US" dirty="0" smtClean="0"/>
              <a:t>2 </a:t>
            </a:r>
            <a:r>
              <a:rPr lang="en-US" dirty="0"/>
              <a:t>from </a:t>
            </a:r>
            <a:r>
              <a:rPr lang="en-US" dirty="0" smtClean="0"/>
              <a:t>4, </a:t>
            </a:r>
            <a:r>
              <a:rPr lang="en-US" dirty="0"/>
              <a:t>or because it is the third field in the book? </a:t>
            </a:r>
            <a:endParaRPr lang="en-US" dirty="0">
              <a:cs typeface="Consolas" pitchFamily="49" charset="0"/>
            </a:endParaRPr>
          </a:p>
          <a:p>
            <a:r>
              <a:rPr lang="en-US" dirty="0" smtClean="0"/>
              <a:t>This example is not coincidental: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book-profit-margin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 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make-book "Little Lisper" "Friedman"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2.00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5.00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= 3.00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we must have subtracted 2 from 5 to get 3.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examples 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;;; Here’s an example: </a:t>
            </a:r>
            <a:r>
              <a:rPr lang="en-US" dirty="0"/>
              <a:t>a rocket simulation.  </a:t>
            </a:r>
          </a:p>
          <a:p>
            <a:endParaRPr lang="en-US" dirty="0"/>
          </a:p>
          <a:p>
            <a:r>
              <a:rPr lang="en-US" dirty="0"/>
              <a:t>;; Information Analysis:</a:t>
            </a:r>
          </a:p>
          <a:p>
            <a:r>
              <a:rPr lang="en-US" dirty="0"/>
              <a:t>;; We </a:t>
            </a:r>
            <a:r>
              <a:rPr lang="en-US" dirty="0" smtClean="0"/>
              <a:t>are simulating </a:t>
            </a:r>
            <a:r>
              <a:rPr lang="en-US" dirty="0"/>
              <a:t>a </a:t>
            </a:r>
            <a:r>
              <a:rPr lang="en-US" dirty="0" smtClean="0"/>
              <a:t>rocket</a:t>
            </a:r>
            <a:r>
              <a:rPr lang="en-US" dirty="0"/>
              <a:t>, which is at some </a:t>
            </a:r>
            <a:r>
              <a:rPr lang="en-US" dirty="0" smtClean="0"/>
              <a:t>altitude</a:t>
            </a:r>
          </a:p>
          <a:p>
            <a:r>
              <a:rPr lang="en-US" dirty="0" smtClean="0"/>
              <a:t>;; </a:t>
            </a:r>
            <a:r>
              <a:rPr lang="en-US" dirty="0"/>
              <a:t>and </a:t>
            </a:r>
            <a:r>
              <a:rPr lang="en-US" dirty="0" smtClean="0"/>
              <a:t>is travelling </a:t>
            </a:r>
            <a:r>
              <a:rPr lang="en-US" dirty="0"/>
              <a:t>vertically at some velocity.</a:t>
            </a:r>
          </a:p>
          <a:p>
            <a:endParaRPr lang="en-US" dirty="0"/>
          </a:p>
          <a:p>
            <a:r>
              <a:rPr lang="en-US" dirty="0"/>
              <a:t>;; a Rocket</a:t>
            </a:r>
          </a:p>
          <a:p>
            <a:r>
              <a:rPr lang="en-US" dirty="0"/>
              <a:t>(define-struct rocket (altitude velocity))</a:t>
            </a:r>
          </a:p>
          <a:p>
            <a:endParaRPr lang="en-US" dirty="0"/>
          </a:p>
          <a:p>
            <a:r>
              <a:rPr lang="en-US" dirty="0"/>
              <a:t>;; A Rocket is a (make-rocket Real Real)</a:t>
            </a:r>
          </a:p>
          <a:p>
            <a:r>
              <a:rPr lang="en-US" dirty="0"/>
              <a:t>;; INTERPRETATION:</a:t>
            </a:r>
          </a:p>
          <a:p>
            <a:r>
              <a:rPr lang="en-US" dirty="0"/>
              <a:t>;; altitude   is the rocket's height, in meters</a:t>
            </a:r>
          </a:p>
          <a:p>
            <a:r>
              <a:rPr lang="en-US" dirty="0"/>
              <a:t>;; velocity   is the rocket's velocity, </a:t>
            </a:r>
            <a:endParaRPr lang="en-US" dirty="0" smtClean="0"/>
          </a:p>
          <a:p>
            <a:r>
              <a:rPr lang="en-US" dirty="0" smtClean="0"/>
              <a:t>;;               in </a:t>
            </a:r>
            <a:r>
              <a:rPr lang="en-US" dirty="0"/>
              <a:t>meters/sec upward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Not-so-readable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;; EXAMPLE: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0) </a:t>
            </a:r>
            <a:endParaRPr lang="en-US" sz="2000" dirty="0" smtClean="0"/>
          </a:p>
          <a:p>
            <a:r>
              <a:rPr lang="en-US" sz="2000" dirty="0" smtClean="0"/>
              <a:t>;;  = </a:t>
            </a:r>
            <a:r>
              <a:rPr lang="en-US" sz="2000" dirty="0"/>
              <a:t>(make-rocket 100 30)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2) </a:t>
            </a:r>
            <a:endParaRPr lang="en-US" sz="2000" dirty="0" smtClean="0"/>
          </a:p>
          <a:p>
            <a:r>
              <a:rPr lang="en-US" sz="2000" dirty="0" smtClean="0"/>
              <a:t>;;  = </a:t>
            </a:r>
            <a:r>
              <a:rPr lang="en-US" sz="2000" dirty="0"/>
              <a:t>(make-rocket 160 30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+mn-lt"/>
              </a:rPr>
              <a:t>What do these examples illustrate?  Where did those values come from?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+mn-lt"/>
              </a:rPr>
              <a:t>These are very simple structures, but for more complicated structures you’d have a hard time telling.</a:t>
            </a:r>
          </a:p>
          <a:p>
            <a:pPr marL="1085850" lvl="1" indent="-342900"/>
            <a:r>
              <a:rPr lang="en-US" sz="2400" dirty="0" smtClean="0"/>
              <a:t>and so would your grader, or boss!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+mj-lt"/>
              </a:rPr>
              <a:t>And if you change the representation of rockets, you’ll have to change all your examples, too!</a:t>
            </a:r>
          </a:p>
          <a:p>
            <a:pPr marL="342900" indent="-342900"/>
            <a:endParaRPr lang="en-US" b="0" dirty="0" smtClean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 smtClean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(</a:t>
            </a:r>
            <a:r>
              <a:rPr lang="en-US" sz="2000" dirty="0"/>
              <a:t>define rocket-at-100 (make-rocket 100 30))</a:t>
            </a:r>
          </a:p>
          <a:p>
            <a:r>
              <a:rPr lang="en-US" sz="2000" dirty="0"/>
              <a:t>(define rocket-at-160 (make-rocket 160 30))</a:t>
            </a:r>
          </a:p>
          <a:p>
            <a:endParaRPr lang="en-US" sz="2000" dirty="0"/>
          </a:p>
          <a:p>
            <a:r>
              <a:rPr lang="en-US" sz="2000" dirty="0" smtClean="0"/>
              <a:t>;; (</a:t>
            </a:r>
            <a:r>
              <a:rPr lang="en-US" sz="2000" dirty="0"/>
              <a:t>rocket-after-</a:t>
            </a:r>
            <a:r>
              <a:rPr lang="en-US" sz="2000" dirty="0" err="1"/>
              <a:t>dt</a:t>
            </a:r>
            <a:r>
              <a:rPr lang="en-US" sz="2000" dirty="0"/>
              <a:t> rocket-at-100 0) = rocket-at-100</a:t>
            </a:r>
          </a:p>
          <a:p>
            <a:r>
              <a:rPr lang="en-US" sz="2000" dirty="0" smtClean="0"/>
              <a:t>;; (</a:t>
            </a:r>
            <a:r>
              <a:rPr lang="en-US" sz="2000" dirty="0"/>
              <a:t>rocket-after-</a:t>
            </a:r>
            <a:r>
              <a:rPr lang="en-US" sz="2000" dirty="0" err="1"/>
              <a:t>dt</a:t>
            </a:r>
            <a:r>
              <a:rPr lang="en-US" sz="2000" dirty="0"/>
              <a:t> rocket-at-100 2) = </a:t>
            </a:r>
            <a:r>
              <a:rPr lang="en-US" sz="2000" dirty="0" smtClean="0"/>
              <a:t>rocket-at-160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 smtClean="0">
                <a:latin typeface="+mj-lt"/>
              </a:rPr>
              <a:t>Here we’ve introduced mnemonic names for each of the example values. These could serve as examples for the data definitions, too.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You can inspect those definitions to check whether they represent the rocket they are supposed to represent.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 smtClean="0">
                <a:latin typeface="+mj-lt"/>
              </a:rPr>
              <a:t>The example is in terms of information, not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 smtClean="0">
                <a:latin typeface="+mj-lt"/>
              </a:rPr>
              <a:t>If you decide later to change the representation, you can still use the examples.</a:t>
            </a:r>
            <a:endParaRPr lang="en-US" sz="2800" b="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this lesson, students will be able to:</a:t>
            </a:r>
          </a:p>
          <a:p>
            <a:pPr lvl="0"/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contract and purpose statements for simple functions.</a:t>
            </a:r>
          </a:p>
          <a:p>
            <a:pPr lvl="0"/>
            <a:r>
              <a:rPr lang="en-US" dirty="0" smtClean="0"/>
              <a:t>Provide examples </a:t>
            </a:r>
            <a:r>
              <a:rPr lang="en-US" dirty="0"/>
              <a:t>showing sample arguments and </a:t>
            </a:r>
            <a:r>
              <a:rPr lang="en-US" dirty="0" smtClean="0"/>
              <a:t> intended results.</a:t>
            </a:r>
            <a:endParaRPr lang="en-US" dirty="0"/>
          </a:p>
          <a:p>
            <a:pPr lvl="0"/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down the examples as human readable comments within </a:t>
            </a:r>
            <a:r>
              <a:rPr lang="en-US" dirty="0" smtClean="0"/>
              <a:t>the program.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your examples into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(begin-for-test</a:t>
            </a:r>
          </a:p>
          <a:p>
            <a:r>
              <a:rPr lang="en-US" dirty="0"/>
              <a:t> </a:t>
            </a:r>
            <a:r>
              <a:rPr lang="en-US" dirty="0" smtClean="0"/>
              <a:t> (check-equal? </a:t>
            </a:r>
            <a:r>
              <a:rPr lang="en-US" dirty="0"/>
              <a:t>(f2c 32) </a:t>
            </a:r>
            <a:r>
              <a:rPr lang="en-US" dirty="0" smtClean="0"/>
              <a:t>0)</a:t>
            </a:r>
          </a:p>
          <a:p>
            <a:r>
              <a:rPr lang="en-US" dirty="0"/>
              <a:t> </a:t>
            </a:r>
            <a:r>
              <a:rPr lang="en-US" dirty="0" smtClean="0"/>
              <a:t> (check-equal? (</a:t>
            </a:r>
            <a:r>
              <a:rPr lang="en-US" dirty="0"/>
              <a:t>f2c 212) </a:t>
            </a:r>
            <a:r>
              <a:rPr lang="en-US" dirty="0" smtClean="0"/>
              <a:t>100))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Tests live in your file, so they are checked every time your file is loaded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Exact technology for tests may change; see the example files for current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LOTS more to say about testing, but this is enough for now.</a:t>
            </a:r>
            <a:endParaRPr lang="en-US" b="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have learned how to:</a:t>
            </a:r>
          </a:p>
          <a:p>
            <a:pPr lvl="1"/>
            <a:r>
              <a:rPr lang="en-US" dirty="0"/>
              <a:t>Write a contract and purpose statements for simple functions.</a:t>
            </a:r>
          </a:p>
          <a:p>
            <a:pPr lvl="1"/>
            <a:r>
              <a:rPr lang="en-US" dirty="0"/>
              <a:t>Provide examples showing sample arguments and  intended results.</a:t>
            </a:r>
          </a:p>
          <a:p>
            <a:pPr lvl="1"/>
            <a:r>
              <a:rPr lang="en-US" dirty="0"/>
              <a:t>Write down </a:t>
            </a:r>
            <a:r>
              <a:rPr lang="en-US" dirty="0" smtClean="0"/>
              <a:t>those </a:t>
            </a:r>
            <a:r>
              <a:rPr lang="en-US" dirty="0"/>
              <a:t>examples as human readable comments within the program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Turn your examples into executable tests.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post them on the discussion </a:t>
            </a:r>
            <a:r>
              <a:rPr lang="en-US" smtClean="0"/>
              <a:t>board.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lesson we'll talk about two more steps in the Design Recipe:</a:t>
            </a:r>
          </a:p>
          <a:p>
            <a:r>
              <a:rPr lang="en-US" dirty="0" smtClean="0"/>
              <a:t>Step 2: Contract and Purpose Statement</a:t>
            </a:r>
          </a:p>
          <a:p>
            <a:r>
              <a:rPr lang="en-US" dirty="0" smtClean="0"/>
              <a:t>Step 3: Examples and Tests</a:t>
            </a:r>
          </a:p>
          <a:p>
            <a:pPr marL="0" indent="0">
              <a:buNone/>
            </a:pPr>
            <a:r>
              <a:rPr lang="en-US" dirty="0" smtClean="0"/>
              <a:t>We'll also talk about a few other things, like how to choose good names for your functions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16765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3122" y="2743201"/>
            <a:ext cx="8213678" cy="1143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Contract and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Contract:</a:t>
            </a:r>
            <a:r>
              <a:rPr lang="en-US" dirty="0" smtClean="0"/>
              <a:t> specifies the kind of input data and the kind of output data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Purpose Statement: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set of short noun phrases </a:t>
            </a:r>
            <a:r>
              <a:rPr lang="en-US" dirty="0"/>
              <a:t>describing </a:t>
            </a:r>
            <a:r>
              <a:rPr lang="en-US" i="1" dirty="0"/>
              <a:t>what</a:t>
            </a:r>
            <a:r>
              <a:rPr lang="en-US" dirty="0"/>
              <a:t> the function is supposed to return. </a:t>
            </a:r>
            <a:r>
              <a:rPr lang="en-US" dirty="0" smtClean="0"/>
              <a:t>These are typically </a:t>
            </a:r>
            <a:r>
              <a:rPr lang="en-US" dirty="0"/>
              <a:t>phrased in terms of information, not data. </a:t>
            </a:r>
            <a:endParaRPr lang="en-US" dirty="0" smtClean="0"/>
          </a:p>
          <a:p>
            <a:pPr lvl="1"/>
            <a:r>
              <a:rPr lang="en-US" smtClean="0"/>
              <a:t>They </a:t>
            </a:r>
            <a:r>
              <a:rPr lang="en-US" dirty="0" smtClean="0"/>
              <a:t>generally take the </a:t>
            </a:r>
            <a:r>
              <a:rPr lang="en-US" dirty="0"/>
              <a:t>form </a:t>
            </a:r>
            <a:r>
              <a:rPr lang="en-US" dirty="0" smtClean="0"/>
              <a:t>GIVEN/RETURNS</a:t>
            </a:r>
            <a:r>
              <a:rPr lang="en-US" dirty="0"/>
              <a:t>, where each of these keywords is followed by a short noun phrase.</a:t>
            </a:r>
          </a:p>
          <a:p>
            <a:pPr lvl="1"/>
            <a:r>
              <a:rPr lang="en-US" dirty="0" smtClean="0"/>
              <a:t>When possible, they are phrased in terms of information, not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Contract and Purpose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f2c : </a:t>
            </a:r>
            <a:r>
              <a:rPr lang="en-US" sz="2400" dirty="0" smtClean="0">
                <a:solidFill>
                  <a:schemeClr val="accent3"/>
                </a:solidFill>
              </a:rPr>
              <a:t>Real</a:t>
            </a:r>
            <a:r>
              <a:rPr lang="en-US" sz="2400" dirty="0" smtClean="0"/>
              <a:t> -&gt; Real</a:t>
            </a:r>
          </a:p>
          <a:p>
            <a:pPr>
              <a:buNone/>
            </a:pPr>
            <a:r>
              <a:rPr lang="en-US" sz="2400" dirty="0" smtClean="0"/>
              <a:t>GIVEN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a temperature in Fahrenheit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RETURNS</a:t>
            </a:r>
            <a:r>
              <a:rPr lang="en-US" sz="2400" dirty="0"/>
              <a:t>: the corresponding temperature in Celsius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add-cat-to-scene : Cat Scene -&gt; Scene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GIVEN</a:t>
            </a:r>
            <a:r>
              <a:rPr lang="en-US" sz="2400" dirty="0"/>
              <a:t>: a Cat c and </a:t>
            </a:r>
            <a:r>
              <a:rPr lang="en-US" sz="2400" dirty="0" smtClean="0"/>
              <a:t>a Scene </a:t>
            </a:r>
            <a:r>
              <a:rPr lang="en-US" sz="2400" dirty="0"/>
              <a:t>s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RETURNS</a:t>
            </a:r>
            <a:r>
              <a:rPr lang="en-US" sz="2400" dirty="0"/>
              <a:t>: A </a:t>
            </a:r>
            <a:r>
              <a:rPr lang="en-US" sz="2400" dirty="0" smtClean="0"/>
              <a:t>Scene </a:t>
            </a:r>
            <a:r>
              <a:rPr lang="en-US" sz="2400" dirty="0"/>
              <a:t>like s, except that the </a:t>
            </a:r>
            <a:r>
              <a:rPr lang="en-US" sz="2400" dirty="0" smtClean="0"/>
              <a:t>Cat </a:t>
            </a:r>
            <a:r>
              <a:rPr lang="en-US" sz="2400" dirty="0"/>
              <a:t>c has been painted on it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>
                <a:latin typeface="Consolas"/>
                <a:cs typeface="Consolas"/>
              </a:rPr>
              <a:t>GIVEN: the </a:t>
            </a:r>
            <a:r>
              <a:rPr lang="en-US" sz="2400" dirty="0">
                <a:latin typeface="Consolas"/>
                <a:cs typeface="Consolas"/>
              </a:rPr>
              <a:t>inner and outer radii of a ring,</a:t>
            </a:r>
          </a:p>
          <a:p>
            <a:r>
              <a:rPr lang="en-US" sz="2400" dirty="0" smtClean="0">
                <a:latin typeface="Consolas"/>
                <a:cs typeface="Consolas"/>
              </a:rPr>
              <a:t>RETURNS: </a:t>
            </a:r>
            <a:r>
              <a:rPr lang="en-US" sz="2400" dirty="0">
                <a:latin typeface="Consolas"/>
                <a:cs typeface="Consolas"/>
              </a:rPr>
              <a:t>its </a:t>
            </a:r>
            <a:r>
              <a:rPr lang="en-US" sz="2400" dirty="0" smtClean="0">
                <a:latin typeface="Consolas"/>
                <a:cs typeface="Consolas"/>
              </a:rPr>
              <a:t>area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7374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1680865"/>
            <a:ext cx="1659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information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33500" y="1187193"/>
            <a:ext cx="762000" cy="463807"/>
          </a:xfrm>
          <a:custGeom>
            <a:avLst/>
            <a:gdLst>
              <a:gd name="connsiteX0" fmla="*/ 0 w 762000"/>
              <a:gd name="connsiteY0" fmla="*/ 235207 h 463807"/>
              <a:gd name="connsiteX1" fmla="*/ 635000 w 762000"/>
              <a:gd name="connsiteY1" fmla="*/ 6607 h 463807"/>
              <a:gd name="connsiteX2" fmla="*/ 762000 w 762000"/>
              <a:gd name="connsiteY2" fmla="*/ 463807 h 46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463807">
                <a:moveTo>
                  <a:pt x="0" y="235207"/>
                </a:moveTo>
                <a:cubicBezTo>
                  <a:pt x="254000" y="101857"/>
                  <a:pt x="508000" y="-31493"/>
                  <a:pt x="635000" y="6607"/>
                </a:cubicBezTo>
                <a:cubicBezTo>
                  <a:pt x="762000" y="44707"/>
                  <a:pt x="762000" y="254257"/>
                  <a:pt x="762000" y="46380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14092" y="1612673"/>
            <a:ext cx="2016370" cy="485758"/>
          </a:xfrm>
          <a:custGeom>
            <a:avLst/>
            <a:gdLst>
              <a:gd name="connsiteX0" fmla="*/ 2016370 w 2016370"/>
              <a:gd name="connsiteY0" fmla="*/ 274742 h 485758"/>
              <a:gd name="connsiteX1" fmla="*/ 996462 w 2016370"/>
              <a:gd name="connsiteY1" fmla="*/ 5112 h 485758"/>
              <a:gd name="connsiteX2" fmla="*/ 0 w 2016370"/>
              <a:gd name="connsiteY2" fmla="*/ 485758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6370" h="485758">
                <a:moveTo>
                  <a:pt x="2016370" y="274742"/>
                </a:moveTo>
                <a:cubicBezTo>
                  <a:pt x="1674447" y="122342"/>
                  <a:pt x="1332524" y="-30057"/>
                  <a:pt x="996462" y="5112"/>
                </a:cubicBezTo>
                <a:cubicBezTo>
                  <a:pt x="660400" y="40281"/>
                  <a:pt x="330200" y="263019"/>
                  <a:pt x="0" y="48575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a good purpose statement?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an Integer and a Boolean</a:t>
            </a:r>
          </a:p>
          <a:p>
            <a:pPr marL="800100" lvl="2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an Integer</a:t>
            </a:r>
          </a:p>
          <a:p>
            <a:pPr marL="400050" lvl="1" indent="0">
              <a:buNone/>
            </a:pPr>
            <a:r>
              <a:rPr lang="en-US" dirty="0" smtClean="0">
                <a:cs typeface="Consolas" pitchFamily="49" charset="0"/>
              </a:rPr>
              <a:t>is not a good purpose statement</a:t>
            </a:r>
          </a:p>
          <a:p>
            <a:pPr marL="457200" indent="-457200"/>
            <a:r>
              <a:rPr lang="en-US" dirty="0" smtClean="0">
                <a:cs typeface="Consolas" pitchFamily="49" charset="0"/>
              </a:rPr>
              <a:t>It is </a:t>
            </a:r>
            <a:r>
              <a:rPr lang="en-US" i="1" dirty="0" smtClean="0">
                <a:cs typeface="Consolas" pitchFamily="49" charset="0"/>
              </a:rPr>
              <a:t>specific. </a:t>
            </a:r>
            <a:r>
              <a:rPr lang="en-US" dirty="0" smtClean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 smtClean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 smtClean="0">
                <a:cs typeface="Consolas" pitchFamily="49" charset="0"/>
              </a:rPr>
              <a:t>but WITHOUT reading the code</a:t>
            </a:r>
            <a:r>
              <a:rPr lang="en-US" dirty="0" smtClean="0">
                <a:cs typeface="Consolas" pitchFamily="49" charset="0"/>
              </a:rPr>
              <a:t>!</a:t>
            </a:r>
          </a:p>
          <a:p>
            <a:pPr marL="457200" indent="-457200"/>
            <a:r>
              <a:rPr lang="en-US" dirty="0" smtClean="0">
                <a:cs typeface="Consolas" pitchFamily="49" charset="0"/>
              </a:rPr>
              <a:t>We’ll learn more about purpose statements in Lesson 2.4.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good choice of function name is important.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function is used in some other piece of code, the reader should be able to tell roughly what a function computes just by looking at its name.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further detail is needed, then the reader can refer to the purpose statement of the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function name is chosen well and the purpose statement is written well, the reader should rarely, if ever, need to refer to the function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Function Names are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953000" y="5825758"/>
            <a:ext cx="2971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 more discussion, see </a:t>
            </a:r>
            <a:r>
              <a:rPr lang="en-US" sz="1200" dirty="0" smtClean="0">
                <a:hlinkClick r:id="rId2"/>
              </a:rPr>
              <a:t>What's in a Name?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718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Conventions for Good Function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names should almost always be nouns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describe the result of the function </a:t>
            </a:r>
            <a:endParaRPr lang="en-US" dirty="0" smtClean="0"/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e.g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area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not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compute-area</a:t>
            </a:r>
          </a:p>
          <a:p>
            <a:r>
              <a:rPr lang="en-US" dirty="0" smtClean="0">
                <a:cs typeface="Consolas"/>
              </a:rPr>
              <a:t>Predicates should end in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>
                <a:cs typeface="Consolas"/>
              </a:rPr>
              <a:t> : e.g.,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square?</a:t>
            </a:r>
          </a:p>
          <a:p>
            <a:pPr marL="857250" lvl="2" indent="0">
              <a:buNone/>
            </a:pPr>
            <a:r>
              <a:rPr lang="en-US" dirty="0" smtClean="0"/>
              <a:t>(pronounced </a:t>
            </a:r>
            <a:r>
              <a:rPr lang="en-US" dirty="0"/>
              <a:t>"</a:t>
            </a:r>
            <a:r>
              <a:rPr lang="en-US" dirty="0" smtClean="0"/>
              <a:t>huh?", </a:t>
            </a:r>
            <a:r>
              <a:rPr lang="en-US" dirty="0"/>
              <a:t>as in "square-huh</a:t>
            </a:r>
            <a:r>
              <a:rPr lang="en-US" dirty="0" smtClean="0"/>
              <a:t>?")</a:t>
            </a:r>
            <a:endParaRPr lang="en-US" dirty="0" smtClean="0">
              <a:cs typeface="Consolas"/>
            </a:endParaRPr>
          </a:p>
          <a:p>
            <a:r>
              <a:rPr lang="en-US" dirty="0" smtClean="0">
                <a:cs typeface="Consolas"/>
              </a:rPr>
              <a:t>Use first component of the name to distinguish similar functions with different arguments, e.g.:</a:t>
            </a:r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b="1" dirty="0">
                <a:latin typeface="Consolas"/>
                <a:cs typeface="Consolas"/>
              </a:rPr>
              <a:t>circle-area, </a:t>
            </a:r>
            <a:r>
              <a:rPr lang="en-US" b="1" dirty="0" smtClean="0">
                <a:latin typeface="Consolas"/>
                <a:cs typeface="Consolas"/>
              </a:rPr>
              <a:t>ring-area 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book-price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total-order-price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98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D@UGODJKMQ871XYL11" val="4244"/>
  <p:tag name="DEFAULTDISPLAYSOURCE" val="\documentclass{article}\pagestyle{empty}&#10;\begin{document}&#10;&#10;\end{document}&#10;"/>
  <p:tag name="EMBEDFONTS" val="1"/>
  <p:tag name="ISPRING_RESOURCE_PATHS_HASH_2" val="a4764f090c7a2bae7e448fc35ff67d719ecf4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1385</Words>
  <Application>Microsoft Office PowerPoint</Application>
  <PresentationFormat>On-screen Show (4:3)</PresentationFormat>
  <Paragraphs>201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Calibri</vt:lpstr>
      <vt:lpstr>Courier New</vt:lpstr>
      <vt:lpstr>Consolas</vt:lpstr>
      <vt:lpstr>Arial</vt:lpstr>
      <vt:lpstr>CMSY10ORIG</vt:lpstr>
      <vt:lpstr>CMMI10</vt:lpstr>
      <vt:lpstr>CMR10</vt:lpstr>
      <vt:lpstr>Office Theme</vt:lpstr>
      <vt:lpstr>Contracts, Purpose Statements, Examples and Tests</vt:lpstr>
      <vt:lpstr>Objectives</vt:lpstr>
      <vt:lpstr>Lesson Outline</vt:lpstr>
      <vt:lpstr>The Function Design Recipe</vt:lpstr>
      <vt:lpstr>Step 2: Contract and Purpose Statement</vt:lpstr>
      <vt:lpstr>Examples of Contract and Purpose Statements</vt:lpstr>
      <vt:lpstr>What makes a good purpose statement?</vt:lpstr>
      <vt:lpstr>Good Function Names are Important</vt:lpstr>
      <vt:lpstr>Conventions for Good Function Names</vt:lpstr>
      <vt:lpstr>Conventions for Good Names</vt:lpstr>
      <vt:lpstr>Argument Names</vt:lpstr>
      <vt:lpstr>Numeric Data Types</vt:lpstr>
      <vt:lpstr>Step 3: Examples and Tests</vt:lpstr>
      <vt:lpstr>Examples of Examples (1)</vt:lpstr>
      <vt:lpstr>Examples of Examples (2)</vt:lpstr>
      <vt:lpstr>Examples of Examples (3)</vt:lpstr>
      <vt:lpstr>Make your examples readable</vt:lpstr>
      <vt:lpstr>Not-so-readable examples</vt:lpstr>
      <vt:lpstr>Better Examples</vt:lpstr>
      <vt:lpstr>Turn your examples into tests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Recipe</dc:title>
  <dc:creator>Mitchell Wand</dc:creator>
  <cp:lastModifiedBy>Mitchell Wand</cp:lastModifiedBy>
  <cp:revision>97</cp:revision>
  <dcterms:created xsi:type="dcterms:W3CDTF">2010-05-28T16:33:38Z</dcterms:created>
  <dcterms:modified xsi:type="dcterms:W3CDTF">2014-10-18T13:58:23Z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standard&amp;commercial=n&amp;derivatives=y&amp;jurisdiction=</vt:lpwstr>
  </property>
  <property fmtid="{D5CDD505-2E9C-101B-9397-08002B2CF9AE}" pid="3" name="CreativeCommonsLicenseURL">
    <vt:lpwstr>http://creativecommons.org/licenses/by-nc/3.0/</vt:lpwstr>
  </property>
  <property fmtid="{D5CDD505-2E9C-101B-9397-08002B2CF9AE}" pid="4" name="CreativeCommonsLicenseXml">
    <vt:lpwstr>&lt;?xml version="1.0" encoding="utf-8"?&gt;&lt;result&gt;&lt;license-uri&gt;http://creativecommons.org/licenses/by-nc/3.0/&lt;/license-uri&gt;&lt;license-name&gt;Attribution-NonCommercial 3.0 Unported&lt;/license-name&gt;&lt;deprecated&gt;false&lt;/deprecated&gt;&lt;rdf&gt;&lt;rdf:RDF xmlns="http://creativecom</vt:lpwstr>
  </property>
</Properties>
</file>