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86" r:id="rId4"/>
    <p:sldId id="258" r:id="rId5"/>
    <p:sldId id="299" r:id="rId6"/>
    <p:sldId id="300" r:id="rId7"/>
    <p:sldId id="278" r:id="rId8"/>
    <p:sldId id="290" r:id="rId9"/>
    <p:sldId id="289" r:id="rId10"/>
    <p:sldId id="293" r:id="rId11"/>
    <p:sldId id="280" r:id="rId12"/>
    <p:sldId id="302" r:id="rId13"/>
    <p:sldId id="301" r:id="rId14"/>
    <p:sldId id="294" r:id="rId15"/>
    <p:sldId id="281" r:id="rId16"/>
    <p:sldId id="283" r:id="rId17"/>
    <p:sldId id="282" r:id="rId18"/>
    <p:sldId id="303" r:id="rId19"/>
    <p:sldId id="284" r:id="rId20"/>
    <p:sldId id="285" r:id="rId21"/>
    <p:sldId id="265" r:id="rId22"/>
    <p:sldId id="304" r:id="rId23"/>
    <p:sldId id="305" r:id="rId24"/>
    <p:sldId id="309" r:id="rId25"/>
    <p:sldId id="306" r:id="rId26"/>
    <p:sldId id="308" r:id="rId27"/>
    <p:sldId id="310" r:id="rId28"/>
    <p:sldId id="291" r:id="rId29"/>
    <p:sldId id="292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256"/>
            <p14:sldId id="287"/>
            <p14:sldId id="286"/>
            <p14:sldId id="258"/>
            <p14:sldId id="299"/>
            <p14:sldId id="300"/>
            <p14:sldId id="278"/>
            <p14:sldId id="290"/>
            <p14:sldId id="289"/>
            <p14:sldId id="293"/>
            <p14:sldId id="280"/>
            <p14:sldId id="302"/>
            <p14:sldId id="301"/>
            <p14:sldId id="294"/>
            <p14:sldId id="281"/>
            <p14:sldId id="283"/>
            <p14:sldId id="282"/>
            <p14:sldId id="303"/>
            <p14:sldId id="284"/>
            <p14:sldId id="285"/>
            <p14:sldId id="265"/>
            <p14:sldId id="304"/>
            <p14:sldId id="305"/>
            <p14:sldId id="309"/>
            <p14:sldId id="306"/>
            <p14:sldId id="308"/>
            <p14:sldId id="31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5" autoAdjust="0"/>
  </p:normalViewPr>
  <p:slideViewPr>
    <p:cSldViewPr>
      <p:cViewPr varScale="1">
        <p:scale>
          <a:sx n="70" d="100"/>
          <a:sy n="70" d="100"/>
        </p:scale>
        <p:origin x="-1320" y="-108"/>
      </p:cViewPr>
      <p:guideLst>
        <p:guide orient="horz" pos="2160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5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UaHtOznL-8" TargetMode="External"/><Relationship Id="rId4" Type="http://schemas.openxmlformats.org/officeDocument/2006/relationships/hyperlink" Target="https://www.youtube.com/watch?v=-UaHtOznL-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kYTpLYHpPc" TargetMode="External"/><Relationship Id="rId4" Type="http://schemas.openxmlformats.org/officeDocument/2006/relationships/hyperlink" Target="https://www.youtube.com/watch?v=ukYTpLYHp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1.7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3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3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6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Compositions as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think of a function composition as a wiring diagram.  The arguments to the function flow in, and then they are steered (piped) through some functions.</a:t>
            </a:r>
          </a:p>
          <a:p>
            <a:r>
              <a:rPr lang="en-US" dirty="0" smtClean="0"/>
              <a:t>In the next few slides, we’ll see some of the forms that this can take.</a:t>
            </a:r>
          </a:p>
          <a:p>
            <a:r>
              <a:rPr lang="en-US" dirty="0" smtClean="0"/>
              <a:t>For each example, we’ll show a wiring diagram and the corresponding Racket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call as a wiring diagram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25180" y="2743200"/>
            <a:ext cx="4293641" cy="1371600"/>
            <a:chOff x="1521392" y="2200364"/>
            <a:chExt cx="4293641" cy="1371600"/>
          </a:xfrm>
        </p:grpSpPr>
        <p:sp>
          <p:nvSpPr>
            <p:cNvPr id="5" name="Rectangle 4"/>
            <p:cNvSpPr/>
            <p:nvPr/>
          </p:nvSpPr>
          <p:spPr>
            <a:xfrm>
              <a:off x="2357201" y="2200364"/>
              <a:ext cx="1828800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198574" y="2925474"/>
              <a:ext cx="440049" cy="708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84052" y="3176964"/>
              <a:ext cx="473149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533965" y="2886164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871479" y="2638586"/>
              <a:ext cx="473149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21392" y="2347786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u</a:t>
              </a:r>
              <a:endParaRPr lang="en-US" sz="3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66962" y="2649586"/>
              <a:ext cx="11480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(f u v)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function composition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78960" y="2819400"/>
            <a:ext cx="5386080" cy="1417997"/>
            <a:chOff x="1371600" y="2819400"/>
            <a:chExt cx="5386080" cy="1417997"/>
          </a:xfrm>
        </p:grpSpPr>
        <p:grpSp>
          <p:nvGrpSpPr>
            <p:cNvPr id="13" name="Group 12"/>
            <p:cNvGrpSpPr/>
            <p:nvPr/>
          </p:nvGrpSpPr>
          <p:grpSpPr>
            <a:xfrm>
              <a:off x="1371600" y="2819400"/>
              <a:ext cx="3117231" cy="1371600"/>
              <a:chOff x="1521392" y="2200364"/>
              <a:chExt cx="3117231" cy="1371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57201" y="2200364"/>
                <a:ext cx="18288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4198574" y="2925474"/>
                <a:ext cx="440049" cy="708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884052" y="3176964"/>
                <a:ext cx="473149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533965" y="2886164"/>
                <a:ext cx="3706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v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871479" y="2638586"/>
                <a:ext cx="473149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521392" y="2347786"/>
                <a:ext cx="4010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u</a:t>
                </a:r>
                <a:endParaRPr lang="en-US" sz="32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488831" y="2865797"/>
              <a:ext cx="1828800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317631" y="3505200"/>
              <a:ext cx="440049" cy="708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676400" y="4869713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(define (my-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fcn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u v)</a:t>
            </a:r>
          </a:p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(g (f u v)))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133600"/>
            <a:ext cx="1828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3102935"/>
            <a:ext cx="1828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62400" y="2819400"/>
            <a:ext cx="990600" cy="9693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60451" y="2819400"/>
            <a:ext cx="473149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81800" y="3788735"/>
            <a:ext cx="9906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4072270"/>
            <a:ext cx="1828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3962400" y="3790323"/>
            <a:ext cx="990600" cy="96774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10364" y="252860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76417" y="5736258"/>
            <a:ext cx="4479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(define (my-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x y)</a:t>
            </a:r>
          </a:p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(f (g x) (h y))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60451" y="4756482"/>
            <a:ext cx="473149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1073" y="446568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function composition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area-of-ring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133600" y="2133600"/>
            <a:ext cx="1828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area-of-circle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3102935"/>
            <a:ext cx="1828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62400" y="2819400"/>
            <a:ext cx="990600" cy="9693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60451" y="2819400"/>
            <a:ext cx="473149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81800" y="3788735"/>
            <a:ext cx="9906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4072270"/>
            <a:ext cx="1828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area-of-circle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3962400" y="3790323"/>
            <a:ext cx="990600" cy="96774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3384" y="2528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81574" y="573625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define (area-of-ring inner outer)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(- (area-of-circle outer)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(area-of-circle inner)))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60451" y="4756482"/>
            <a:ext cx="473149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291" y="4465682"/>
            <a:ext cx="1097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1600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pattern we used in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area-of-ring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Wiring Diagram 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133600"/>
            <a:ext cx="1828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3102935"/>
            <a:ext cx="1828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62400" y="2819400"/>
            <a:ext cx="990600" cy="9693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9851" y="3788735"/>
            <a:ext cx="473149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81800" y="3788735"/>
            <a:ext cx="9906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4072270"/>
            <a:ext cx="1828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3962400" y="3790323"/>
            <a:ext cx="990600" cy="9677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1" idx="1"/>
          </p:cNvCxnSpPr>
          <p:nvPr/>
        </p:nvCxnSpPr>
        <p:spPr>
          <a:xfrm>
            <a:off x="1143001" y="3790322"/>
            <a:ext cx="990599" cy="96774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5174" y="348749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76417" y="5736258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(define (my-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</a:rPr>
              <a:t>fcn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x)</a:t>
            </a:r>
          </a:p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 (f (g x) (h x))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Elbow Connector 19"/>
          <p:cNvCxnSpPr>
            <a:endCxn id="4" idx="1"/>
          </p:cNvCxnSpPr>
          <p:nvPr/>
        </p:nvCxnSpPr>
        <p:spPr>
          <a:xfrm flipV="1">
            <a:off x="1143002" y="2819400"/>
            <a:ext cx="990598" cy="9693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79274" y="1559706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pipe a single argument through two functions.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Wiring Diagram #3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53213" y="2133600"/>
            <a:ext cx="1828800" cy="1371600"/>
          </a:xfrm>
          <a:prstGeom prst="rect">
            <a:avLst/>
          </a:prstGeom>
          <a:noFill/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9851" y="3838353"/>
            <a:ext cx="14637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53213" y="4072270"/>
            <a:ext cx="1828800" cy="1371600"/>
          </a:xfrm>
          <a:prstGeom prst="rect">
            <a:avLst/>
          </a:prstGeom>
          <a:noFill/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900" y="354596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74622" y="5842598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(if (p x) (g x) (h x))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2133600" y="2820988"/>
            <a:ext cx="1205023" cy="2006193"/>
          </a:xfrm>
          <a:prstGeom prst="diamond">
            <a:avLst/>
          </a:prstGeom>
          <a:noFill/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3638312" y="1899737"/>
            <a:ext cx="12700" cy="1817101"/>
          </a:xfrm>
          <a:prstGeom prst="bentConnector4">
            <a:avLst>
              <a:gd name="adj1" fmla="val 5400002"/>
              <a:gd name="adj2" fmla="val 66579"/>
            </a:avLst>
          </a:prstGeom>
          <a:ln w="1587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</p:cNvCxnSpPr>
          <p:nvPr/>
        </p:nvCxnSpPr>
        <p:spPr>
          <a:xfrm rot="16200000" flipH="1">
            <a:off x="3644662" y="3918630"/>
            <a:ext cx="12700" cy="1817101"/>
          </a:xfrm>
          <a:prstGeom prst="bentConnector4">
            <a:avLst>
              <a:gd name="adj1" fmla="val 5651167"/>
              <a:gd name="adj2" fmla="val 66579"/>
            </a:avLst>
          </a:prstGeom>
          <a:ln w="1587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</p:cNvCxnSpPr>
          <p:nvPr/>
        </p:nvCxnSpPr>
        <p:spPr>
          <a:xfrm>
            <a:off x="6382013" y="2819400"/>
            <a:ext cx="1828800" cy="9159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3"/>
          </p:cNvCxnSpPr>
          <p:nvPr/>
        </p:nvCxnSpPr>
        <p:spPr>
          <a:xfrm flipV="1">
            <a:off x="6382013" y="3735388"/>
            <a:ext cx="1828800" cy="102268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200" y="128697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conditionals are also permitted as part of a function composition.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Wiring Diagram #4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133600"/>
            <a:ext cx="1828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987749"/>
            <a:ext cx="1828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62400" y="2819400"/>
            <a:ext cx="990600" cy="8541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43000" y="2819400"/>
            <a:ext cx="9906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81800" y="3673549"/>
            <a:ext cx="9906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3738" y="252701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72386" y="3774575"/>
            <a:ext cx="4180614" cy="584775"/>
            <a:chOff x="772386" y="4066960"/>
            <a:chExt cx="4180614" cy="584775"/>
          </a:xfrm>
        </p:grpSpPr>
        <p:cxnSp>
          <p:nvCxnSpPr>
            <p:cNvPr id="15" name="Elbow Connector 14"/>
            <p:cNvCxnSpPr/>
            <p:nvPr/>
          </p:nvCxnSpPr>
          <p:spPr>
            <a:xfrm flipV="1">
              <a:off x="1143000" y="4359348"/>
              <a:ext cx="3810000" cy="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72386" y="4066960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y</a:t>
              </a:r>
              <a:endParaRPr lang="en-US" sz="3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76107" y="5138333"/>
            <a:ext cx="301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itchFamily="49" charset="0"/>
                <a:cs typeface="Consolas" pitchFamily="49" charset="0"/>
              </a:rPr>
              <a:t>(f (g x) y)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15240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function composition can take any wiring diagram as its form, </a:t>
            </a:r>
            <a:r>
              <a:rPr lang="en-US" i="1" dirty="0" smtClean="0"/>
              <a:t>so long as the wiring diagram is small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a function composition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fc</a:t>
            </a:r>
            <a:r>
              <a:rPr lang="en-US" dirty="0" smtClean="0"/>
              <a:t> ::= </a:t>
            </a:r>
            <a:r>
              <a:rPr lang="en-US" i="1" dirty="0" smtClean="0"/>
              <a:t>variable</a:t>
            </a:r>
          </a:p>
          <a:p>
            <a:r>
              <a:rPr lang="en-US" dirty="0"/>
              <a:t> </a:t>
            </a:r>
            <a:r>
              <a:rPr lang="en-US" dirty="0" smtClean="0"/>
              <a:t>  ::= (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en-US" i="1" dirty="0" smtClean="0"/>
              <a:t>fc</a:t>
            </a:r>
            <a:r>
              <a:rPr lang="en-US" dirty="0" smtClean="0"/>
              <a:t> </a:t>
            </a:r>
            <a:r>
              <a:rPr lang="en-US" i="1" dirty="0" err="1" smtClean="0"/>
              <a:t>fc</a:t>
            </a:r>
            <a:r>
              <a:rPr lang="en-US" dirty="0" smtClean="0"/>
              <a:t> ...)</a:t>
            </a:r>
          </a:p>
          <a:p>
            <a:r>
              <a:rPr lang="en-US" dirty="0"/>
              <a:t> </a:t>
            </a:r>
            <a:r>
              <a:rPr lang="en-US" dirty="0" smtClean="0"/>
              <a:t>  ::= (if (</a:t>
            </a:r>
            <a:r>
              <a:rPr lang="en-US" i="1" dirty="0" err="1" smtClean="0"/>
              <a:t>pred</a:t>
            </a:r>
            <a:r>
              <a:rPr lang="en-US" dirty="0" smtClean="0"/>
              <a:t> </a:t>
            </a:r>
            <a:r>
              <a:rPr lang="en-US" i="1" dirty="0" err="1" smtClean="0"/>
              <a:t>var</a:t>
            </a:r>
            <a:r>
              <a:rPr lang="en-US" dirty="0"/>
              <a:t> </a:t>
            </a:r>
            <a:r>
              <a:rPr lang="en-US" i="1" dirty="0" err="1" smtClean="0"/>
              <a:t>var</a:t>
            </a:r>
            <a:r>
              <a:rPr lang="en-US" dirty="0" smtClean="0"/>
              <a:t> ...)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i="1" dirty="0" smtClean="0"/>
              <a:t>fc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i="1" dirty="0" smtClean="0"/>
              <a:t>fc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3441453"/>
            <a:ext cx="4149090" cy="8434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But: no conditionals here.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581400" y="3657600"/>
            <a:ext cx="1295400" cy="205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810000" y="3863181"/>
            <a:ext cx="1066800" cy="42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50009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Later on, we'll allow more complicated things in place of variables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short!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composition is for very short definitions only.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If you have complicated junk in your function, you must have put it there for a reason.  Turn it into a separate function so you can explain it and test it.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 define short functions by composing existing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599" y="1600200"/>
            <a:ext cx="5110844" cy="5121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strategy: structural decomposition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(and 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(&lt;= YUP (where b) YLO) 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(or (&lt;= (ball-x b) XWALL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   (+ (ball-x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    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b)))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(&gt;= (ball-x b) XWALL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(+ (ball-x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   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b)))))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(make-ball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(- (* 2 XWALL)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  (ball-x (straight b 1.)))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(ball-y (straight b 1.))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(-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  (ball-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dy</a:t>
            </a: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 (straight b 1.)))</a:t>
            </a:r>
          </a:p>
          <a:p>
            <a:pPr>
              <a:buNone/>
            </a:pPr>
            <a:r>
              <a:rPr lang="en-US" sz="2300" b="1" dirty="0" smtClean="0"/>
              <a:t> 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472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;; strategy: function composition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(ball-would-hit-wall?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(ball-after-bounce b)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  <a:cs typeface="Consolas" pitchFamily="49" charset="0"/>
              </a:rPr>
              <a:t>    (ball-after-straight-travel b)))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9962" y="3560672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Here’s a pair of examples.  The one on the left uses structural decomposition, but the principle is the same: Which do you think is clearer?  Which looks easier to debug? Which would you like to have to defend in front of a TA?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you need to introduce help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function has pieces that can be given meaningful contracts and purpose statements, then break it up and use function composition.</a:t>
            </a:r>
          </a:p>
          <a:p>
            <a:r>
              <a:rPr lang="en-US" dirty="0" smtClean="0"/>
              <a:t>Then apply the design recipe to design the 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Cases: a small extension to 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to break up a scalar data type into cases.</a:t>
            </a:r>
          </a:p>
          <a:p>
            <a:r>
              <a:rPr lang="en-US" dirty="0" smtClean="0"/>
              <a:t>Do this with a </a:t>
            </a:r>
            <a:r>
              <a:rPr lang="en-US" b="1" dirty="0" smtClean="0"/>
              <a:t>cond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looks like a template, but it's dealing with scalar data, not itemized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one of the "special-purpose" strategies we mentioned in Lesson 1.1, Slide 19.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f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NonNegReal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(f amt)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4876800"/>
            <a:ext cx="5410200" cy="997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predicates must be exhaustive.  Make them mutually exclusive when you can.</a:t>
            </a:r>
          </a:p>
        </p:txBody>
      </p:sp>
    </p:spTree>
    <p:extLst>
      <p:ext uri="{BB962C8B-B14F-4D97-AF65-F5344CB8AC3E}">
        <p14:creationId xmlns:p14="http://schemas.microsoft.com/office/powerpoint/2010/main" val="42042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Fill in the function name, contract, arguments, and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tax-on :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NonNegReal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NonNegReal</a:t>
            </a:r>
            <a:endParaRPr lang="en-US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PRODUCES: the tax on the income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ases on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2133600"/>
            <a:ext cx="3048000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/>
              <a:t>This is contract is sloppy. Currency </a:t>
            </a:r>
            <a:r>
              <a:rPr lang="en-US" sz="1600" dirty="0"/>
              <a:t>amounts should never be </a:t>
            </a:r>
            <a:r>
              <a:rPr lang="en-US" sz="1600" b="1" dirty="0"/>
              <a:t>Real</a:t>
            </a:r>
            <a:r>
              <a:rPr lang="en-US" sz="1600" dirty="0"/>
              <a:t>. They should always be integers, and units should be </a:t>
            </a:r>
            <a:r>
              <a:rPr lang="en-US" sz="1600" dirty="0" smtClean="0"/>
              <a:t>specified.   But we don't need to be so careful for this made-up example.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581400" y="1981200"/>
            <a:ext cx="2362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fill in the blanks with functional compositions of the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tax-on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NonNegReal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NonNegReal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PRODUCES: 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0 amt) (&lt; amt 10000))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10000 amt) (&lt; amt 20000))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0.10 (- amt 10000))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0.20 (- amt 20000))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4114800"/>
            <a:ext cx="256127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dirty="0"/>
              <a:t>That's all you need to do!</a:t>
            </a:r>
          </a:p>
        </p:txBody>
      </p:sp>
    </p:spTree>
    <p:extLst>
      <p:ext uri="{BB962C8B-B14F-4D97-AF65-F5344CB8AC3E}">
        <p14:creationId xmlns:p14="http://schemas.microsoft.com/office/powerpoint/2010/main" val="28020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tax-on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NonNegReal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NonNegReal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PRODUCES: 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[(&lt;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20000)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0.20 (- amt 20000))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Often, there are different ways to do this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3581401"/>
            <a:ext cx="3352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WARNING: This kind of rearrangement is NOT allowed for itemization data.  We'll learn about this in Module 2.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cases fit in our menu of design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Cases is a special-purpose strategy, so we didn't list it in our master list of design strategies.  </a:t>
            </a:r>
          </a:p>
          <a:p>
            <a:r>
              <a:rPr lang="en-US" dirty="0" smtClean="0"/>
              <a:t>We'll see a few more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you’ve learned</a:t>
            </a:r>
          </a:p>
          <a:p>
            <a:pPr lvl="1"/>
            <a:r>
              <a:rPr lang="en-US" dirty="0" smtClean="0"/>
              <a:t>How to use Function Composition to write </a:t>
            </a:r>
            <a:r>
              <a:rPr lang="en-US" dirty="0"/>
              <a:t>a function </a:t>
            </a:r>
            <a:r>
              <a:rPr lang="en-US" dirty="0" smtClean="0"/>
              <a:t>definition.</a:t>
            </a:r>
          </a:p>
          <a:p>
            <a:pPr lvl="1"/>
            <a:r>
              <a:rPr lang="en-US" dirty="0" smtClean="0"/>
              <a:t>When a function definition needs to be simplified by using help functions.</a:t>
            </a:r>
          </a:p>
          <a:p>
            <a:pPr lvl="1"/>
            <a:r>
              <a:rPr lang="en-US" dirty="0" smtClean="0"/>
              <a:t>How to use Cases to partition a scalar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or comments about this lesson, post them on the discussion </a:t>
            </a:r>
            <a:r>
              <a:rPr lang="en-US"/>
              <a:t>board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lesson, you will learn about Steps 4 and 5 of the design recipe:  Design Strategies and Function Definitions.</a:t>
            </a:r>
          </a:p>
          <a:p>
            <a:r>
              <a:rPr lang="en-US" dirty="0" smtClean="0"/>
              <a:t>We will start with the simplest design strategy: Function Composition</a:t>
            </a:r>
          </a:p>
          <a:p>
            <a:r>
              <a:rPr lang="en-US" dirty="0" smtClean="0"/>
              <a:t>We will learn how to use Function Composition to write function definitions.</a:t>
            </a:r>
          </a:p>
          <a:p>
            <a:r>
              <a:rPr lang="en-US" dirty="0" smtClean="0"/>
              <a:t>Other strategies will be covered in subsequent lessons.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are sets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organize our programs as sets of </a:t>
            </a:r>
            <a:r>
              <a:rPr lang="en-US" i="1" dirty="0" smtClean="0"/>
              <a:t>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function takes an argument (or arguments) and returns a result.</a:t>
            </a:r>
          </a:p>
          <a:p>
            <a:r>
              <a:rPr lang="en-US" dirty="0" smtClean="0"/>
              <a:t>The contract says what kind of data the argument and result are.</a:t>
            </a:r>
          </a:p>
          <a:p>
            <a:r>
              <a:rPr lang="en-US" dirty="0" smtClean="0"/>
              <a:t>Purpose statement describes how the result depends on the argument.</a:t>
            </a:r>
          </a:p>
          <a:p>
            <a:r>
              <a:rPr lang="en-US" dirty="0" smtClean="0"/>
              <a:t>The design strategy is a </a:t>
            </a:r>
            <a:r>
              <a:rPr lang="en-US" dirty="0"/>
              <a:t>short description of how to get from the purpose statement to the </a:t>
            </a:r>
            <a:r>
              <a:rPr lang="en-US" dirty="0" smtClean="0"/>
              <a:t>code.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Design Strategies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268563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Function Composition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3. Generalization</a:t>
                      </a:r>
                      <a:endParaRPr lang="en-US" sz="3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 General Recursion</a:t>
                      </a:r>
                      <a:endParaRPr lang="en-US" sz="3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5. Communication</a:t>
                      </a:r>
                      <a:r>
                        <a:rPr lang="en-US" sz="3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via State</a:t>
                      </a:r>
                      <a:endParaRPr lang="en-US" sz="3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57200" y="2133600"/>
            <a:ext cx="4267200" cy="6592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41257"/>
              </p:ext>
            </p:extLst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968442"/>
              </p:ext>
            </p:extLst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8145" y="2398100"/>
            <a:ext cx="3058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Programs are sets of Functions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589161"/>
              </p:ext>
            </p:extLst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Function Composition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596810">
            <a:off x="3810000" y="2555699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Strategy #1: 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the answer can be explained as a combination of simpler computations.</a:t>
            </a:r>
          </a:p>
          <a:p>
            <a:r>
              <a:rPr lang="en-US" dirty="0" smtClean="0"/>
              <a:t>This is what we did for f2c, where the simpler computations were just arithmetic.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Demo: </a:t>
            </a:r>
            <a:r>
              <a:rPr lang="en-US" dirty="0" err="1" smtClean="0"/>
              <a:t>velocity.rkt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-UaHtOznL-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7216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6239817"/>
            <a:ext cx="5486400" cy="598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/>
              <a:t>Note: you should never use Number when you mean Integer, </a:t>
            </a:r>
            <a:r>
              <a:rPr lang="en-US" sz="1600" dirty="0" err="1"/>
              <a:t>NonNegInt</a:t>
            </a:r>
            <a:r>
              <a:rPr lang="en-US" sz="1600" dirty="0"/>
              <a:t>, or Real.  Here I should have used Real.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area-of-ring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ukYTpLYHpP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799" y="1676400"/>
            <a:ext cx="7992533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6301014"/>
            <a:ext cx="4419600" cy="4204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/>
              <a:t>I should have used Real (or </a:t>
            </a:r>
            <a:r>
              <a:rPr lang="en-US" sz="1600" dirty="0" err="1" smtClean="0"/>
              <a:t>NonNegReal</a:t>
            </a:r>
            <a:r>
              <a:rPr lang="en-US" sz="1600" dirty="0" smtClean="0"/>
              <a:t>) here, too.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1504</Words>
  <Application>Microsoft Office PowerPoint</Application>
  <PresentationFormat>On-screen Show (4:3)</PresentationFormat>
  <Paragraphs>250</Paragraphs>
  <Slides>29</Slides>
  <Notes>4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Function Composition</vt:lpstr>
      <vt:lpstr>Learning Objectives</vt:lpstr>
      <vt:lpstr>Introduction</vt:lpstr>
      <vt:lpstr>Programs are sets of Functions</vt:lpstr>
      <vt:lpstr>The Program Design Strategies</vt:lpstr>
      <vt:lpstr>Let's see where we are</vt:lpstr>
      <vt:lpstr>Design Strategy #1: Function Composition</vt:lpstr>
      <vt:lpstr>Demo: velocity.rkt</vt:lpstr>
      <vt:lpstr>Video: area-of-ring</vt:lpstr>
      <vt:lpstr>Function Compositions as Diagrams</vt:lpstr>
      <vt:lpstr>A function call as a wiring diagram</vt:lpstr>
      <vt:lpstr>A simple function composition</vt:lpstr>
      <vt:lpstr>Another function composition</vt:lpstr>
      <vt:lpstr>area-of-ring</vt:lpstr>
      <vt:lpstr>Wiring Diagram #2</vt:lpstr>
      <vt:lpstr>Wiring Diagram #3</vt:lpstr>
      <vt:lpstr>Wiring Diagram #4</vt:lpstr>
      <vt:lpstr>Definition of a function composition</vt:lpstr>
      <vt:lpstr>Keep it short!</vt:lpstr>
      <vt:lpstr>Bad Example</vt:lpstr>
      <vt:lpstr>When do you need to introduce help functions?</vt:lpstr>
      <vt:lpstr>Cases: a small extension to Function Composition</vt:lpstr>
      <vt:lpstr>Example: </vt:lpstr>
      <vt:lpstr>Fill in the function name, contract, arguments, and strategy</vt:lpstr>
      <vt:lpstr>Now fill in the blanks with functional compositions of the arguments</vt:lpstr>
      <vt:lpstr>Often, there are different ways to do this</vt:lpstr>
      <vt:lpstr>Where does cases fit in our menu of design strategies?</vt:lpstr>
      <vt:lpstr>Summary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</cp:lastModifiedBy>
  <cp:revision>80</cp:revision>
  <dcterms:created xsi:type="dcterms:W3CDTF">2006-08-16T00:00:00Z</dcterms:created>
  <dcterms:modified xsi:type="dcterms:W3CDTF">2014-09-14T17:49:11Z</dcterms:modified>
</cp:coreProperties>
</file>