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80" r:id="rId3"/>
    <p:sldId id="320" r:id="rId4"/>
    <p:sldId id="296" r:id="rId5"/>
    <p:sldId id="297" r:id="rId6"/>
    <p:sldId id="298" r:id="rId7"/>
    <p:sldId id="299" r:id="rId8"/>
    <p:sldId id="300" r:id="rId9"/>
    <p:sldId id="311" r:id="rId10"/>
    <p:sldId id="310" r:id="rId11"/>
    <p:sldId id="313" r:id="rId12"/>
    <p:sldId id="314" r:id="rId13"/>
    <p:sldId id="301" r:id="rId14"/>
    <p:sldId id="302" r:id="rId15"/>
    <p:sldId id="315" r:id="rId16"/>
    <p:sldId id="303" r:id="rId17"/>
    <p:sldId id="304" r:id="rId18"/>
    <p:sldId id="323" r:id="rId19"/>
    <p:sldId id="324" r:id="rId20"/>
    <p:sldId id="305" r:id="rId21"/>
    <p:sldId id="316" r:id="rId22"/>
    <p:sldId id="306" r:id="rId23"/>
    <p:sldId id="307" r:id="rId24"/>
    <p:sldId id="308" r:id="rId25"/>
    <p:sldId id="317" r:id="rId26"/>
    <p:sldId id="319" r:id="rId27"/>
    <p:sldId id="318" r:id="rId28"/>
    <p:sldId id="321" r:id="rId29"/>
    <p:sldId id="322" r:id="rId30"/>
    <p:sldId id="293" r:id="rId31"/>
    <p:sldId id="294"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3278" autoAdjust="0"/>
  </p:normalViewPr>
  <p:slideViewPr>
    <p:cSldViewPr>
      <p:cViewPr varScale="1">
        <p:scale>
          <a:sx n="98" d="100"/>
          <a:sy n="98" d="100"/>
        </p:scale>
        <p:origin x="1860" y="84"/>
      </p:cViewPr>
      <p:guideLst>
        <p:guide orient="horz" pos="2160"/>
        <p:guide pos="96"/>
      </p:guideLst>
    </p:cSldViewPr>
  </p:slideViewPr>
  <p:notesTextViewPr>
    <p:cViewPr>
      <p:scale>
        <a:sx n="100" d="100"/>
        <a:sy n="100" d="100"/>
      </p:scale>
      <p:origin x="0" y="0"/>
    </p:cViewPr>
  </p:notesTextViewPr>
  <p:sorterViewPr>
    <p:cViewPr>
      <p:scale>
        <a:sx n="82" d="100"/>
        <a:sy n="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977419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Generalizing Over Functions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5.2</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small but important detail: we need to switch languages</a:t>
            </a:r>
            <a:endParaRPr lang="en-US" dirty="0"/>
          </a:p>
        </p:txBody>
      </p:sp>
      <p:sp>
        <p:nvSpPr>
          <p:cNvPr id="3" name="Content Placeholder 2"/>
          <p:cNvSpPr>
            <a:spLocks noGrp="1"/>
          </p:cNvSpPr>
          <p:nvPr>
            <p:ph idx="1"/>
          </p:nvPr>
        </p:nvSpPr>
        <p:spPr/>
        <p:txBody>
          <a:bodyPr/>
          <a:lstStyle/>
          <a:p>
            <a:r>
              <a:rPr lang="en-US" dirty="0"/>
              <a:t>Racket's Basic Student Language (BSL) does not allow </a:t>
            </a:r>
            <a:r>
              <a:rPr lang="en-US" dirty="0" smtClean="0"/>
              <a:t>us to pass functions </a:t>
            </a:r>
            <a:r>
              <a:rPr lang="en-US" dirty="0"/>
              <a:t>as </a:t>
            </a:r>
            <a:r>
              <a:rPr lang="en-US" dirty="0" smtClean="0"/>
              <a:t>arguments.</a:t>
            </a:r>
          </a:p>
          <a:p>
            <a:r>
              <a:rPr lang="en-US" dirty="0" smtClean="0"/>
              <a:t>So </a:t>
            </a:r>
            <a:r>
              <a:rPr lang="en-US" dirty="0"/>
              <a:t>we use the Intermediate Student </a:t>
            </a:r>
            <a:r>
              <a:rPr lang="en-US" dirty="0" smtClean="0"/>
              <a:t>Language + Lambda </a:t>
            </a:r>
            <a:r>
              <a:rPr lang="en-US" dirty="0"/>
              <a:t>(</a:t>
            </a:r>
            <a:r>
              <a:rPr lang="en-US" dirty="0" err="1" smtClean="0"/>
              <a:t>ISL+Lambda</a:t>
            </a:r>
            <a:r>
              <a:rPr lang="en-US" dirty="0" smtClean="0"/>
              <a:t>), </a:t>
            </a:r>
            <a:r>
              <a:rPr lang="en-US" dirty="0"/>
              <a:t>which allows functions as arguments and has several other useful features</a:t>
            </a:r>
            <a:r>
              <a:rPr lang="en-US" dirty="0" smtClean="0"/>
              <a:t>.</a:t>
            </a:r>
          </a:p>
          <a:p>
            <a:r>
              <a:rPr lang="en-US" dirty="0" smtClean="0"/>
              <a:t>We will use this for the next several weeks.</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74633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the design strategy?</a:t>
            </a:r>
            <a:endParaRPr lang="en-US" dirty="0"/>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a:t>
            </a:r>
            <a:r>
              <a:rPr lang="en-US" sz="5100" dirty="0" smtClean="0"/>
              <a:t>the</a:t>
            </a:r>
          </a:p>
          <a:p>
            <a:pPr>
              <a:buNone/>
            </a:pPr>
            <a:r>
              <a:rPr lang="en-US" sz="5100" dirty="0" smtClean="0"/>
              <a:t>strategy </a:t>
            </a:r>
            <a:r>
              <a:rPr lang="en-US" sz="5100" dirty="0"/>
              <a:t>is </a:t>
            </a:r>
            <a:r>
              <a:rPr lang="en-US" sz="5100" dirty="0" smtClean="0"/>
              <a:t>"use template".  This will work on lists of any</a:t>
            </a:r>
          </a:p>
          <a:p>
            <a:pPr>
              <a:buNone/>
            </a:pPr>
            <a:r>
              <a:rPr lang="en-US" sz="5100" dirty="0" smtClean="0"/>
              <a:t>kind of value, so we say it uses the template for </a:t>
            </a:r>
            <a:r>
              <a:rPr lang="en-US" sz="5100" b="1" dirty="0" err="1" smtClean="0">
                <a:latin typeface="Consolas" panose="020B0609020204030204" pitchFamily="49" charset="0"/>
                <a:cs typeface="Consolas" panose="020B0609020204030204" pitchFamily="49" charset="0"/>
              </a:rPr>
              <a:t>ListOfX</a:t>
            </a:r>
            <a:r>
              <a:rPr lang="en-US" sz="5100" dirty="0" smtClean="0"/>
              <a:t>.</a:t>
            </a:r>
            <a:endParaRPr lang="en-US" sz="5100" dirty="0"/>
          </a:p>
          <a:p>
            <a:pPr>
              <a:buNone/>
            </a:pPr>
            <a:r>
              <a:rPr lang="en-US" sz="5100" b="1" dirty="0" smtClean="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smtClean="0">
                <a:latin typeface="Consolas" pitchFamily="49" charset="0"/>
                <a:cs typeface="Consolas" pitchFamily="49" charset="0"/>
              </a:rPr>
              <a:t> ;; STRATEGY: </a:t>
            </a:r>
            <a:r>
              <a:rPr lang="en-US" sz="5100" b="1" dirty="0" smtClean="0">
                <a:solidFill>
                  <a:srgbClr val="FF0000"/>
                </a:solidFill>
                <a:latin typeface="Consolas" pitchFamily="49" charset="0"/>
                <a:cs typeface="Consolas" pitchFamily="49" charset="0"/>
              </a:rPr>
              <a:t>Use template for </a:t>
            </a:r>
            <a:r>
              <a:rPr lang="en-US" sz="5100" b="1" dirty="0" err="1" smtClean="0">
                <a:solidFill>
                  <a:srgbClr val="FF0000"/>
                </a:solidFill>
                <a:latin typeface="Consolas" pitchFamily="49" charset="0"/>
                <a:cs typeface="Consolas" pitchFamily="49" charset="0"/>
              </a:rPr>
              <a:t>ListOfX</a:t>
            </a:r>
            <a:r>
              <a:rPr lang="en-US" sz="5100" b="1" dirty="0" smtClean="0">
                <a:solidFill>
                  <a:srgbClr val="FF0000"/>
                </a:solidFill>
                <a:latin typeface="Consolas" pitchFamily="49" charset="0"/>
                <a:cs typeface="Consolas" pitchFamily="49" charset="0"/>
              </a:rPr>
              <a:t> on </a:t>
            </a:r>
            <a:r>
              <a:rPr lang="en-US" sz="5100" b="1" dirty="0" err="1" smtClean="0">
                <a:solidFill>
                  <a:srgbClr val="FF0000"/>
                </a:solidFill>
                <a:latin typeface="Consolas" pitchFamily="49" charset="0"/>
                <a:cs typeface="Consolas" pitchFamily="49" charset="0"/>
              </a:rPr>
              <a:t>lst</a:t>
            </a:r>
            <a:endParaRPr lang="en-US" sz="5100" b="1" dirty="0" smtClean="0">
              <a:solidFill>
                <a:srgbClr val="FF0000"/>
              </a:solidFill>
              <a:latin typeface="Consolas" pitchFamily="49" charset="0"/>
              <a:cs typeface="Consolas" pitchFamily="49" charset="0"/>
            </a:endParaRPr>
          </a:p>
          <a:p>
            <a:pPr>
              <a:buNone/>
            </a:pPr>
            <a:r>
              <a:rPr lang="en-US" sz="5100" b="1" dirty="0" smtClean="0">
                <a:latin typeface="Consolas" pitchFamily="49" charset="0"/>
                <a:cs typeface="Consolas" pitchFamily="49" charset="0"/>
              </a:rPr>
              <a:t> (define (apply-to-each </a:t>
            </a:r>
            <a:r>
              <a:rPr lang="en-US" sz="5100" b="1" dirty="0" smtClean="0">
                <a:solidFill>
                  <a:srgbClr val="00B050"/>
                </a:solidFill>
                <a:latin typeface="Consolas" pitchFamily="49" charset="0"/>
                <a:cs typeface="Consolas" pitchFamily="49" charset="0"/>
              </a:rPr>
              <a:t>fn</a:t>
            </a:r>
            <a:r>
              <a:rPr lang="en-US" sz="5100" b="1" dirty="0" smtClean="0">
                <a:latin typeface="Consolas" pitchFamily="49" charset="0"/>
                <a:cs typeface="Consolas" pitchFamily="49" charset="0"/>
              </a:rPr>
              <a: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 </a:t>
            </a:r>
          </a:p>
          <a:p>
            <a:pPr>
              <a:buNone/>
            </a:pPr>
            <a:r>
              <a:rPr lang="en-US" sz="5100" b="1" dirty="0" smtClean="0">
                <a:latin typeface="Consolas" pitchFamily="49" charset="0"/>
                <a:cs typeface="Consolas" pitchFamily="49" charset="0"/>
              </a:rPr>
              <a:t>    (</a:t>
            </a:r>
            <a:r>
              <a:rPr lang="en-US" sz="5100" b="1" dirty="0" err="1" smtClean="0">
                <a:latin typeface="Consolas" pitchFamily="49" charset="0"/>
                <a:cs typeface="Consolas" pitchFamily="49" charset="0"/>
              </a:rPr>
              <a:t>cond</a:t>
            </a:r>
            <a:endParaRPr lang="en-US" sz="5100" b="1" dirty="0" smtClean="0">
              <a:latin typeface="Consolas" pitchFamily="49" charset="0"/>
              <a:cs typeface="Consolas" pitchFamily="49" charset="0"/>
            </a:endParaRPr>
          </a:p>
          <a:p>
            <a:pPr>
              <a:buNone/>
            </a:pPr>
            <a:r>
              <a:rPr lang="en-US" sz="5100" b="1" dirty="0" smtClean="0">
                <a:latin typeface="Consolas" pitchFamily="49" charset="0"/>
                <a:cs typeface="Consolas" pitchFamily="49" charset="0"/>
              </a:rPr>
              <a:t>      [(empty? </a:t>
            </a:r>
            <a:r>
              <a:rPr lang="en-US" sz="5100" b="1" dirty="0" err="1" smtClean="0">
                <a:latin typeface="Consolas" pitchFamily="49" charset="0"/>
                <a:cs typeface="Consolas" pitchFamily="49" charset="0"/>
              </a:rPr>
              <a:t>loe</a:t>
            </a:r>
            <a:r>
              <a:rPr lang="en-US" sz="5100" b="1" dirty="0" smtClean="0">
                <a:latin typeface="Consolas" pitchFamily="49" charset="0"/>
                <a:cs typeface="Consolas" pitchFamily="49" charset="0"/>
              </a:rPr>
              <a:t>) empty]</a:t>
            </a:r>
          </a:p>
          <a:p>
            <a:pPr>
              <a:buNone/>
            </a:pPr>
            <a:r>
              <a:rPr lang="en-US" sz="5100" b="1" dirty="0" smtClean="0">
                <a:latin typeface="Consolas" pitchFamily="49" charset="0"/>
                <a:cs typeface="Consolas" pitchFamily="49" charset="0"/>
              </a:rPr>
              <a:t>      [else (cons</a:t>
            </a:r>
          </a:p>
          <a:p>
            <a:pPr>
              <a:buNone/>
            </a:pPr>
            <a:r>
              <a:rPr lang="en-US" sz="5100" b="1" dirty="0" smtClean="0">
                <a:latin typeface="Consolas" pitchFamily="49" charset="0"/>
                <a:cs typeface="Consolas" pitchFamily="49" charset="0"/>
              </a:rPr>
              <a:t>              (</a:t>
            </a:r>
            <a:r>
              <a:rPr lang="en-US" sz="5100" b="1" dirty="0" smtClean="0">
                <a:solidFill>
                  <a:srgbClr val="00B050"/>
                </a:solidFill>
                <a:latin typeface="Consolas" pitchFamily="49" charset="0"/>
                <a:cs typeface="Consolas" pitchFamily="49" charset="0"/>
              </a:rPr>
              <a:t>fn</a:t>
            </a:r>
            <a:r>
              <a:rPr lang="en-US" sz="5100" b="1" dirty="0" smtClean="0">
                <a:latin typeface="Consolas" pitchFamily="49" charset="0"/>
                <a:cs typeface="Consolas" pitchFamily="49" charset="0"/>
              </a:rPr>
              <a:t> (first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a:t>
            </a:r>
          </a:p>
          <a:p>
            <a:pPr>
              <a:buNone/>
            </a:pPr>
            <a:r>
              <a:rPr lang="en-US" sz="5100" b="1" dirty="0" smtClean="0">
                <a:latin typeface="Consolas" pitchFamily="49" charset="0"/>
                <a:cs typeface="Consolas" pitchFamily="49" charset="0"/>
              </a:rPr>
              <a:t>              (apply-to-each fn (rest </a:t>
            </a:r>
            <a:r>
              <a:rPr lang="en-US" sz="5100" b="1" dirty="0" err="1" smtClean="0">
                <a:latin typeface="Consolas" pitchFamily="49" charset="0"/>
                <a:cs typeface="Consolas" pitchFamily="49" charset="0"/>
              </a:rPr>
              <a:t>lst</a:t>
            </a:r>
            <a:r>
              <a:rPr lang="en-US" sz="51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a:t>
            </a:r>
            <a:endParaRPr lang="en-US" sz="26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4269771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endParaRPr lang="en-US" dirty="0" smtClean="0"/>
          </a:p>
          <a:p>
            <a:r>
              <a:rPr lang="en-US" dirty="0" smtClean="0"/>
              <a:t>We </a:t>
            </a:r>
            <a:r>
              <a:rPr lang="en-US" dirty="0"/>
              <a:t>say that these functions use the strategy of </a:t>
            </a:r>
            <a:r>
              <a:rPr lang="en-US" i="1" dirty="0" smtClean="0">
                <a:solidFill>
                  <a:srgbClr val="FF0000"/>
                </a:solidFill>
              </a:rPr>
              <a:t>using a higher-order </a:t>
            </a:r>
            <a:r>
              <a:rPr lang="en-US" i="1" dirty="0">
                <a:solidFill>
                  <a:srgbClr val="FF0000"/>
                </a:solidFill>
              </a:rPr>
              <a:t>function </a:t>
            </a:r>
            <a:r>
              <a:rPr lang="en-US" i="1" dirty="0" smtClean="0">
                <a:solidFill>
                  <a:srgbClr val="FF0000"/>
                </a:solidFill>
              </a:rPr>
              <a:t>(HOF)</a:t>
            </a:r>
            <a:r>
              <a:rPr lang="en-US" dirty="0" smtClean="0"/>
              <a:t>.  </a:t>
            </a:r>
          </a:p>
          <a:p>
            <a:r>
              <a:rPr lang="en-US" dirty="0" smtClean="0"/>
              <a:t>A higher-order </a:t>
            </a:r>
            <a:r>
              <a:rPr lang="en-US" dirty="0"/>
              <a:t>function </a:t>
            </a:r>
            <a:r>
              <a:rPr lang="en-US" dirty="0" smtClean="0"/>
              <a:t>is simply a </a:t>
            </a:r>
            <a:r>
              <a:rPr lang="en-US" dirty="0"/>
              <a:t>function </a:t>
            </a:r>
            <a:r>
              <a:rPr lang="en-US" dirty="0" smtClean="0"/>
              <a:t>where </a:t>
            </a:r>
            <a:r>
              <a:rPr lang="en-US" dirty="0"/>
              <a:t>one or more of the arguments is a function, </a:t>
            </a:r>
            <a:r>
              <a:rPr lang="en-US" dirty="0" smtClean="0"/>
              <a:t>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/1 or </a:t>
            </a:r>
            <a:r>
              <a:rPr lang="en-US" dirty="0" err="1"/>
              <a:t>HtDP</a:t>
            </a:r>
            <a:r>
              <a:rPr lang="en-US" dirty="0"/>
              <a: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101054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add-1-to-each and extract-names?</a:t>
            </a:r>
            <a:endParaRPr lang="en-US" dirty="0"/>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smtClean="0">
                <a:latin typeface="Consolas" pitchFamily="49" charset="0"/>
                <a:cs typeface="Consolas" pitchFamily="49" charset="0"/>
              </a:rPr>
              <a:t> ;; strategy: </a:t>
            </a:r>
            <a:r>
              <a:rPr lang="en-US" sz="2600" b="1" i="1" dirty="0" smtClean="0">
                <a:solidFill>
                  <a:srgbClr val="FF0000"/>
                </a:solidFill>
                <a:latin typeface="Consolas" pitchFamily="49" charset="0"/>
                <a:cs typeface="Consolas" pitchFamily="49" charset="0"/>
              </a:rPr>
              <a:t>Use HOF apply-to-each on </a:t>
            </a:r>
            <a:r>
              <a:rPr lang="en-US" sz="2600" b="1" i="1" dirty="0" err="1" smtClean="0">
                <a:solidFill>
                  <a:srgbClr val="FF0000"/>
                </a:solidFill>
                <a:latin typeface="Consolas" pitchFamily="49" charset="0"/>
                <a:cs typeface="Consolas" pitchFamily="49" charset="0"/>
              </a:rPr>
              <a:t>lon</a:t>
            </a:r>
            <a:endParaRPr lang="en-US" sz="2600" b="1" i="1" dirty="0" smtClean="0">
              <a:solidFill>
                <a:srgbClr val="FF0000"/>
              </a:solidFill>
              <a:latin typeface="Consolas" pitchFamily="49" charset="0"/>
              <a:cs typeface="Consolas" pitchFamily="49" charset="0"/>
            </a:endParaRPr>
          </a:p>
          <a:p>
            <a:pPr>
              <a:buNone/>
            </a:pPr>
            <a:r>
              <a:rPr lang="en-US" sz="2600" b="1" dirty="0" smtClean="0">
                <a:latin typeface="Consolas" pitchFamily="49" charset="0"/>
                <a:cs typeface="Consolas" pitchFamily="49" charset="0"/>
              </a:rPr>
              <a:t> (define (add-1-to-each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add1</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 strategy: </a:t>
            </a:r>
            <a:r>
              <a:rPr lang="en-US" sz="2600" b="1" i="1" dirty="0" smtClean="0">
                <a:solidFill>
                  <a:srgbClr val="FF0000"/>
                </a:solidFill>
                <a:latin typeface="Consolas" pitchFamily="49" charset="0"/>
                <a:cs typeface="Consolas" pitchFamily="49" charset="0"/>
              </a:rPr>
              <a:t>Use HOF apply-to-each on </a:t>
            </a:r>
            <a:r>
              <a:rPr lang="en-US" sz="2600" b="1" i="1" dirty="0" err="1" smtClean="0">
                <a:solidFill>
                  <a:srgbClr val="FF0000"/>
                </a:solidFill>
                <a:latin typeface="Consolas" pitchFamily="49" charset="0"/>
                <a:cs typeface="Consolas" pitchFamily="49" charset="0"/>
              </a:rPr>
              <a:t>lon</a:t>
            </a:r>
            <a:endParaRPr lang="en-US" sz="2600" b="1" i="1" dirty="0" smtClean="0">
              <a:solidFill>
                <a:srgbClr val="FF0000"/>
              </a:solidFill>
              <a:latin typeface="Consolas" pitchFamily="49" charset="0"/>
              <a:cs typeface="Consolas" pitchFamily="49" charset="0"/>
            </a:endParaRPr>
          </a:p>
          <a:p>
            <a:pPr>
              <a:buNone/>
            </a:pPr>
            <a:r>
              <a:rPr lang="en-US" sz="2600" b="1" dirty="0" smtClean="0">
                <a:latin typeface="Consolas" pitchFamily="49" charset="0"/>
                <a:cs typeface="Consolas" pitchFamily="49" charset="0"/>
              </a:rPr>
              <a:t>  (define (extract-names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t>
            </a:r>
            <a:r>
              <a:rPr lang="en-US" sz="2600" b="1" dirty="0" smtClean="0">
                <a:solidFill>
                  <a:srgbClr val="00B050"/>
                </a:solidFill>
                <a:latin typeface="Consolas" pitchFamily="49" charset="0"/>
                <a:cs typeface="Consolas" pitchFamily="49" charset="0"/>
              </a:rPr>
              <a:t>employee-name</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endParaRPr lang="en-US" sz="26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213469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smtClean="0"/>
              <a:t>Original functions must be tested &amp; working first</a:t>
            </a:r>
          </a:p>
          <a:p>
            <a:r>
              <a:rPr lang="en-US" dirty="0" smtClean="0"/>
              <a:t>Then write the generalized function and redefine your old functions in terms of the generalized one.</a:t>
            </a:r>
          </a:p>
          <a:p>
            <a:r>
              <a:rPr lang="en-US" dirty="0" smtClean="0"/>
              <a:t>Then comment out the old definitions</a:t>
            </a:r>
            <a:r>
              <a:rPr lang="en-US" smtClean="0"/>
              <a:t>, </a:t>
            </a:r>
            <a:r>
              <a:rPr lang="en-US" smtClean="0"/>
              <a:t>so </a:t>
            </a:r>
            <a:r>
              <a:rPr lang="en-US" dirty="0" smtClean="0"/>
              <a:t>your old tests will now see the new definitions.</a:t>
            </a:r>
          </a:p>
          <a:p>
            <a:r>
              <a:rPr lang="en-US" dirty="0" smtClean="0"/>
              <a:t>The original tests should still pass.</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3873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t>
            </a:r>
            <a:r>
              <a:rPr lang="en-US" dirty="0" smtClean="0"/>
              <a:t>always </a:t>
            </a:r>
            <a:r>
              <a:rPr lang="en-US" dirty="0"/>
              <a:t>a built-in Racket function. </a:t>
            </a:r>
            <a:endParaRPr lang="en-US" dirty="0" smtClean="0"/>
          </a:p>
          <a:p>
            <a:r>
              <a:rPr lang="en-US" dirty="0" smtClean="0"/>
              <a:t>Then just define your own:</a:t>
            </a:r>
          </a:p>
          <a:p>
            <a:pPr marL="0" indent="0">
              <a:buNone/>
            </a:pPr>
            <a:r>
              <a:rPr lang="en-US" b="1" dirty="0" smtClean="0">
                <a:latin typeface="Consolas" panose="020B0609020204030204" pitchFamily="49" charset="0"/>
                <a:cs typeface="Consolas" panose="020B0609020204030204" pitchFamily="49" charset="0"/>
              </a:rPr>
              <a:t>(define (add5 n) (+ n 5))</a:t>
            </a:r>
          </a:p>
          <a:p>
            <a:pPr marL="0" indent="0">
              <a:buNone/>
            </a:pPr>
            <a:r>
              <a:rPr lang="en-US" b="1" dirty="0" smtClean="0">
                <a:latin typeface="Consolas" panose="020B0609020204030204" pitchFamily="49" charset="0"/>
                <a:cs typeface="Consolas" panose="020B0609020204030204" pitchFamily="49" charset="0"/>
              </a:rPr>
              <a:t>(define (add-5-to-each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(apply-to-each add5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r>
              <a:rPr lang="en-US" dirty="0" smtClean="0">
                <a:cs typeface="Consolas" panose="020B0609020204030204" pitchFamily="49" charset="0"/>
              </a:rPr>
              <a:t>Of course we'll need contracts, purpose statements, etc., for </a:t>
            </a:r>
            <a:r>
              <a:rPr lang="en-US" b="1" dirty="0" smtClean="0">
                <a:latin typeface="Consolas" panose="020B0609020204030204" pitchFamily="49" charset="0"/>
                <a:cs typeface="Consolas" panose="020B0609020204030204" pitchFamily="49" charset="0"/>
              </a:rPr>
              <a:t>add5</a:t>
            </a:r>
            <a:r>
              <a:rPr lang="en-US" dirty="0" smtClean="0">
                <a:cs typeface="Consolas" panose="020B0609020204030204" pitchFamily="49" charset="0"/>
              </a:rPr>
              <a:t>.</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518867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use ISL's </a:t>
            </a:r>
            <a:r>
              <a:rPr lang="en-US" b="1" dirty="0" smtClean="0">
                <a:latin typeface="Consolas" panose="020B0609020204030204" pitchFamily="49" charset="0"/>
                <a:cs typeface="Consolas" panose="020B0609020204030204" pitchFamily="49" charset="0"/>
              </a:rPr>
              <a:t>local</a:t>
            </a:r>
            <a:r>
              <a:rPr lang="en-US" dirty="0" smtClean="0"/>
              <a:t> to do this</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ListOfNumber</a:t>
            </a:r>
            <a:r>
              <a:rPr lang="en-US" sz="2800" b="1" dirty="0" smtClean="0">
                <a:latin typeface="Consolas" pitchFamily="49" charset="0"/>
                <a:cs typeface="Consolas" pitchFamily="49" charset="0"/>
              </a:rPr>
              <a:t> -&gt; </a:t>
            </a:r>
            <a:r>
              <a:rPr lang="en-US" sz="2800" b="1" dirty="0" err="1" smtClean="0">
                <a:latin typeface="Consolas" pitchFamily="49" charset="0"/>
                <a:cs typeface="Consolas" pitchFamily="49" charset="0"/>
              </a:rPr>
              <a:t>ListOfNumber</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GIVEN: a list of numbers</a:t>
            </a:r>
          </a:p>
          <a:p>
            <a:pPr>
              <a:buNone/>
            </a:pPr>
            <a:r>
              <a:rPr lang="en-US" sz="2800" b="1" dirty="0" smtClean="0">
                <a:latin typeface="Consolas" pitchFamily="49" charset="0"/>
                <a:cs typeface="Consolas" pitchFamily="49" charset="0"/>
              </a:rPr>
              <a:t>;; RETURNS: a list like the given one, </a:t>
            </a:r>
          </a:p>
          <a:p>
            <a:pPr>
              <a:buNone/>
            </a:pPr>
            <a:r>
              <a:rPr lang="en-US" sz="2800" b="1" dirty="0" smtClean="0">
                <a:latin typeface="Consolas" pitchFamily="49" charset="0"/>
                <a:cs typeface="Consolas" pitchFamily="49" charset="0"/>
              </a:rPr>
              <a:t>;; but with 5 added to each number.</a:t>
            </a:r>
          </a:p>
          <a:p>
            <a:pPr>
              <a:buNone/>
            </a:pPr>
            <a:r>
              <a:rPr lang="en-US" sz="2800" b="1" dirty="0" smtClean="0">
                <a:latin typeface="Consolas" pitchFamily="49" charset="0"/>
                <a:cs typeface="Consolas" pitchFamily="49" charset="0"/>
              </a:rPr>
              <a:t>;; STRATEGY: Use HOF apply-to-each on </a:t>
            </a:r>
            <a:r>
              <a:rPr lang="en-US" sz="2800" b="1" dirty="0" err="1" smtClean="0">
                <a:latin typeface="Consolas" pitchFamily="49" charset="0"/>
                <a:cs typeface="Consolas" pitchFamily="49" charset="0"/>
              </a:rPr>
              <a:t>lon</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(define (add-5-to-each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pPr>
              <a:buNone/>
            </a:pPr>
            <a:r>
              <a:rPr lang="en-US" sz="2800" b="1" dirty="0" smtClean="0">
                <a:latin typeface="Consolas" pitchFamily="49" charset="0"/>
                <a:cs typeface="Consolas" pitchFamily="49" charset="0"/>
              </a:rPr>
              <a:t>    (local ((define (add5 n) (+ n 5)))</a:t>
            </a:r>
          </a:p>
          <a:p>
            <a:pPr>
              <a:buNone/>
            </a:pPr>
            <a:r>
              <a:rPr lang="en-US" sz="2800" b="1" dirty="0" smtClean="0">
                <a:latin typeface="Consolas" pitchFamily="49" charset="0"/>
                <a:cs typeface="Consolas" pitchFamily="49" charset="0"/>
              </a:rPr>
              <a:t>      (apply-to-each add5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TextBox 3"/>
          <p:cNvSpPr txBox="1"/>
          <p:nvPr/>
        </p:nvSpPr>
        <p:spPr>
          <a:xfrm>
            <a:off x="4838700" y="5521146"/>
            <a:ext cx="3429000"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defPPr>
              <a:defRPr lang="en-US"/>
            </a:defPPr>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In ISL, </a:t>
            </a:r>
            <a:r>
              <a:rPr lang="en-US" b="1" dirty="0"/>
              <a:t>local</a:t>
            </a:r>
            <a:r>
              <a:rPr lang="en-US" dirty="0"/>
              <a:t> allows you to create local definitions.  See HtDP2, sec </a:t>
            </a:r>
            <a:r>
              <a:rPr lang="en-US" dirty="0" smtClean="0"/>
              <a:t>18.2</a:t>
            </a:r>
            <a:r>
              <a:rPr lang="en-US" dirty="0"/>
              <a:t>.</a:t>
            </a:r>
          </a:p>
        </p:txBody>
      </p:sp>
    </p:spTree>
    <p:extLst>
      <p:ext uri="{BB962C8B-B14F-4D97-AF65-F5344CB8AC3E}">
        <p14:creationId xmlns:p14="http://schemas.microsoft.com/office/powerpoint/2010/main" val="2574516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latin typeface="Lucida Console" pitchFamily="49" charset="0"/>
              </a:rPr>
              <a:t> </a:t>
            </a:r>
            <a:r>
              <a:rPr lang="en-US" sz="2800" b="1" dirty="0" smtClean="0">
                <a:latin typeface="Consolas" pitchFamily="49" charset="0"/>
                <a:cs typeface="Consolas" pitchFamily="49" charset="0"/>
              </a:rPr>
              <a:t>(define (add-5-to-each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pPr>
              <a:buNone/>
            </a:pPr>
            <a:r>
              <a:rPr lang="en-US" sz="2800" b="1" dirty="0" smtClean="0">
                <a:latin typeface="Consolas" pitchFamily="49" charset="0"/>
                <a:cs typeface="Consolas" pitchFamily="49" charset="0"/>
              </a:rPr>
              <a:t>    (apply-to-each</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(lambda (n) (+ n </a:t>
            </a:r>
            <a:r>
              <a:rPr lang="en-US" sz="2800" b="1" dirty="0" smtClean="0">
                <a:latin typeface="Consolas" pitchFamily="49" charset="0"/>
                <a:cs typeface="Consolas" pitchFamily="49" charset="0"/>
              </a:rPr>
              <a:t>5))</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a:p>
            <a:pPr>
              <a:buNone/>
            </a:pPr>
            <a:endParaRPr lang="en-US" sz="2800" b="1" dirty="0" smtClean="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17</a:t>
            </a:fld>
            <a:endParaRPr lang="en-US"/>
          </a:p>
        </p:txBody>
      </p:sp>
      <p:sp>
        <p:nvSpPr>
          <p:cNvPr id="4" name="TextBox 3"/>
          <p:cNvSpPr txBox="1"/>
          <p:nvPr/>
        </p:nvSpPr>
        <p:spPr>
          <a:xfrm>
            <a:off x="288004" y="5562600"/>
            <a:ext cx="7653592"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If you write a function using lambda,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smtClean="0">
              <a:solidFill>
                <a:schemeClr val="tx1"/>
              </a:solidFill>
            </a:endParaRPr>
          </a:p>
        </p:txBody>
      </p:sp>
      <p:sp>
        <p:nvSpPr>
          <p:cNvPr id="6" name="TextBox 5"/>
          <p:cNvSpPr txBox="1"/>
          <p:nvPr/>
        </p:nvSpPr>
        <p:spPr>
          <a:xfrm>
            <a:off x="4114800" y="4572000"/>
            <a:ext cx="4921347" cy="461665"/>
          </a:xfrm>
          <a:prstGeom prst="rect">
            <a:avLst/>
          </a:prstGeom>
          <a:solidFill>
            <a:schemeClr val="accent3">
              <a:lumMod val="20000"/>
              <a:lumOff val="80000"/>
            </a:schemeClr>
          </a:solidFill>
          <a:ln w="12700">
            <a:solidFill>
              <a:schemeClr val="tx2">
                <a:lumMod val="60000"/>
                <a:lumOff val="40000"/>
              </a:schemeClr>
            </a:solidFill>
          </a:ln>
        </p:spPr>
        <p:txBody>
          <a:bodyPr wrap="none" rtlCol="0">
            <a:spAutoFit/>
          </a:bodyPr>
          <a:lstStyle/>
          <a:p>
            <a:r>
              <a:rPr lang="en-US" sz="2400" dirty="0" smtClean="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flipH="1" flipV="1">
            <a:off x="76200" y="4114800"/>
            <a:ext cx="2362200" cy="533400"/>
          </a:xfrm>
          <a:prstGeom prst="bentConnector3">
            <a:avLst>
              <a:gd name="adj1" fmla="val 9986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122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stop and talk about </a:t>
            </a:r>
            <a:r>
              <a:rPr lang="en-US" b="1" dirty="0" smtClean="0">
                <a:latin typeface="Consolas" panose="020B0609020204030204" pitchFamily="49" charset="0"/>
                <a:cs typeface="Consolas" panose="020B0609020204030204" pitchFamily="49" charset="0"/>
              </a:rPr>
              <a:t>lambda</a:t>
            </a:r>
            <a:r>
              <a:rPr lang="en-US" dirty="0" smtClean="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smtClean="0"/>
              <a:t>The value of a </a:t>
            </a:r>
            <a:r>
              <a:rPr lang="en-US" b="1" dirty="0" smtClean="0"/>
              <a:t>lambda</a:t>
            </a:r>
            <a:r>
              <a:rPr lang="en-US" dirty="0" smtClean="0"/>
              <a:t> expression is a function.</a:t>
            </a:r>
          </a:p>
          <a:p>
            <a:r>
              <a:rPr lang="en-US" dirty="0" smtClean="0"/>
              <a:t>You can use the </a:t>
            </a:r>
            <a:r>
              <a:rPr lang="en-US" b="1" dirty="0" smtClean="0"/>
              <a:t>lambda</a:t>
            </a:r>
            <a:r>
              <a:rPr lang="en-US" dirty="0" smtClean="0"/>
              <a:t> expression anywhere you would use the function</a:t>
            </a:r>
          </a:p>
          <a:p>
            <a:r>
              <a:rPr lang="en-US" dirty="0" smtClean="0"/>
              <a:t>The value of </a:t>
            </a:r>
            <a:r>
              <a:rPr lang="en-US" b="1" dirty="0" smtClean="0">
                <a:latin typeface="Consolas" pitchFamily="49" charset="0"/>
                <a:cs typeface="Consolas" pitchFamily="49" charset="0"/>
              </a:rPr>
              <a:t>(lambda (n) (+ n 5)) </a:t>
            </a:r>
            <a:r>
              <a:rPr lang="en-US" dirty="0" smtClean="0"/>
              <a:t>is a function that adds 5 to its argument.</a:t>
            </a:r>
          </a:p>
          <a:p>
            <a:r>
              <a:rPr lang="en-US" sz="2800" b="1" dirty="0" smtClean="0">
                <a:latin typeface="Consolas" pitchFamily="49" charset="0"/>
                <a:cs typeface="Consolas" pitchFamily="49" charset="0"/>
              </a:rPr>
              <a:t>(apply-to-all (lambda (n) (+ n 5))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a:t>
            </a:r>
          </a:p>
          <a:p>
            <a:pPr marL="400050" lvl="1" indent="0">
              <a:buNone/>
            </a:pPr>
            <a:r>
              <a:rPr lang="en-US" sz="3200" dirty="0" smtClean="0"/>
              <a:t>returns a list like </a:t>
            </a:r>
            <a:r>
              <a:rPr lang="en-US" sz="3200" b="1" dirty="0" err="1" smtClean="0">
                <a:latin typeface="Consolas" pitchFamily="49" charset="0"/>
                <a:cs typeface="Consolas" pitchFamily="49" charset="0"/>
              </a:rPr>
              <a:t>lon</a:t>
            </a:r>
            <a:r>
              <a:rPr lang="en-US" sz="3200" dirty="0" smtClean="0"/>
              <a:t>, but with 5 added to  each element.</a:t>
            </a:r>
            <a:endParaRPr lang="en-US" sz="32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97785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b="1" dirty="0" smtClean="0">
                <a:latin typeface="Consolas" pitchFamily="49" charset="0"/>
                <a:cs typeface="Consolas" pitchFamily="49" charset="0"/>
              </a:rPr>
              <a:t>lambda</a:t>
            </a:r>
            <a:r>
              <a:rPr lang="en-US" dirty="0" smtClean="0">
                <a:latin typeface="Consolas" pitchFamily="49" charset="0"/>
                <a:cs typeface="Consolas" pitchFamily="49" charset="0"/>
              </a:rPr>
              <a:t> </a:t>
            </a:r>
            <a:r>
              <a:rPr lang="en-US" dirty="0" smtClean="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cs typeface="Consolas" pitchFamily="49" charset="0"/>
              </a:rPr>
              <a:t>These two are the same:</a:t>
            </a:r>
          </a:p>
          <a:p>
            <a:pPr marL="0" indent="0">
              <a:buNone/>
            </a:pPr>
            <a:endParaRPr lang="en-US" dirty="0" smtClean="0">
              <a:cs typeface="Consolas" pitchFamily="49" charset="0"/>
            </a:endParaRPr>
          </a:p>
          <a:p>
            <a:pPr marL="0" indent="0">
              <a:buNone/>
            </a:pPr>
            <a:r>
              <a:rPr lang="en-US" b="1" dirty="0" smtClean="0">
                <a:latin typeface="Consolas" pitchFamily="49" charset="0"/>
                <a:cs typeface="Consolas" pitchFamily="49" charset="0"/>
              </a:rPr>
              <a:t>(local</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(apply-to-all add5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smtClean="0">
                <a:latin typeface="Consolas" pitchFamily="49" charset="0"/>
                <a:cs typeface="Consolas" pitchFamily="49" charset="0"/>
              </a:rPr>
              <a:t>(apply-to-all (lambda (n) (+ n 5))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smtClean="0">
                <a:cs typeface="Consolas" pitchFamily="49" charset="0"/>
              </a:rPr>
              <a:t>Each </a:t>
            </a:r>
            <a:r>
              <a:rPr lang="en-US" dirty="0" smtClean="0"/>
              <a:t>returns a list like </a:t>
            </a:r>
            <a:r>
              <a:rPr lang="en-US" b="1" dirty="0" err="1" smtClean="0">
                <a:latin typeface="Consolas" pitchFamily="49" charset="0"/>
                <a:cs typeface="Consolas" pitchFamily="49" charset="0"/>
              </a:rPr>
              <a:t>lon</a:t>
            </a:r>
            <a:r>
              <a:rPr lang="en-US" dirty="0" smtClean="0"/>
              <a:t>, but with 5 added to each element.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326101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smtClean="0"/>
              <a:t>We'll also learn about a new strategy, called </a:t>
            </a:r>
            <a:r>
              <a:rPr lang="en-US" i="1" dirty="0" smtClean="0">
                <a:solidFill>
                  <a:srgbClr val="FF0000"/>
                </a:solidFill>
              </a:rPr>
              <a:t>Use HOF </a:t>
            </a:r>
            <a:r>
              <a:rPr lang="en-US" dirty="0" smtClean="0"/>
              <a:t>("Use higher-order function")</a:t>
            </a:r>
            <a:endParaRPr lang="en-US" i="1" dirty="0" smtClean="0">
              <a:solidFill>
                <a:srgbClr val="FF0000"/>
              </a:solidFill>
            </a:endParaRPr>
          </a:p>
          <a:p>
            <a:r>
              <a:rPr lang="en-US" dirty="0" smtClean="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our example: where does the value of </a:t>
            </a:r>
            <a:r>
              <a:rPr lang="en-US" b="1" dirty="0">
                <a:latin typeface="Consolas" pitchFamily="49" charset="0"/>
                <a:cs typeface="Consolas" pitchFamily="49" charset="0"/>
              </a:rPr>
              <a:t>n</a:t>
            </a:r>
            <a:r>
              <a:rPr lang="en-US" dirty="0" smtClean="0"/>
              <a:t> come from?</a:t>
            </a:r>
            <a:endParaRPr lang="en-US" dirty="0"/>
          </a:p>
        </p:txBody>
      </p:sp>
      <p:sp>
        <p:nvSpPr>
          <p:cNvPr id="3" name="Content Placeholder 2"/>
          <p:cNvSpPr>
            <a:spLocks noGrp="1"/>
          </p:cNvSpPr>
          <p:nvPr>
            <p:ph idx="1"/>
          </p:nvPr>
        </p:nvSpPr>
        <p:spPr/>
        <p:txBody>
          <a:bodyPr/>
          <a:lstStyle/>
          <a:p>
            <a:pPr marL="0" indent="0">
              <a:buNone/>
            </a:pP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smtClean="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a:t>
            </a:r>
            <a:r>
              <a:rPr lang="en-US" b="1" dirty="0">
                <a:latin typeface="Consolas" pitchFamily="49" charset="0"/>
                <a:cs typeface="Consolas" pitchFamily="49" charset="0"/>
              </a:rPr>
              <a:t>lambda </a:t>
            </a:r>
            <a:r>
              <a:rPr lang="en-US" b="1" dirty="0" smtClean="0">
                <a:latin typeface="Consolas" pitchFamily="49" charset="0"/>
                <a:cs typeface="Consolas" pitchFamily="49" charset="0"/>
              </a:rPr>
              <a:t>(n) </a:t>
            </a:r>
            <a:r>
              <a:rPr lang="en-US" b="1" dirty="0">
                <a:latin typeface="Consolas" pitchFamily="49" charset="0"/>
                <a:cs typeface="Consolas" pitchFamily="49" charset="0"/>
              </a:rPr>
              <a:t>(+ </a:t>
            </a:r>
            <a:r>
              <a:rPr lang="en-US" b="1" dirty="0" smtClean="0">
                <a:latin typeface="Consolas" pitchFamily="49" charset="0"/>
                <a:cs typeface="Consolas" pitchFamily="49" charset="0"/>
              </a:rPr>
              <a:t>n </a:t>
            </a:r>
            <a:r>
              <a:rPr lang="en-US" b="1" dirty="0">
                <a:latin typeface="Consolas" pitchFamily="49" charset="0"/>
                <a:cs typeface="Consolas" pitchFamily="49" charset="0"/>
              </a:rPr>
              <a:t>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marL="0" indent="0">
              <a:buNone/>
            </a:pP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 (list 15 25 35 45)</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b="1" dirty="0" smtClean="0">
                <a:latin typeface="Consolas" panose="020B0609020204030204" pitchFamily="49" charset="0"/>
                <a:cs typeface="Consolas" panose="020B0609020204030204" pitchFamily="49" charset="0"/>
              </a:rPr>
              <a:t>apply-to-each</a:t>
            </a:r>
            <a:r>
              <a:rPr lang="en-US" sz="2400" dirty="0" smtClean="0"/>
              <a:t> applies the </a:t>
            </a:r>
            <a:r>
              <a:rPr lang="en-US" sz="2400" dirty="0"/>
              <a:t>lambda-function </a:t>
            </a:r>
            <a:r>
              <a:rPr lang="en-US" sz="2400" dirty="0" smtClean="0"/>
              <a:t>to </a:t>
            </a:r>
            <a:r>
              <a:rPr lang="en-US" sz="2400" dirty="0"/>
              <a:t>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Opportunity for more generalization</a:t>
            </a:r>
            <a:endParaRPr lang="en-US" dirty="0"/>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endParaRPr lang="en-US" dirty="0" smtClean="0"/>
          </a:p>
          <a:p>
            <a:r>
              <a:rPr lang="en-US" dirty="0" smtClean="0"/>
              <a:t>Example:</a:t>
            </a:r>
          </a:p>
          <a:p>
            <a:pPr marL="0" indent="0">
              <a:buNone/>
            </a:pPr>
            <a:r>
              <a:rPr lang="en-US" b="1" dirty="0" smtClean="0">
                <a:latin typeface="Consolas" panose="020B0609020204030204" pitchFamily="49" charset="0"/>
                <a:cs typeface="Consolas" panose="020B0609020204030204" pitchFamily="49" charset="0"/>
              </a:rPr>
              <a:t>(add-x-to-each (list 10 20 30) 7)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  = (list 17 27 37)</a:t>
            </a:r>
          </a:p>
          <a:p>
            <a:r>
              <a:rPr lang="en-US" dirty="0" smtClean="0"/>
              <a:t>We'll </a:t>
            </a:r>
            <a:r>
              <a:rPr lang="en-US" dirty="0"/>
              <a:t>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351353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Here's the definition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800" b="1" dirty="0" smtClean="0">
                <a:latin typeface="Consolas" pitchFamily="49" charset="0"/>
                <a:cs typeface="Consolas" pitchFamily="49" charset="0"/>
              </a:rPr>
              <a:t>;; add-x-to-each </a:t>
            </a:r>
          </a:p>
          <a:p>
            <a:pPr>
              <a:buNone/>
            </a:pPr>
            <a:r>
              <a:rPr lang="en-US" sz="2800" b="1" dirty="0" smtClean="0">
                <a:latin typeface="Consolas" pitchFamily="49" charset="0"/>
                <a:cs typeface="Consolas" pitchFamily="49" charset="0"/>
              </a:rPr>
              <a:t>;;  : </a:t>
            </a:r>
            <a:r>
              <a:rPr lang="en-US" sz="2800" b="1" dirty="0" err="1" smtClean="0">
                <a:latin typeface="Consolas" pitchFamily="49" charset="0"/>
                <a:cs typeface="Consolas" pitchFamily="49" charset="0"/>
              </a:rPr>
              <a:t>ListOfNumber</a:t>
            </a:r>
            <a:r>
              <a:rPr lang="en-US" sz="2800" b="1" dirty="0" smtClean="0">
                <a:latin typeface="Consolas" pitchFamily="49" charset="0"/>
                <a:cs typeface="Consolas" pitchFamily="49" charset="0"/>
              </a:rPr>
              <a:t> Number -&gt; </a:t>
            </a:r>
            <a:r>
              <a:rPr lang="en-US" sz="2800" b="1" dirty="0" err="1" smtClean="0">
                <a:latin typeface="Consolas" pitchFamily="49" charset="0"/>
                <a:cs typeface="Consolas" pitchFamily="49" charset="0"/>
              </a:rPr>
              <a:t>ListOfNumber</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GIVEN: a list of numbers and a number</a:t>
            </a:r>
          </a:p>
          <a:p>
            <a:pPr>
              <a:buNone/>
            </a:pPr>
            <a:r>
              <a:rPr lang="en-US" sz="2800" b="1" dirty="0" smtClean="0">
                <a:latin typeface="Consolas" pitchFamily="49" charset="0"/>
                <a:cs typeface="Consolas" pitchFamily="49" charset="0"/>
              </a:rPr>
              <a:t>;; RETURNS: a list of numbers like the</a:t>
            </a:r>
          </a:p>
          <a:p>
            <a:pPr>
              <a:buNone/>
            </a:pPr>
            <a:r>
              <a:rPr lang="en-US" sz="2800" b="1" dirty="0" smtClean="0">
                <a:latin typeface="Consolas" pitchFamily="49" charset="0"/>
                <a:cs typeface="Consolas" pitchFamily="49" charset="0"/>
              </a:rPr>
              <a:t>;; given one, except that the given</a:t>
            </a:r>
          </a:p>
          <a:p>
            <a:pPr>
              <a:buNone/>
            </a:pPr>
            <a:r>
              <a:rPr lang="en-US" sz="2800" b="1" dirty="0" smtClean="0">
                <a:latin typeface="Consolas" pitchFamily="49" charset="0"/>
                <a:cs typeface="Consolas" pitchFamily="49" charset="0"/>
              </a:rPr>
              <a:t>;; number is added to each element of the </a:t>
            </a:r>
          </a:p>
          <a:p>
            <a:pPr>
              <a:buNone/>
            </a:pPr>
            <a:r>
              <a:rPr lang="en-US" sz="2800" b="1" dirty="0" smtClean="0">
                <a:latin typeface="Consolas" pitchFamily="49" charset="0"/>
                <a:cs typeface="Consolas" pitchFamily="49" charset="0"/>
              </a:rPr>
              <a:t>;; list.</a:t>
            </a:r>
          </a:p>
          <a:p>
            <a:pPr>
              <a:buNone/>
            </a:pPr>
            <a:r>
              <a:rPr lang="en-US" sz="2800" b="1" dirty="0" smtClean="0">
                <a:latin typeface="Consolas" pitchFamily="49" charset="0"/>
                <a:cs typeface="Consolas" pitchFamily="49" charset="0"/>
              </a:rPr>
              <a:t>;; STRATEGY: Use HOF apply-to-each on </a:t>
            </a:r>
            <a:r>
              <a:rPr lang="en-US" sz="2800" b="1" dirty="0" err="1" smtClean="0">
                <a:latin typeface="Consolas" pitchFamily="49" charset="0"/>
                <a:cs typeface="Consolas" pitchFamily="49" charset="0"/>
              </a:rPr>
              <a:t>lon</a:t>
            </a: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(define (add-x-to-each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x)</a:t>
            </a:r>
          </a:p>
          <a:p>
            <a:pPr>
              <a:buNone/>
            </a:pPr>
            <a:r>
              <a:rPr lang="en-US" sz="2800" b="1" dirty="0" smtClean="0">
                <a:latin typeface="Consolas" pitchFamily="49" charset="0"/>
                <a:cs typeface="Consolas" pitchFamily="49" charset="0"/>
              </a:rPr>
              <a:t>    (local ((define (</a:t>
            </a:r>
            <a:r>
              <a:rPr lang="en-US" sz="2800" b="1" dirty="0" err="1" smtClean="0">
                <a:latin typeface="Consolas" pitchFamily="49" charset="0"/>
                <a:cs typeface="Consolas" pitchFamily="49" charset="0"/>
              </a:rPr>
              <a:t>addx</a:t>
            </a:r>
            <a:r>
              <a:rPr lang="en-US" sz="2800" b="1" dirty="0" smtClean="0">
                <a:latin typeface="Consolas" pitchFamily="49" charset="0"/>
                <a:cs typeface="Consolas" pitchFamily="49" charset="0"/>
              </a:rPr>
              <a:t> n) (+ n x)))</a:t>
            </a:r>
          </a:p>
          <a:p>
            <a:pPr>
              <a:buNone/>
            </a:pPr>
            <a:r>
              <a:rPr lang="en-US" sz="2800" b="1" dirty="0" smtClean="0">
                <a:latin typeface="Consolas" pitchFamily="49" charset="0"/>
                <a:cs typeface="Consolas" pitchFamily="49" charset="0"/>
              </a:rPr>
              <a:t>      (apply-to-each </a:t>
            </a:r>
            <a:r>
              <a:rPr lang="en-US" sz="2800" b="1" dirty="0" err="1" smtClean="0">
                <a:latin typeface="Consolas" pitchFamily="49" charset="0"/>
                <a:cs typeface="Consolas" pitchFamily="49" charset="0"/>
              </a:rPr>
              <a:t>addx</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102383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1905000"/>
            <a:ext cx="8229600" cy="4525963"/>
          </a:xfrm>
        </p:spPr>
        <p:txBody>
          <a:bodyPr/>
          <a:lstStyle/>
          <a:p>
            <a:pPr>
              <a:buNone/>
            </a:pPr>
            <a:r>
              <a:rPr lang="en-US" dirty="0" smtClean="0">
                <a:latin typeface="Lucida Console" pitchFamily="49" charset="0"/>
              </a:rPr>
              <a:t> </a:t>
            </a:r>
            <a:r>
              <a:rPr lang="en-US" sz="2800" b="1" dirty="0" smtClean="0">
                <a:latin typeface="Consolas" pitchFamily="49" charset="0"/>
                <a:cs typeface="Consolas" pitchFamily="49" charset="0"/>
              </a:rPr>
              <a:t>(define (add-x-to-each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 x)</a:t>
            </a:r>
          </a:p>
          <a:p>
            <a:pPr>
              <a:buNone/>
            </a:pPr>
            <a:r>
              <a:rPr lang="en-US" sz="2800" b="1" dirty="0" smtClean="0">
                <a:latin typeface="Consolas" pitchFamily="49" charset="0"/>
                <a:cs typeface="Consolas" pitchFamily="49" charset="0"/>
              </a:rPr>
              <a:t>    (apply-to-each</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(lambda (n) (+ n x</a:t>
            </a:r>
            <a:r>
              <a:rPr lang="en-US" sz="2800" b="1" dirty="0" smtClean="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a:p>
            <a:pPr>
              <a:buNone/>
            </a:pPr>
            <a:endParaRPr lang="en-US" sz="2800" b="1" dirty="0" smtClean="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85204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contract for apply-to-each?</a:t>
            </a:r>
            <a:endParaRPr lang="en-US" dirty="0"/>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smtClean="0"/>
          </a:p>
          <a:p>
            <a:endParaRPr lang="en-US" dirty="0"/>
          </a:p>
          <a:p>
            <a:endParaRPr lang="en-US" dirty="0" smtClean="0"/>
          </a:p>
          <a:p>
            <a:r>
              <a:rPr lang="en-US" dirty="0" smtClean="0"/>
              <a:t>Each use can be described as follows:  apply-to-each takes a </a:t>
            </a:r>
            <a:r>
              <a:rPr lang="en-US" dirty="0"/>
              <a:t>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smtClean="0"/>
              <a:t>Y</a:t>
            </a:r>
            <a:r>
              <a:rPr lang="en-US" dirty="0" smtClean="0"/>
              <a:t>'s</a:t>
            </a:r>
          </a:p>
          <a:p>
            <a:r>
              <a:rPr lang="en-US" dirty="0" smtClean="0"/>
              <a:t>In the first example </a:t>
            </a:r>
            <a:r>
              <a:rPr lang="en-US" b="1" dirty="0" smtClean="0"/>
              <a:t>X</a:t>
            </a:r>
            <a:r>
              <a:rPr lang="en-US" dirty="0" smtClean="0"/>
              <a:t> is Number and </a:t>
            </a:r>
            <a:r>
              <a:rPr lang="en-US" b="1" dirty="0" smtClean="0"/>
              <a:t>Y</a:t>
            </a:r>
            <a:r>
              <a:rPr lang="en-US" dirty="0" smtClean="0"/>
              <a:t> is also Number.</a:t>
            </a:r>
          </a:p>
          <a:p>
            <a:r>
              <a:rPr lang="en-US" dirty="0" smtClean="0"/>
              <a:t>In the second example, </a:t>
            </a:r>
            <a:r>
              <a:rPr lang="en-US" b="1" dirty="0" smtClean="0"/>
              <a:t>X</a:t>
            </a:r>
            <a:r>
              <a:rPr lang="en-US" dirty="0" smtClean="0"/>
              <a:t> is Employee and </a:t>
            </a:r>
            <a:r>
              <a:rPr lang="en-US" b="1" dirty="0" smtClean="0"/>
              <a:t>Y</a:t>
            </a:r>
            <a:r>
              <a:rPr lang="en-US" dirty="0" smtClean="0"/>
              <a:t> is String.</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smtClean="0">
                <a:latin typeface="Consolas" pitchFamily="49" charset="0"/>
                <a:cs typeface="Consolas" pitchFamily="49" charset="0"/>
              </a:rPr>
              <a:t>(apply-to-each add1 </a:t>
            </a:r>
            <a:r>
              <a:rPr lang="en-US" sz="2800" b="1" dirty="0" err="1" smtClean="0">
                <a:latin typeface="Consolas" pitchFamily="49" charset="0"/>
                <a:cs typeface="Consolas" pitchFamily="49" charset="0"/>
              </a:rPr>
              <a:t>lon</a:t>
            </a:r>
            <a:r>
              <a:rPr lang="en-US" sz="2800" b="1" dirty="0" smtClean="0">
                <a:latin typeface="Consolas" pitchFamily="49" charset="0"/>
                <a:cs typeface="Consolas" pitchFamily="49" charset="0"/>
              </a:rPr>
              <a:t>)</a:t>
            </a:r>
          </a:p>
          <a:p>
            <a:r>
              <a:rPr lang="en-US" sz="2800" b="1" dirty="0" smtClean="0">
                <a:latin typeface="Consolas" pitchFamily="49" charset="0"/>
                <a:cs typeface="Consolas" pitchFamily="49" charset="0"/>
              </a:rPr>
              <a:t>(apply-to-each employee-name </a:t>
            </a:r>
            <a:r>
              <a:rPr lang="en-US" sz="2800" b="1" dirty="0" err="1" smtClean="0">
                <a:latin typeface="Consolas" pitchFamily="49" charset="0"/>
                <a:cs typeface="Consolas" pitchFamily="49" charset="0"/>
              </a:rPr>
              <a:t>loe</a:t>
            </a:r>
            <a:r>
              <a:rPr lang="en-US" sz="2800" b="1" dirty="0" smtClean="0">
                <a:latin typeface="Consolas" pitchFamily="49" charset="0"/>
                <a:cs typeface="Consolas" pitchFamily="49" charset="0"/>
              </a:rPr>
              <a:t>)</a:t>
            </a:r>
            <a:endParaRPr lang="en-US" sz="2800" b="1" dirty="0">
              <a:latin typeface="Consolas" pitchFamily="49" charset="0"/>
              <a:cs typeface="Consolas" pitchFamily="49" charset="0"/>
            </a:endParaRPr>
          </a:p>
        </p:txBody>
      </p:sp>
    </p:spTree>
    <p:extLst>
      <p:ext uri="{BB962C8B-B14F-4D97-AF65-F5344CB8AC3E}">
        <p14:creationId xmlns:p14="http://schemas.microsoft.com/office/powerpoint/2010/main" val="2805589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contract for apply-to-each?</a:t>
            </a:r>
            <a:endParaRPr lang="en-US" dirty="0"/>
          </a:p>
        </p:txBody>
      </p:sp>
      <p:sp>
        <p:nvSpPr>
          <p:cNvPr id="9" name="Content Placeholder 8"/>
          <p:cNvSpPr>
            <a:spLocks noGrp="1"/>
          </p:cNvSpPr>
          <p:nvPr>
            <p:ph idx="1"/>
          </p:nvPr>
        </p:nvSpPr>
        <p:spPr/>
        <p:txBody>
          <a:bodyPr>
            <a:normAutofit/>
          </a:bodyPr>
          <a:lstStyle/>
          <a:p>
            <a:r>
              <a:rPr lang="en-US" dirty="0" smtClean="0"/>
              <a:t>We observed that apply-to-each </a:t>
            </a:r>
            <a:r>
              <a:rPr lang="en-US" dirty="0"/>
              <a:t>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smtClean="0"/>
              <a:t>Y</a:t>
            </a:r>
            <a:r>
              <a:rPr lang="en-US" dirty="0" smtClean="0"/>
              <a:t>'s</a:t>
            </a:r>
          </a:p>
          <a:p>
            <a:r>
              <a:rPr lang="en-US" dirty="0" smtClean="0"/>
              <a:t>We write this down as a contract as follows:</a:t>
            </a:r>
          </a:p>
          <a:p>
            <a:endParaRPr lang="en-US" dirty="0"/>
          </a:p>
          <a:p>
            <a:endParaRPr lang="en-US" dirty="0" smtClean="0"/>
          </a:p>
          <a:p>
            <a:endParaRPr lang="en-US" dirty="0" smtClean="0"/>
          </a:p>
          <a:p>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25</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smtClean="0">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951414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this contract (1)</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r>
              <a:rPr lang="en-US" dirty="0" smtClean="0"/>
              <a:t>Here </a:t>
            </a:r>
            <a:r>
              <a:rPr lang="en-US" dirty="0"/>
              <a:t>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smtClean="0"/>
              <a:t>.  We write this using the notation </a:t>
            </a:r>
            <a:r>
              <a:rPr lang="en-US" b="1" dirty="0" smtClean="0"/>
              <a:t>(X-&gt;Y)</a:t>
            </a:r>
            <a:r>
              <a:rPr lang="en-US" dirty="0" smtClean="0"/>
              <a:t>.</a:t>
            </a:r>
            <a:endParaRPr lang="en-US" b="1" dirty="0"/>
          </a:p>
          <a:p>
            <a:r>
              <a:rPr lang="en-US" dirty="0"/>
              <a:t>Can't use any old function as the first argument– couldn't use +, for example</a:t>
            </a:r>
            <a:r>
              <a:rPr lang="en-US" dirty="0" smtClean="0"/>
              <a:t>.</a:t>
            </a:r>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smtClean="0">
                  <a:solidFill>
                    <a:srgbClr val="FF0000"/>
                  </a:solidFill>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3678600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this contract (2)</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smtClean="0"/>
          </a:p>
          <a:p>
            <a:endParaRPr lang="en-US" dirty="0"/>
          </a:p>
          <a:p>
            <a:r>
              <a:rPr lang="en-US" dirty="0" smtClean="0"/>
              <a:t>The X and Y mean that this function works for any choice of X and Y.</a:t>
            </a:r>
          </a:p>
          <a:p>
            <a:r>
              <a:rPr lang="en-US" dirty="0" smtClean="0"/>
              <a:t>For example, we could use </a:t>
            </a:r>
            <a:r>
              <a:rPr lang="en-US" b="1" dirty="0" smtClean="0">
                <a:latin typeface="Consolas" panose="020B0609020204030204" pitchFamily="49" charset="0"/>
                <a:cs typeface="Consolas" panose="020B0609020204030204" pitchFamily="49" charset="0"/>
              </a:rPr>
              <a:t>apply-to-each</a:t>
            </a:r>
            <a:r>
              <a:rPr lang="en-US" dirty="0" smtClean="0"/>
              <a:t> as</a:t>
            </a:r>
          </a:p>
          <a:p>
            <a:pPr marL="457200" lvl="1" indent="0">
              <a:buNone/>
            </a:pPr>
            <a:r>
              <a:rPr lang="en-US" sz="2400" b="1" dirty="0" smtClean="0">
                <a:latin typeface="Consolas" panose="020B0609020204030204" pitchFamily="49" charset="0"/>
                <a:cs typeface="Consolas" panose="020B0609020204030204" pitchFamily="49" charset="0"/>
              </a:rPr>
              <a:t>(Number -&gt; Number) </a:t>
            </a:r>
            <a:r>
              <a:rPr lang="en-US" sz="2400" b="1" dirty="0" err="1" smtClean="0">
                <a:latin typeface="Consolas" panose="020B0609020204030204" pitchFamily="49" charset="0"/>
                <a:cs typeface="Consolas" panose="020B0609020204030204" pitchFamily="49" charset="0"/>
              </a:rPr>
              <a:t>ListOfNumber</a:t>
            </a:r>
            <a:r>
              <a:rPr lang="en-US" sz="2400" b="1" dirty="0" smtClean="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-&gt; </a:t>
            </a:r>
            <a:r>
              <a:rPr lang="en-US" sz="2400" b="1" dirty="0" err="1" smtClean="0">
                <a:latin typeface="Consolas" panose="020B0609020204030204" pitchFamily="49" charset="0"/>
                <a:cs typeface="Consolas" panose="020B0609020204030204" pitchFamily="49" charset="0"/>
              </a:rPr>
              <a:t>ListOfNumber</a:t>
            </a:r>
            <a:endParaRPr lang="en-US" sz="2400" b="1" dirty="0" smtClean="0">
              <a:latin typeface="Consolas" panose="020B0609020204030204" pitchFamily="49" charset="0"/>
              <a:cs typeface="Consolas" panose="020B0609020204030204" pitchFamily="49" charset="0"/>
            </a:endParaRPr>
          </a:p>
          <a:p>
            <a:pPr marL="457200" lvl="1" indent="0">
              <a:buNone/>
            </a:pPr>
            <a:r>
              <a:rPr lang="en-US" sz="3200" dirty="0" smtClean="0">
                <a:cs typeface="Consolas" panose="020B0609020204030204" pitchFamily="49" charset="0"/>
              </a:rPr>
              <a:t>or as </a:t>
            </a:r>
          </a:p>
          <a:p>
            <a:pPr marL="457200" lvl="1" indent="0">
              <a:buNone/>
            </a:pPr>
            <a:r>
              <a:rPr lang="en-US" sz="2400" b="1" dirty="0" smtClean="0">
                <a:latin typeface="Consolas" panose="020B0609020204030204" pitchFamily="49" charset="0"/>
                <a:cs typeface="Consolas" panose="020B0609020204030204" pitchFamily="49" charset="0"/>
              </a:rPr>
              <a:t>(Employee -&gt; String) </a:t>
            </a:r>
            <a:r>
              <a:rPr lang="en-US" sz="2400" b="1" dirty="0" err="1" smtClean="0">
                <a:latin typeface="Consolas" panose="020B0609020204030204" pitchFamily="49" charset="0"/>
                <a:cs typeface="Consolas" panose="020B0609020204030204" pitchFamily="49" charset="0"/>
              </a:rPr>
              <a:t>ListOfEmployee</a:t>
            </a:r>
            <a:r>
              <a:rPr lang="en-US" sz="2400" b="1" dirty="0" smtClean="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-&gt; </a:t>
            </a:r>
            <a:r>
              <a:rPr lang="en-US" sz="2400" b="1" dirty="0" err="1" smtClean="0">
                <a:latin typeface="Consolas" panose="020B0609020204030204" pitchFamily="49" charset="0"/>
                <a:cs typeface="Consolas" panose="020B0609020204030204" pitchFamily="49" charset="0"/>
              </a:rPr>
              <a:t>ListOfString</a:t>
            </a:r>
            <a:endParaRPr lang="en-US" sz="2400" b="1" dirty="0" smtClean="0">
              <a:latin typeface="Consolas" panose="020B0609020204030204" pitchFamily="49" charset="0"/>
              <a:cs typeface="Consolas" panose="020B0609020204030204" pitchFamily="49" charset="0"/>
            </a:endParaRPr>
          </a:p>
          <a:p>
            <a:endParaRPr lang="en-US" dirty="0"/>
          </a:p>
          <a:p>
            <a:endParaRPr lang="en-US" dirty="0" smtClean="0"/>
          </a:p>
          <a:p>
            <a:endParaRPr lang="en-US" dirty="0"/>
          </a:p>
          <a:p>
            <a:endParaRPr lang="en-US" dirty="0" smtClean="0"/>
          </a:p>
        </p:txBody>
      </p:sp>
      <p:sp>
        <p:nvSpPr>
          <p:cNvPr id="7" name="Slide Number Placeholder 6"/>
          <p:cNvSpPr>
            <a:spLocks noGrp="1"/>
          </p:cNvSpPr>
          <p:nvPr>
            <p:ph type="sldNum" sz="quarter" idx="12"/>
          </p:nvPr>
        </p:nvSpPr>
        <p:spPr/>
        <p:txBody>
          <a:bodyPr/>
          <a:lstStyle/>
          <a:p>
            <a:fld id="{9F4492BD-6A9C-48FC-AC76-0B4FE11194A1}" type="slidenum">
              <a:rPr lang="en-US" smtClean="0"/>
              <a:pPr/>
              <a:t>27</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smtClean="0">
                  <a:latin typeface="Consolas" pitchFamily="49" charset="0"/>
                  <a:cs typeface="Consolas" pitchFamily="49" charset="0"/>
                </a:rPr>
                <a:t>(X-&gt;Y) </a:t>
              </a:r>
              <a:r>
                <a:rPr lang="en-US" sz="3200" b="1" dirty="0" err="1" smtClean="0">
                  <a:latin typeface="Consolas" pitchFamily="49" charset="0"/>
                  <a:cs typeface="Consolas" pitchFamily="49" charset="0"/>
                </a:rPr>
                <a:t>ListOfX</a:t>
              </a:r>
              <a:r>
                <a:rPr lang="en-US" sz="3200" b="1" dirty="0" smtClean="0">
                  <a:latin typeface="Consolas" pitchFamily="49" charset="0"/>
                  <a:cs typeface="Consolas" pitchFamily="49" charset="0"/>
                </a:rPr>
                <a:t> -&gt; </a:t>
              </a:r>
              <a:r>
                <a:rPr lang="en-US" sz="3200" b="1" dirty="0" err="1" smtClean="0">
                  <a:latin typeface="Consolas" pitchFamily="49" charset="0"/>
                  <a:cs typeface="Consolas" pitchFamily="49" charset="0"/>
                </a:rPr>
                <a:t>ListOfY</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smtClean="0">
                  <a:latin typeface="Consolas" pitchFamily="49" charset="0"/>
                  <a:cs typeface="Consolas" pitchFamily="49" charset="0"/>
                </a:rPr>
                <a:t>apply-to-each :</a:t>
              </a:r>
              <a:endParaRPr lang="en-US" sz="3200" b="1" dirty="0">
                <a:latin typeface="Consolas" pitchFamily="49" charset="0"/>
                <a:cs typeface="Consolas" pitchFamily="49" charset="0"/>
              </a:endParaRPr>
            </a:p>
          </p:txBody>
        </p:sp>
      </p:grpSp>
    </p:spTree>
    <p:extLst>
      <p:ext uri="{BB962C8B-B14F-4D97-AF65-F5344CB8AC3E}">
        <p14:creationId xmlns:p14="http://schemas.microsoft.com/office/powerpoint/2010/main" val="4242290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call this by its correct name</a:t>
            </a:r>
            <a:endParaRPr lang="en-US" dirty="0"/>
          </a:p>
        </p:txBody>
      </p:sp>
      <p:sp>
        <p:nvSpPr>
          <p:cNvPr id="3" name="Content Placeholder 2"/>
          <p:cNvSpPr>
            <a:spLocks noGrp="1"/>
          </p:cNvSpPr>
          <p:nvPr>
            <p:ph idx="1"/>
          </p:nvPr>
        </p:nvSpPr>
        <p:spPr/>
        <p:txBody>
          <a:bodyPr/>
          <a:lstStyle/>
          <a:p>
            <a:r>
              <a:rPr lang="en-US" dirty="0"/>
              <a:t>The </a:t>
            </a:r>
            <a:r>
              <a:rPr lang="en-US" dirty="0" smtClean="0"/>
              <a:t>standard name </a:t>
            </a:r>
            <a:r>
              <a:rPr lang="en-US" dirty="0"/>
              <a:t>of </a:t>
            </a:r>
            <a:r>
              <a:rPr lang="en-US" b="1" dirty="0">
                <a:latin typeface="Consolas" panose="020B0609020204030204" pitchFamily="49" charset="0"/>
                <a:cs typeface="Consolas" panose="020B0609020204030204" pitchFamily="49" charset="0"/>
              </a:rPr>
              <a:t>apply-to-each</a:t>
            </a:r>
            <a:r>
              <a:rPr lang="en-US" dirty="0"/>
              <a:t> is </a:t>
            </a:r>
            <a:r>
              <a:rPr lang="en-US" b="1" dirty="0" smtClean="0">
                <a:latin typeface="Consolas" panose="020B0609020204030204" pitchFamily="49" charset="0"/>
                <a:cs typeface="Consolas" panose="020B0609020204030204" pitchFamily="49" charset="0"/>
              </a:rPr>
              <a:t>map</a:t>
            </a:r>
            <a:r>
              <a:rPr lang="en-US" dirty="0" smtClean="0">
                <a:cs typeface="Consolas" panose="020B0609020204030204" pitchFamily="49" charset="0"/>
              </a:rPr>
              <a:t>.</a:t>
            </a:r>
          </a:p>
          <a:p>
            <a:r>
              <a:rPr lang="en-US" dirty="0" smtClean="0">
                <a:cs typeface="Consolas" panose="020B0609020204030204" pitchFamily="49" charset="0"/>
              </a:rPr>
              <a:t>That's what we'll call it from now on.</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958683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a:t>
            </a:r>
            <a:r>
              <a:rPr lang="en-US" dirty="0" smtClean="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we have higher-order functions, we can compose functions more easily.  Example:</a:t>
            </a:r>
          </a:p>
          <a:p>
            <a:pPr marL="0" indent="0">
              <a:buNone/>
            </a:pPr>
            <a:endParaRPr lang="en-US" dirty="0" smtClean="0"/>
          </a:p>
          <a:p>
            <a:pPr marL="0" indent="0">
              <a:buNone/>
            </a:pPr>
            <a:r>
              <a:rPr lang="en-US" b="1" dirty="0" smtClean="0">
                <a:latin typeface="Consolas" panose="020B0609020204030204" pitchFamily="49" charset="0"/>
                <a:cs typeface="Consolas" panose="020B0609020204030204" pitchFamily="49" charset="0"/>
              </a:rPr>
              <a:t>;; STRATEGY: Use HOF map on </a:t>
            </a:r>
            <a:r>
              <a:rPr lang="en-US" b="1" dirty="0" err="1" smtClean="0">
                <a:latin typeface="Consolas" panose="020B0609020204030204" pitchFamily="49" charset="0"/>
                <a:cs typeface="Consolas" panose="020B0609020204030204" pitchFamily="49" charset="0"/>
              </a:rPr>
              <a:t>lon</a:t>
            </a:r>
            <a:endParaRPr lang="en-US" b="1" dirty="0" smtClean="0">
              <a:latin typeface="Consolas" panose="020B0609020204030204" pitchFamily="49" charset="0"/>
              <a:cs typeface="Consolas" panose="020B0609020204030204" pitchFamily="49" charset="0"/>
            </a:endParaRPr>
          </a:p>
          <a:p>
            <a:pPr marL="0" indent="0">
              <a:buNone/>
            </a:pPr>
            <a:r>
              <a:rPr lang="en-US" b="1" dirty="0" smtClean="0">
                <a:latin typeface="Consolas" panose="020B0609020204030204" pitchFamily="49" charset="0"/>
                <a:cs typeface="Consolas" panose="020B0609020204030204" pitchFamily="49" charset="0"/>
              </a:rPr>
              <a:t>;;   (twice)</a:t>
            </a:r>
          </a:p>
          <a:p>
            <a:pPr marL="0" indent="0">
              <a:buNone/>
            </a:pPr>
            <a:r>
              <a:rPr lang="en-US" b="1" dirty="0" smtClean="0">
                <a:latin typeface="Consolas" panose="020B0609020204030204" pitchFamily="49" charset="0"/>
                <a:cs typeface="Consolas" panose="020B0609020204030204" pitchFamily="49" charset="0"/>
              </a:rPr>
              <a:t>(define (</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-plus-one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(map add1 (map </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lon</a:t>
            </a:r>
            <a:r>
              <a:rPr lang="en-US" b="1" dirty="0" smtClean="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sqr</a:t>
            </a:r>
            <a:r>
              <a:rPr lang="en-US" b="1" dirty="0" smtClean="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 (list 5 10 17)</a:t>
            </a: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167642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this lesson you should be able to:</a:t>
            </a:r>
          </a:p>
          <a:p>
            <a:pPr lvl="1"/>
            <a:r>
              <a:rPr lang="en-US" dirty="0" smtClean="0"/>
              <a:t>recognize when two function definitions differ only in what functions are called at particular places in the definition</a:t>
            </a:r>
          </a:p>
          <a:p>
            <a:pPr lvl="1"/>
            <a:r>
              <a:rPr lang="en-US" dirty="0" smtClean="0"/>
              <a:t>apply the generalization technique from Lesson 5.1 to such situations.</a:t>
            </a:r>
          </a:p>
          <a:p>
            <a:pPr lvl="1"/>
            <a:r>
              <a:rPr lang="en-US" dirty="0" smtClean="0"/>
              <a:t>use the new </a:t>
            </a:r>
            <a:r>
              <a:rPr lang="en-US" dirty="0"/>
              <a:t>strategy, called </a:t>
            </a:r>
            <a:r>
              <a:rPr lang="en-US" i="1" dirty="0" smtClean="0"/>
              <a:t>Use HOF</a:t>
            </a:r>
            <a:endParaRPr lang="en-US" i="1" dirty="0"/>
          </a:p>
          <a:p>
            <a:pPr lvl="1"/>
            <a:r>
              <a:rPr lang="en-US" dirty="0" smtClean="0"/>
              <a:t>read and write contracts </a:t>
            </a:r>
            <a:r>
              <a:rPr lang="en-US" dirty="0"/>
              <a:t>for functions that take other functions as arguments.</a:t>
            </a:r>
          </a:p>
          <a:p>
            <a:endParaRPr lang="en-US" dirty="0" smtClean="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You should now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a:t>
            </a:r>
            <a:r>
              <a:rPr lang="en-US" dirty="0" smtClean="0"/>
              <a:t>a new strategy </a:t>
            </a:r>
            <a:r>
              <a:rPr lang="en-US" dirty="0"/>
              <a:t>called higher-order function composition</a:t>
            </a:r>
          </a:p>
          <a:p>
            <a:pPr lvl="1"/>
            <a:r>
              <a:rPr lang="en-US" dirty="0"/>
              <a:t>read contracts for functions that take other functions as arguments.</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Tree>
    <p:extLst>
      <p:ext uri="{BB962C8B-B14F-4D97-AF65-F5344CB8AC3E}">
        <p14:creationId xmlns:p14="http://schemas.microsoft.com/office/powerpoint/2010/main" val="2015971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05-3-map.rkt in the examples folder</a:t>
            </a:r>
          </a:p>
          <a:p>
            <a:r>
              <a:rPr lang="en-US" dirty="0" smtClean="0"/>
              <a:t>If you have questions about this lesson, ask them on the Discussion Board</a:t>
            </a:r>
          </a:p>
          <a:p>
            <a:r>
              <a:rPr lang="en-US" dirty="0" smtClean="0"/>
              <a:t>Do Guided Practice 5.2</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35276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a:t>
            </a:r>
            <a:endParaRPr lang="en-US" dirty="0"/>
          </a:p>
        </p:txBody>
      </p:sp>
      <p:sp>
        <p:nvSpPr>
          <p:cNvPr id="3" name="Content Placeholder 2"/>
          <p:cNvSpPr>
            <a:spLocks noGrp="1"/>
          </p:cNvSpPr>
          <p:nvPr>
            <p:ph idx="1"/>
          </p:nvPr>
        </p:nvSpPr>
        <p:spPr/>
        <p:txBody>
          <a:bodyPr>
            <a:normAutofit fontScale="92500"/>
          </a:bodyPr>
          <a:lstStyle/>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ListOfNumber</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ListOfNumber</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GIVEN: a list of numbers</a:t>
            </a:r>
          </a:p>
          <a:p>
            <a:pPr>
              <a:buNone/>
            </a:pPr>
            <a:r>
              <a:rPr lang="en-US" sz="2400" b="1" dirty="0" smtClean="0">
                <a:latin typeface="Consolas" pitchFamily="49" charset="0"/>
                <a:cs typeface="Consolas" pitchFamily="49" charset="0"/>
              </a:rPr>
              <a:t>;; RETURNS: a list with 1 added to each number</a:t>
            </a:r>
          </a:p>
          <a:p>
            <a:pPr>
              <a:buNone/>
            </a:pPr>
            <a:r>
              <a:rPr lang="en-US" sz="2400" b="1" dirty="0" smtClean="0">
                <a:latin typeface="Consolas" pitchFamily="49" charset="0"/>
                <a:cs typeface="Consolas" pitchFamily="49" charset="0"/>
              </a:rPr>
              <a:t>;; (add-1-to-each (list 11 22 33)) = (list 12 23 34)</a:t>
            </a:r>
          </a:p>
          <a:p>
            <a:pPr>
              <a:buNone/>
            </a:pPr>
            <a:r>
              <a:rPr lang="en-US" sz="2400" b="1" dirty="0" smtClean="0">
                <a:latin typeface="Consolas" pitchFamily="49" charset="0"/>
                <a:cs typeface="Consolas" pitchFamily="49" charset="0"/>
              </a:rPr>
              <a:t>;; STRATEGY: Use template for </a:t>
            </a:r>
            <a:r>
              <a:rPr lang="en-US" sz="2400" b="1" dirty="0" err="1" smtClean="0">
                <a:latin typeface="Consolas" pitchFamily="49" charset="0"/>
                <a:cs typeface="Consolas" pitchFamily="49" charset="0"/>
              </a:rPr>
              <a:t>ListOfNumber</a:t>
            </a:r>
            <a:r>
              <a:rPr lang="en-US" sz="2400" b="1" dirty="0" smtClean="0">
                <a:latin typeface="Consolas" pitchFamily="49" charset="0"/>
                <a:cs typeface="Consolas" pitchFamily="49" charset="0"/>
              </a:rPr>
              <a:t> on </a:t>
            </a:r>
            <a:r>
              <a:rPr lang="en-US" sz="2400" b="1" dirty="0" err="1" smtClean="0">
                <a:latin typeface="Consolas" pitchFamily="49" charset="0"/>
                <a:cs typeface="Consolas" pitchFamily="49" charset="0"/>
              </a:rPr>
              <a:t>lon</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(define (add-1-to-each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(add1 (first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(add1-to-each (rest </a:t>
            </a:r>
            <a:r>
              <a:rPr lang="en-US" sz="2400" b="1" dirty="0" err="1" smtClean="0">
                <a:latin typeface="Consolas" pitchFamily="49" charset="0"/>
                <a:cs typeface="Consolas" pitchFamily="49" charset="0"/>
              </a:rPr>
              <a:t>lon</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it to this function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Consolas" pitchFamily="49" charset="0"/>
                <a:cs typeface="Consolas" pitchFamily="49" charset="0"/>
              </a:rPr>
              <a:t>(define-</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employee (name salary))</a:t>
            </a:r>
          </a:p>
          <a:p>
            <a:pPr>
              <a:buNone/>
            </a:pPr>
            <a:r>
              <a:rPr lang="en-US" sz="2400" b="1" dirty="0" smtClean="0">
                <a:latin typeface="Consolas" pitchFamily="49" charset="0"/>
                <a:cs typeface="Consolas" pitchFamily="49" charset="0"/>
              </a:rPr>
              <a:t>;; An Employee is a (make-employee String </a:t>
            </a:r>
            <a:r>
              <a:rPr lang="en-US" sz="2400" b="1" dirty="0" err="1" smtClean="0">
                <a:latin typeface="Consolas" pitchFamily="49" charset="0"/>
                <a:cs typeface="Consolas" pitchFamily="49" charset="0"/>
              </a:rPr>
              <a:t>PosInt</a:t>
            </a:r>
            <a:r>
              <a:rPr lang="en-US" sz="2400" b="1" dirty="0" smtClean="0">
                <a:latin typeface="Consolas" pitchFamily="49" charset="0"/>
                <a:cs typeface="Consolas" pitchFamily="49" charset="0"/>
              </a:rPr>
              <a: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extract-names : </a:t>
            </a:r>
            <a:r>
              <a:rPr lang="en-US" sz="2400" b="1" dirty="0" err="1" smtClean="0">
                <a:latin typeface="Consolas" pitchFamily="49" charset="0"/>
                <a:cs typeface="Consolas" pitchFamily="49" charset="0"/>
              </a:rPr>
              <a:t>ListOfEmployee</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ListOfString</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GIVEN: a list of employees </a:t>
            </a:r>
          </a:p>
          <a:p>
            <a:pPr>
              <a:buNone/>
            </a:pPr>
            <a:r>
              <a:rPr lang="en-US" sz="2400" b="1" dirty="0" smtClean="0">
                <a:latin typeface="Consolas" pitchFamily="49" charset="0"/>
                <a:cs typeface="Consolas" pitchFamily="49" charset="0"/>
              </a:rPr>
              <a:t>;; RETURNS: the list of their names</a:t>
            </a:r>
          </a:p>
          <a:p>
            <a:pPr>
              <a:buNone/>
            </a:pPr>
            <a:r>
              <a:rPr lang="en-US" sz="2400" b="1" dirty="0" smtClean="0">
                <a:latin typeface="Consolas" pitchFamily="49" charset="0"/>
                <a:cs typeface="Consolas" pitchFamily="49" charset="0"/>
              </a:rPr>
              <a:t>;; STRATEGY: Use template for </a:t>
            </a:r>
            <a:r>
              <a:rPr lang="en-US" sz="2400" b="1" dirty="0" err="1" smtClean="0">
                <a:latin typeface="Consolas" pitchFamily="49" charset="0"/>
                <a:cs typeface="Consolas" pitchFamily="49" charset="0"/>
              </a:rPr>
              <a:t>ListOfEmployee</a:t>
            </a:r>
            <a:r>
              <a:rPr lang="en-US" sz="2400" b="1" dirty="0" smtClean="0">
                <a:latin typeface="Consolas" pitchFamily="49" charset="0"/>
                <a:cs typeface="Consolas" pitchFamily="49" charset="0"/>
              </a:rPr>
              <a:t> on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(define (extract-names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(employee-name (first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(extract-names (rest </a:t>
            </a:r>
            <a:r>
              <a:rPr lang="en-US" sz="2400" b="1" dirty="0" err="1" smtClean="0">
                <a:latin typeface="Consolas" pitchFamily="49" charset="0"/>
                <a:cs typeface="Consolas" pitchFamily="49" charset="0"/>
              </a:rPr>
              <a:t>loe</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err="1" smtClean="0"/>
              <a:t>interp</a:t>
            </a:r>
            <a:r>
              <a:rPr lang="en-US" dirty="0" smtClean="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These functions only differ in one place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smtClean="0">
                <a:latin typeface="Consolas" pitchFamily="49" charset="0"/>
                <a:cs typeface="Consolas" pitchFamily="49" charset="0"/>
              </a:rPr>
              <a:t>  </a:t>
            </a:r>
            <a:r>
              <a:rPr lang="en-US" b="1" dirty="0" err="1" smtClean="0">
                <a:latin typeface="Consolas" pitchFamily="49" charset="0"/>
                <a:cs typeface="Consolas" pitchFamily="49" charset="0"/>
              </a:rPr>
              <a:t>ListOfNumber</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ListOfNumber</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add1</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add1-to-each</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smtClean="0">
                <a:latin typeface="Lucida Console" pitchFamily="49" charset="0"/>
              </a:rPr>
              <a:t>  </a:t>
            </a:r>
            <a:r>
              <a:rPr lang="en-US" b="1" dirty="0" err="1" smtClean="0">
                <a:latin typeface="Consolas" pitchFamily="49" charset="0"/>
                <a:cs typeface="Consolas" pitchFamily="49" charset="0"/>
              </a:rPr>
              <a:t>ListOfEmployee</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ListOfString</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 empty]</a:t>
            </a:r>
          </a:p>
          <a:p>
            <a:pPr>
              <a:buNone/>
            </a:pPr>
            <a:r>
              <a:rPr lang="en-US" b="1" dirty="0" smtClean="0">
                <a:latin typeface="Consolas" pitchFamily="49" charset="0"/>
                <a:cs typeface="Consolas" pitchFamily="49" charset="0"/>
              </a:rPr>
              <a:t>      [else (cons</a:t>
            </a:r>
          </a:p>
          <a:p>
            <a:pPr>
              <a:buNone/>
            </a:pPr>
            <a:r>
              <a:rPr lang="en-US" b="1" dirty="0" smtClean="0">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employee-name</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(first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extract-names</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(rest </a:t>
            </a:r>
            <a:r>
              <a:rPr lang="en-US" b="1" dirty="0" err="1" smtClean="0">
                <a:latin typeface="Consolas" pitchFamily="49" charset="0"/>
                <a:cs typeface="Consolas" pitchFamily="49" charset="0"/>
              </a:rPr>
              <a:t>loe</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p:nvSpPr>
        <p:spPr>
          <a:xfrm>
            <a:off x="2286000" y="5181600"/>
            <a:ext cx="60960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On one side, we use </a:t>
            </a:r>
            <a:r>
              <a:rPr lang="en-US" sz="2400" dirty="0"/>
              <a:t>function </a:t>
            </a:r>
            <a:r>
              <a:rPr lang="en-US" sz="2400" b="1" dirty="0"/>
              <a:t>add1</a:t>
            </a:r>
            <a:r>
              <a:rPr lang="en-US" sz="2400" dirty="0"/>
              <a:t>, and on the other we use the function </a:t>
            </a:r>
            <a:r>
              <a:rPr lang="en-US" sz="2400" b="1" dirty="0"/>
              <a:t>employee-name</a:t>
            </a:r>
            <a:r>
              <a:rPr lang="en-US" sz="2400" dirty="0"/>
              <a:t>.</a:t>
            </a:r>
            <a:r>
              <a:rPr lang="en-US" sz="2400" dirty="0" smtClean="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smtClean="0">
                <a:latin typeface="Consolas" pitchFamily="49" charset="0"/>
                <a:cs typeface="Consolas" pitchFamily="49" charset="0"/>
              </a:rPr>
              <a:t>(define (apply-to-each </a:t>
            </a:r>
            <a:r>
              <a:rPr lang="en-US" sz="2600" b="1" dirty="0" smtClean="0">
                <a:solidFill>
                  <a:srgbClr val="00B050"/>
                </a:solidFill>
                <a:latin typeface="Consolas" pitchFamily="49" charset="0"/>
                <a:cs typeface="Consolas" pitchFamily="49" charset="0"/>
              </a:rPr>
              <a:t>fn</a:t>
            </a: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a:t>
            </a:r>
          </a:p>
          <a:p>
            <a:pPr>
              <a:buNone/>
            </a:pPr>
            <a:r>
              <a:rPr lang="en-US" sz="2600" b="1" dirty="0" smtClean="0">
                <a:latin typeface="Consolas" pitchFamily="49" charset="0"/>
                <a:cs typeface="Consolas" pitchFamily="49" charset="0"/>
              </a:rPr>
              <a:t>  (</a:t>
            </a:r>
            <a:r>
              <a:rPr lang="en-US" sz="2600" b="1" dirty="0" err="1" smtClean="0">
                <a:latin typeface="Consolas" pitchFamily="49" charset="0"/>
                <a:cs typeface="Consolas" pitchFamily="49" charset="0"/>
              </a:rPr>
              <a:t>cond</a:t>
            </a: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     [(empty?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 empty]</a:t>
            </a:r>
          </a:p>
          <a:p>
            <a:pPr>
              <a:buNone/>
            </a:pPr>
            <a:r>
              <a:rPr lang="en-US" sz="2600" b="1" dirty="0" smtClean="0">
                <a:latin typeface="Consolas" pitchFamily="49" charset="0"/>
                <a:cs typeface="Consolas" pitchFamily="49" charset="0"/>
              </a:rPr>
              <a:t>     [else (cons</a:t>
            </a:r>
          </a:p>
          <a:p>
            <a:pPr>
              <a:buNone/>
            </a:pPr>
            <a:r>
              <a:rPr lang="en-US" sz="2600" b="1" dirty="0" smtClean="0">
                <a:latin typeface="Consolas" pitchFamily="49" charset="0"/>
                <a:cs typeface="Consolas" pitchFamily="49" charset="0"/>
              </a:rPr>
              <a:t>             (</a:t>
            </a:r>
            <a:r>
              <a:rPr lang="en-US" sz="2600" b="1" dirty="0" smtClean="0">
                <a:solidFill>
                  <a:srgbClr val="00B050"/>
                </a:solidFill>
                <a:latin typeface="Consolas" pitchFamily="49" charset="0"/>
                <a:cs typeface="Consolas" pitchFamily="49" charset="0"/>
              </a:rPr>
              <a:t>fn</a:t>
            </a:r>
            <a:r>
              <a:rPr lang="en-US" sz="2600" b="1" dirty="0" smtClean="0">
                <a:latin typeface="Consolas" pitchFamily="49" charset="0"/>
                <a:cs typeface="Consolas" pitchFamily="49" charset="0"/>
              </a:rPr>
              <a:t> (first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fn (rest </a:t>
            </a:r>
            <a:r>
              <a:rPr lang="en-US" sz="2600" b="1" dirty="0" err="1" smtClean="0">
                <a:latin typeface="Consolas" pitchFamily="49" charset="0"/>
                <a:cs typeface="Consolas" pitchFamily="49" charset="0"/>
              </a:rPr>
              <a:t>lst</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(define (add-1-to-each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add1 </a:t>
            </a:r>
            <a:r>
              <a:rPr lang="en-US" sz="2600" b="1" dirty="0" err="1" smtClean="0">
                <a:latin typeface="Consolas" pitchFamily="49" charset="0"/>
                <a:cs typeface="Consolas" pitchFamily="49" charset="0"/>
              </a:rPr>
              <a:t>lon</a:t>
            </a:r>
            <a:r>
              <a:rPr lang="en-US" sz="2600" b="1" dirty="0" smtClean="0">
                <a:latin typeface="Consolas" pitchFamily="49" charset="0"/>
                <a:cs typeface="Consolas" pitchFamily="49" charset="0"/>
              </a:rPr>
              <a:t>))</a:t>
            </a:r>
          </a:p>
          <a:p>
            <a:pPr>
              <a:buNone/>
            </a:pPr>
            <a:endParaRPr lang="en-US" sz="2600" b="1" dirty="0" smtClean="0">
              <a:latin typeface="Consolas" pitchFamily="49" charset="0"/>
              <a:cs typeface="Consolas" pitchFamily="49" charset="0"/>
            </a:endParaRPr>
          </a:p>
          <a:p>
            <a:pPr>
              <a:buNone/>
            </a:pPr>
            <a:r>
              <a:rPr lang="en-US" sz="2600" b="1" dirty="0" smtClean="0">
                <a:latin typeface="Consolas" pitchFamily="49" charset="0"/>
                <a:cs typeface="Consolas" pitchFamily="49" charset="0"/>
              </a:rPr>
              <a:t>(define (extract-names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p>
          <a:p>
            <a:pPr>
              <a:buNone/>
            </a:pPr>
            <a:r>
              <a:rPr lang="en-US" sz="2600" b="1" dirty="0" smtClean="0">
                <a:latin typeface="Consolas" pitchFamily="49" charset="0"/>
                <a:cs typeface="Consolas" pitchFamily="49" charset="0"/>
              </a:rPr>
              <a:t>  (apply-to-each employee-name </a:t>
            </a:r>
            <a:r>
              <a:rPr lang="en-US" sz="2600" b="1" dirty="0" err="1" smtClean="0">
                <a:latin typeface="Consolas" pitchFamily="49" charset="0"/>
                <a:cs typeface="Consolas" pitchFamily="49" charset="0"/>
              </a:rPr>
              <a:t>loe</a:t>
            </a:r>
            <a:r>
              <a:rPr lang="en-US" sz="2600" b="1" dirty="0" smtClean="0">
                <a:latin typeface="Consolas" pitchFamily="49" charset="0"/>
                <a:cs typeface="Consolas" pitchFamily="49" charset="0"/>
              </a:rPr>
              <a:t>))</a:t>
            </a:r>
            <a:endParaRPr lang="en-US" sz="26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smtClean="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sz="2400" dirty="0"/>
              <a:t>We recover the original functions by passing one or the other </a:t>
            </a:r>
            <a:r>
              <a:rPr lang="en-US" sz="2400" dirty="0" err="1"/>
              <a:t>other</a:t>
            </a:r>
            <a:r>
              <a:rPr lang="en-US" sz="2400" dirty="0"/>
              <a:t>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07574" y="2974429"/>
            <a:ext cx="3393683" cy="1200329"/>
          </a:xfrm>
          <a:prstGeom prst="rect">
            <a:avLst/>
          </a:prstGeom>
          <a:solidFill>
            <a:schemeClr val="accent3">
              <a:lumMod val="20000"/>
              <a:lumOff val="80000"/>
            </a:schemeClr>
          </a:solidFill>
          <a:ln w="12700">
            <a:solidFill>
              <a:schemeClr val="tx2">
                <a:lumMod val="60000"/>
                <a:lumOff val="40000"/>
              </a:schemeClr>
            </a:solidFill>
          </a:ln>
        </p:spPr>
        <p:txBody>
          <a:bodyPr wrap="square" rtlCol="0">
            <a:spAutoFit/>
          </a:bodyPr>
          <a:lstStyle/>
          <a:p>
            <a:r>
              <a:rPr lang="en-US" dirty="0" smtClean="0"/>
              <a:t>BSL does not allow functions as arguments, so we switch to Intermediate Student Language (ISL).</a:t>
            </a:r>
          </a:p>
        </p:txBody>
      </p: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watch this work</a:t>
            </a:r>
            <a:endParaRPr lang="en-US" dirty="0"/>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smtClean="0">
                <a:latin typeface="Consolas" pitchFamily="49" charset="0"/>
                <a:cs typeface="Consolas" pitchFamily="49" charset="0"/>
              </a:rPr>
              <a:t>(</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10 (cons 20 (cons 30 empty))))</a:t>
            </a:r>
          </a:p>
          <a:p>
            <a:pPr marL="0" indent="0">
              <a:buNone/>
            </a:pPr>
            <a:r>
              <a:rPr lang="en-US" sz="2200" b="1" dirty="0" smtClean="0">
                <a:latin typeface="Consolas" pitchFamily="49" charset="0"/>
                <a:cs typeface="Consolas" pitchFamily="49" charset="0"/>
              </a:rPr>
              <a:t>=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20 (cons 30 empty))))</a:t>
            </a:r>
          </a:p>
          <a:p>
            <a:pPr marL="0" indent="0">
              <a:buNone/>
            </a:pPr>
            <a:r>
              <a:rPr lang="en-US" sz="2200" b="1" dirty="0" smtClean="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20 (cons 30 empty))))</a:t>
            </a:r>
          </a:p>
          <a:p>
            <a:pPr marL="0" indent="0">
              <a:spcBef>
                <a:spcPts val="0"/>
              </a:spcBef>
              <a:buNone/>
            </a:pPr>
            <a:r>
              <a:rPr lang="en-US" sz="2200" b="1" dirty="0" smtClean="0">
                <a:latin typeface="Consolas" pitchFamily="49" charset="0"/>
                <a:cs typeface="Consolas" pitchFamily="49" charset="0"/>
              </a:rPr>
              <a:t>= (cons 11 </a:t>
            </a:r>
          </a:p>
          <a:p>
            <a:pPr marL="0" indent="0">
              <a:buNone/>
            </a:pPr>
            <a:r>
              <a:rPr lang="en-US" sz="2200" b="1" dirty="0" smtClean="0">
                <a:latin typeface="Consolas" pitchFamily="49" charset="0"/>
                <a:cs typeface="Consolas" pitchFamily="49" charset="0"/>
              </a:rPr>
              <a:t>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30 empty)))</a:t>
            </a:r>
          </a:p>
          <a:p>
            <a:pPr marL="0" indent="0">
              <a:buNone/>
            </a:pPr>
            <a:r>
              <a:rPr lang="en-US" sz="2200" b="1" dirty="0" smtClean="0">
                <a:latin typeface="Consolas" pitchFamily="49" charset="0"/>
                <a:cs typeface="Consolas" pitchFamily="49" charset="0"/>
              </a:rPr>
              <a:t>= (cons 11 (cons 21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(cons 30 empty))))</a:t>
            </a:r>
          </a:p>
          <a:p>
            <a:pPr marL="0" indent="0">
              <a:buNone/>
            </a:pPr>
            <a:r>
              <a:rPr lang="en-US" sz="2200" b="1" dirty="0" smtClean="0">
                <a:latin typeface="Consolas" pitchFamily="49" charset="0"/>
                <a:cs typeface="Consolas" pitchFamily="49" charset="0"/>
              </a:rPr>
              <a:t>= (cons 11 (cons 21 (cons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smtClean="0">
                <a:latin typeface="Consolas" pitchFamily="49" charset="0"/>
                <a:cs typeface="Consolas" pitchFamily="49" charset="0"/>
              </a:rPr>
              <a:t>                         (</a:t>
            </a:r>
            <a:r>
              <a:rPr lang="en-US" sz="2200" b="1" dirty="0" smtClean="0">
                <a:solidFill>
                  <a:srgbClr val="FF0000"/>
                </a:solidFill>
                <a:latin typeface="Consolas" pitchFamily="49" charset="0"/>
                <a:cs typeface="Consolas" pitchFamily="49" charset="0"/>
              </a:rPr>
              <a:t>apply-to-each</a:t>
            </a:r>
            <a:r>
              <a:rPr lang="en-US" sz="2200" b="1" dirty="0" smtClean="0">
                <a:latin typeface="Consolas" pitchFamily="49" charset="0"/>
                <a:cs typeface="Consolas" pitchFamily="49" charset="0"/>
              </a:rPr>
              <a:t> </a:t>
            </a:r>
            <a:r>
              <a:rPr lang="en-US" sz="2200" b="1" dirty="0" smtClean="0">
                <a:solidFill>
                  <a:srgbClr val="92D050"/>
                </a:solidFill>
                <a:latin typeface="Consolas" pitchFamily="49" charset="0"/>
                <a:cs typeface="Consolas" pitchFamily="49" charset="0"/>
              </a:rPr>
              <a:t>add1</a:t>
            </a:r>
            <a:r>
              <a:rPr lang="en-US" sz="2200" b="1" dirty="0" smtClean="0">
                <a:latin typeface="Consolas" pitchFamily="49" charset="0"/>
                <a:cs typeface="Consolas" pitchFamily="49" charset="0"/>
              </a:rPr>
              <a:t> empty))))</a:t>
            </a:r>
          </a:p>
          <a:p>
            <a:pPr marL="0" indent="0">
              <a:buNone/>
            </a:pPr>
            <a:r>
              <a:rPr lang="en-US" sz="2200" b="1" dirty="0" smtClean="0">
                <a:latin typeface="Consolas" pitchFamily="49" charset="0"/>
                <a:cs typeface="Consolas" pitchFamily="49" charset="0"/>
              </a:rPr>
              <a:t>= (cons 11 (cons 21 (cons 31 empty))))</a:t>
            </a:r>
            <a:endParaRPr lang="en-US" sz="22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Computing as algebra</a:t>
            </a:r>
            <a:endParaRPr lang="en-US" dirty="0"/>
          </a:p>
        </p:txBody>
      </p:sp>
      <p:sp>
        <p:nvSpPr>
          <p:cNvPr id="3" name="Content Placeholder 2"/>
          <p:cNvSpPr>
            <a:spLocks noGrp="1"/>
          </p:cNvSpPr>
          <p:nvPr>
            <p:ph idx="1"/>
          </p:nvPr>
        </p:nvSpPr>
        <p:spPr/>
        <p:txBody>
          <a:bodyPr>
            <a:normAutofit lnSpcReduction="10000"/>
          </a:bodyPr>
          <a:lstStyle/>
          <a:p>
            <a:r>
              <a:rPr lang="en-US" dirty="0" smtClean="0"/>
              <a:t>The calculation on the previous slide just used </a:t>
            </a:r>
            <a:r>
              <a:rPr lang="en-US" dirty="0" err="1" smtClean="0"/>
              <a:t>equational</a:t>
            </a:r>
            <a:r>
              <a:rPr lang="en-US" dirty="0" smtClean="0"/>
              <a:t> reasoning, like you did in Middle School algebra.</a:t>
            </a:r>
          </a:p>
          <a:p>
            <a:r>
              <a:rPr lang="en-US" dirty="0" smtClean="0"/>
              <a:t>The functional approach to programming, which we have been using now, allows us to reason about programs just using equations like these.</a:t>
            </a:r>
          </a:p>
          <a:p>
            <a:r>
              <a:rPr lang="en-US" dirty="0" smtClean="0"/>
              <a:t>This is much simpler than reasoning about programs with assignment statements.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2697</TotalTime>
  <Words>2250</Words>
  <Application>Microsoft Office PowerPoint</Application>
  <PresentationFormat>On-screen Show (4:3)</PresentationFormat>
  <Paragraphs>326</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An Example</vt:lpstr>
      <vt:lpstr>Compare it to this function</vt:lpstr>
      <vt:lpstr>These functions only differ in one place</vt:lpstr>
      <vt:lpstr>PowerPoint Presentation</vt:lpstr>
      <vt:lpstr>Let's watch this work</vt:lpstr>
      <vt:lpstr>Digression: Computing as algebra</vt:lpstr>
      <vt:lpstr>A small but important detail: we need to switch languages</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140</cp:revision>
  <dcterms:created xsi:type="dcterms:W3CDTF">2010-06-24T16:22:15Z</dcterms:created>
  <dcterms:modified xsi:type="dcterms:W3CDTF">2015-10-11T01:41:14Z</dcterms:modified>
</cp:coreProperties>
</file>