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7" r:id="rId2"/>
    <p:sldId id="258" r:id="rId3"/>
    <p:sldId id="274" r:id="rId4"/>
    <p:sldId id="276" r:id="rId5"/>
    <p:sldId id="277" r:id="rId6"/>
    <p:sldId id="278" r:id="rId7"/>
    <p:sldId id="279" r:id="rId8"/>
    <p:sldId id="280" r:id="rId9"/>
    <p:sldId id="275" r:id="rId10"/>
    <p:sldId id="259" r:id="rId11"/>
    <p:sldId id="265" r:id="rId12"/>
    <p:sldId id="270" r:id="rId13"/>
    <p:sldId id="267" r:id="rId14"/>
    <p:sldId id="271" r:id="rId15"/>
    <p:sldId id="282" r:id="rId16"/>
    <p:sldId id="281"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70" autoAdjust="0"/>
    <p:restoredTop sz="95448" autoAdjust="0"/>
  </p:normalViewPr>
  <p:slideViewPr>
    <p:cSldViewPr snapToGrid="0">
      <p:cViewPr varScale="1">
        <p:scale>
          <a:sx n="87" d="100"/>
          <a:sy n="87" d="100"/>
        </p:scale>
        <p:origin x="94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B146F0-9122-4808-B0F9-3E08B8294872}" type="datetimeFigureOut">
              <a:rPr lang="en-US" smtClean="0"/>
              <a:t>8/13/2015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80CC5F-B70A-4D86-BBBF-E132BC41B131}" type="slidenum">
              <a:rPr lang="en-US" smtClean="0"/>
              <a:t>‹#›</a:t>
            </a:fld>
            <a:endParaRPr lang="en-US"/>
          </a:p>
        </p:txBody>
      </p:sp>
    </p:spTree>
    <p:extLst>
      <p:ext uri="{BB962C8B-B14F-4D97-AF65-F5344CB8AC3E}">
        <p14:creationId xmlns:p14="http://schemas.microsoft.com/office/powerpoint/2010/main" val="4127572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r>
              <a:rPr lang="en-US" dirty="0" smtClean="0"/>
              <a:t>Welcome to CS 50-10, Program Design Paradigms, also known as “Bootcamp”</a:t>
            </a:r>
          </a:p>
          <a:p>
            <a:endParaRPr lang="en-US" dirty="0" smtClean="0"/>
          </a:p>
          <a:p>
            <a:r>
              <a:rPr lang="en-US" dirty="0" smtClean="0"/>
              <a:t>I’m Professor Wand, and I will be your instructor in this online course.</a:t>
            </a:r>
          </a:p>
          <a:p>
            <a:endParaRPr lang="en-US" dirty="0" smtClean="0"/>
          </a:p>
          <a:p>
            <a:r>
              <a:rPr lang="en-US" dirty="0" smtClean="0"/>
              <a:t>In this lesson, we will learn about the goals of this course and about some of the educational philosophy behind it.</a:t>
            </a:r>
            <a:endParaRPr lang="en-US" dirty="0"/>
          </a:p>
        </p:txBody>
      </p:sp>
      <p:sp>
        <p:nvSpPr>
          <p:cNvPr id="4" name="Slide Number Placeholder 3"/>
          <p:cNvSpPr>
            <a:spLocks noGrp="1"/>
          </p:cNvSpPr>
          <p:nvPr>
            <p:ph type="sldNum" sz="quarter" idx="10"/>
          </p:nvPr>
        </p:nvSpPr>
        <p:spPr/>
        <p:txBody>
          <a:bodyPr/>
          <a:lstStyle/>
          <a:p>
            <a:fld id="{C817909F-3886-456C-8134-DE469A6B6674}"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4271068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10</a:t>
            </a:fld>
            <a:endParaRPr lang="en-US"/>
          </a:p>
        </p:txBody>
      </p:sp>
    </p:spTree>
    <p:extLst>
      <p:ext uri="{BB962C8B-B14F-4D97-AF65-F5344CB8AC3E}">
        <p14:creationId xmlns:p14="http://schemas.microsoft.com/office/powerpoint/2010/main" val="568461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11</a:t>
            </a:fld>
            <a:endParaRPr lang="en-US"/>
          </a:p>
        </p:txBody>
      </p:sp>
    </p:spTree>
    <p:extLst>
      <p:ext uri="{BB962C8B-B14F-4D97-AF65-F5344CB8AC3E}">
        <p14:creationId xmlns:p14="http://schemas.microsoft.com/office/powerpoint/2010/main" val="688805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12</a:t>
            </a:fld>
            <a:endParaRPr lang="en-US"/>
          </a:p>
        </p:txBody>
      </p:sp>
    </p:spTree>
    <p:extLst>
      <p:ext uri="{BB962C8B-B14F-4D97-AF65-F5344CB8AC3E}">
        <p14:creationId xmlns:p14="http://schemas.microsoft.com/office/powerpoint/2010/main" val="2556681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13</a:t>
            </a:fld>
            <a:endParaRPr lang="en-US"/>
          </a:p>
        </p:txBody>
      </p:sp>
    </p:spTree>
    <p:extLst>
      <p:ext uri="{BB962C8B-B14F-4D97-AF65-F5344CB8AC3E}">
        <p14:creationId xmlns:p14="http://schemas.microsoft.com/office/powerpoint/2010/main" val="4063843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function design recipe.  </a:t>
            </a:r>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14</a:t>
            </a:fld>
            <a:endParaRPr lang="en-US"/>
          </a:p>
        </p:txBody>
      </p:sp>
    </p:spTree>
    <p:extLst>
      <p:ext uri="{BB962C8B-B14F-4D97-AF65-F5344CB8AC3E}">
        <p14:creationId xmlns:p14="http://schemas.microsoft.com/office/powerpoint/2010/main" val="4027325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17</a:t>
            </a:fld>
            <a:endParaRPr lang="en-US"/>
          </a:p>
        </p:txBody>
      </p:sp>
    </p:spTree>
    <p:extLst>
      <p:ext uri="{BB962C8B-B14F-4D97-AF65-F5344CB8AC3E}">
        <p14:creationId xmlns:p14="http://schemas.microsoft.com/office/powerpoint/2010/main" val="3170611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2</a:t>
            </a:fld>
            <a:endParaRPr lang="en-US"/>
          </a:p>
        </p:txBody>
      </p:sp>
    </p:spTree>
    <p:extLst>
      <p:ext uri="{BB962C8B-B14F-4D97-AF65-F5344CB8AC3E}">
        <p14:creationId xmlns:p14="http://schemas.microsoft.com/office/powerpoint/2010/main" val="984312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3</a:t>
            </a:fld>
            <a:endParaRPr lang="en-US"/>
          </a:p>
        </p:txBody>
      </p:sp>
    </p:spTree>
    <p:extLst>
      <p:ext uri="{BB962C8B-B14F-4D97-AF65-F5344CB8AC3E}">
        <p14:creationId xmlns:p14="http://schemas.microsoft.com/office/powerpoint/2010/main" val="1623990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4</a:t>
            </a:fld>
            <a:endParaRPr lang="en-US"/>
          </a:p>
        </p:txBody>
      </p:sp>
    </p:spTree>
    <p:extLst>
      <p:ext uri="{BB962C8B-B14F-4D97-AF65-F5344CB8AC3E}">
        <p14:creationId xmlns:p14="http://schemas.microsoft.com/office/powerpoint/2010/main" val="2008942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5</a:t>
            </a:fld>
            <a:endParaRPr lang="en-US"/>
          </a:p>
        </p:txBody>
      </p:sp>
    </p:spTree>
    <p:extLst>
      <p:ext uri="{BB962C8B-B14F-4D97-AF65-F5344CB8AC3E}">
        <p14:creationId xmlns:p14="http://schemas.microsoft.com/office/powerpoint/2010/main" val="620085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80CC5F-B70A-4D86-BBBF-E132BC41B131}" type="slidenum">
              <a:rPr lang="en-US" smtClean="0"/>
              <a:t>6</a:t>
            </a:fld>
            <a:endParaRPr lang="en-US"/>
          </a:p>
        </p:txBody>
      </p:sp>
    </p:spTree>
    <p:extLst>
      <p:ext uri="{BB962C8B-B14F-4D97-AF65-F5344CB8AC3E}">
        <p14:creationId xmlns:p14="http://schemas.microsoft.com/office/powerpoint/2010/main" val="221279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7</a:t>
            </a:fld>
            <a:endParaRPr lang="en-US"/>
          </a:p>
        </p:txBody>
      </p:sp>
    </p:spTree>
    <p:extLst>
      <p:ext uri="{BB962C8B-B14F-4D97-AF65-F5344CB8AC3E}">
        <p14:creationId xmlns:p14="http://schemas.microsoft.com/office/powerpoint/2010/main" val="3081139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8</a:t>
            </a:fld>
            <a:endParaRPr lang="en-US"/>
          </a:p>
        </p:txBody>
      </p:sp>
    </p:spTree>
    <p:extLst>
      <p:ext uri="{BB962C8B-B14F-4D97-AF65-F5344CB8AC3E}">
        <p14:creationId xmlns:p14="http://schemas.microsoft.com/office/powerpoint/2010/main" val="302159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9</a:t>
            </a:fld>
            <a:endParaRPr lang="en-US"/>
          </a:p>
        </p:txBody>
      </p:sp>
    </p:spTree>
    <p:extLst>
      <p:ext uri="{BB962C8B-B14F-4D97-AF65-F5344CB8AC3E}">
        <p14:creationId xmlns:p14="http://schemas.microsoft.com/office/powerpoint/2010/main" val="3570725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E290B9-82F7-486B-8728-4077A65408D4}" type="datetime1">
              <a:rPr lang="en-US" smtClean="0">
                <a:solidFill>
                  <a:prstClr val="black">
                    <a:tint val="75000"/>
                  </a:prstClr>
                </a:solidFill>
              </a:rPr>
              <a:t>8/13/2015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73565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3B6266-5564-42B1-AEC6-6558ABD87C70}" type="datetime1">
              <a:rPr lang="en-US" smtClean="0">
                <a:solidFill>
                  <a:prstClr val="black">
                    <a:tint val="75000"/>
                  </a:prstClr>
                </a:solidFill>
              </a:rPr>
              <a:t>8/13/2015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32524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CC5B6D-3D33-4929-A135-7E4B7232CA99}" type="datetime1">
              <a:rPr lang="en-US" smtClean="0">
                <a:solidFill>
                  <a:prstClr val="black">
                    <a:tint val="75000"/>
                  </a:prstClr>
                </a:solidFill>
              </a:rPr>
              <a:t>8/13/2015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36363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B6BFA9-7255-47F9-8695-0A71EE3EF8D6}" type="datetime1">
              <a:rPr lang="en-US" smtClean="0">
                <a:solidFill>
                  <a:prstClr val="black">
                    <a:tint val="75000"/>
                  </a:prstClr>
                </a:solidFill>
              </a:rPr>
              <a:t>8/13/2015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1380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EDFEF1-5995-4B34-A955-BCFD9BD562E8}" type="datetime1">
              <a:rPr lang="en-US" smtClean="0">
                <a:solidFill>
                  <a:prstClr val="black">
                    <a:tint val="75000"/>
                  </a:prstClr>
                </a:solidFill>
              </a:rPr>
              <a:t>8/13/2015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114363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018632-913C-4EBF-AD8A-A9901337535F}" type="datetime1">
              <a:rPr lang="en-US" smtClean="0">
                <a:solidFill>
                  <a:prstClr val="black">
                    <a:tint val="75000"/>
                  </a:prstClr>
                </a:solidFill>
              </a:rPr>
              <a:t>8/13/2015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6689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3A06F6-6CB9-4B73-A408-A295C6E445F0}" type="datetime1">
              <a:rPr lang="en-US" smtClean="0">
                <a:solidFill>
                  <a:prstClr val="black">
                    <a:tint val="75000"/>
                  </a:prstClr>
                </a:solidFill>
              </a:rPr>
              <a:t>8/13/2015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6860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4E6F7E-84A6-4955-82DB-6906208E3E7A}" type="datetime1">
              <a:rPr lang="en-US" smtClean="0">
                <a:solidFill>
                  <a:prstClr val="black">
                    <a:tint val="75000"/>
                  </a:prstClr>
                </a:solidFill>
              </a:rPr>
              <a:t>8/13/2015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08149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135AF4-8454-423A-9D40-542F72E88620}" type="datetime1">
              <a:rPr lang="en-US" smtClean="0">
                <a:solidFill>
                  <a:prstClr val="black">
                    <a:tint val="75000"/>
                  </a:prstClr>
                </a:solidFill>
              </a:rPr>
              <a:t>8/13/2015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90366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D4E7E6-A54A-4345-9AF6-33132E22DB83}" type="datetime1">
              <a:rPr lang="en-US" smtClean="0">
                <a:solidFill>
                  <a:prstClr val="black">
                    <a:tint val="75000"/>
                  </a:prstClr>
                </a:solidFill>
              </a:rPr>
              <a:t>8/13/2015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27533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A01C8-5247-408F-9E4E-31BF29BE67E3}" type="datetime1">
              <a:rPr lang="en-US" smtClean="0">
                <a:solidFill>
                  <a:prstClr val="black">
                    <a:tint val="75000"/>
                  </a:prstClr>
                </a:solidFill>
              </a:rPr>
              <a:t>8/13/2015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1109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383FE7-2ED1-418E-B286-EC6EF8DA4A47}" type="datetime1">
              <a:rPr lang="en-US" smtClean="0">
                <a:solidFill>
                  <a:prstClr val="black">
                    <a:tint val="75000"/>
                  </a:prstClr>
                </a:solidFill>
              </a:rPr>
              <a:t>8/13/2015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92082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FD28A-85FD-44BD-9F46-9F40423AC603}" type="datetime1">
              <a:rPr lang="en-US" smtClean="0">
                <a:solidFill>
                  <a:prstClr val="black">
                    <a:tint val="75000"/>
                  </a:prstClr>
                </a:solidFill>
              </a:rPr>
              <a:t>8/13/2015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053425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danapacificlandscape.com/blog/tree-trimming-tips-improve-pedestrian-safety/"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photorator.com/photos/images/a-very-overgrown-house-in-detroit--18355.jp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bigthink.com/endless-innovation/your-brain-looks-like-a-mondrian-grid-paint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ww.show-your-own-art-gallery.com/images/The_Feast_of_Venus535px.jp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www.dreamstime.com/stock-images-spaghetti-noodles-close-up-image17566374"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Point of </a:t>
            </a:r>
            <a:r>
              <a:rPr lang="en-US" dirty="0"/>
              <a:t>T</a:t>
            </a:r>
            <a:r>
              <a:rPr lang="en-US" dirty="0" smtClean="0"/>
              <a:t>his Course</a:t>
            </a:r>
            <a:endParaRPr lang="en-US" dirty="0"/>
          </a:p>
        </p:txBody>
      </p:sp>
      <p:sp>
        <p:nvSpPr>
          <p:cNvPr id="3" name="Subtitle 2"/>
          <p:cNvSpPr>
            <a:spLocks noGrp="1"/>
          </p:cNvSpPr>
          <p:nvPr>
            <p:ph type="subTitle" idx="1"/>
          </p:nvPr>
        </p:nvSpPr>
        <p:spPr/>
        <p:txBody>
          <a:bodyPr/>
          <a:lstStyle/>
          <a:p>
            <a:r>
              <a:rPr lang="en-US" dirty="0" smtClean="0"/>
              <a:t>CS 5010 Program Design Paradigms “Bootcamp”</a:t>
            </a:r>
          </a:p>
          <a:p>
            <a:r>
              <a:rPr lang="en-US" dirty="0" smtClean="0"/>
              <a:t>Lesson 0.1</a:t>
            </a:r>
            <a:endParaRPr lang="en-US" dirty="0"/>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solidFill>
                    <a:prstClr val="black"/>
                  </a:solidFill>
                </a:rPr>
                <a:t>© Mitchell Wand, 2012-2014</a:t>
              </a:r>
            </a:p>
            <a:p>
              <a:r>
                <a:rPr lang="en-US" sz="1000" dirty="0">
                  <a:solidFill>
                    <a:prstClr val="black"/>
                  </a:solidFill>
                </a:rPr>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solidFill>
                    <a:prstClr val="black"/>
                  </a:solidFill>
                </a:rPr>
                <a:t>.</a:t>
              </a:r>
            </a:p>
          </p:txBody>
        </p:sp>
      </p:gr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1</a:t>
            </a:fld>
            <a:endParaRPr lang="en-US">
              <a:solidFill>
                <a:prstClr val="black">
                  <a:tint val="75000"/>
                </a:prstClr>
              </a:solidFill>
            </a:endParaRPr>
          </a:p>
        </p:txBody>
      </p:sp>
    </p:spTree>
    <p:extLst>
      <p:ext uri="{BB962C8B-B14F-4D97-AF65-F5344CB8AC3E}">
        <p14:creationId xmlns:p14="http://schemas.microsoft.com/office/powerpoint/2010/main" val="34443388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a:t>
            </a:r>
            <a:endParaRPr lang="en-US" dirty="0"/>
          </a:p>
        </p:txBody>
      </p:sp>
      <p:sp>
        <p:nvSpPr>
          <p:cNvPr id="3" name="Content Placeholder 2"/>
          <p:cNvSpPr>
            <a:spLocks noGrp="1"/>
          </p:cNvSpPr>
          <p:nvPr>
            <p:ph idx="1"/>
          </p:nvPr>
        </p:nvSpPr>
        <p:spPr/>
        <p:txBody>
          <a:bodyPr/>
          <a:lstStyle/>
          <a:p>
            <a:r>
              <a:rPr lang="en-US" dirty="0" smtClean="0"/>
              <a:t>Everything we do can be traced back to one or more of these principles.</a:t>
            </a:r>
          </a:p>
          <a:p>
            <a:r>
              <a:rPr lang="en-US" dirty="0" smtClean="0"/>
              <a:t>We will expand on each of them as we go along.</a:t>
            </a:r>
          </a:p>
          <a:p>
            <a:r>
              <a:rPr lang="en-US" dirty="0" smtClean="0"/>
              <a:t>Write these down, in your own handwriting.  Writing things down will help you remember them.</a:t>
            </a:r>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10</a:t>
            </a:fld>
            <a:endParaRPr lang="en-US"/>
          </a:p>
        </p:txBody>
      </p:sp>
    </p:spTree>
    <p:extLst>
      <p:ext uri="{BB962C8B-B14F-4D97-AF65-F5344CB8AC3E}">
        <p14:creationId xmlns:p14="http://schemas.microsoft.com/office/powerpoint/2010/main" val="41915569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 Few of Our Slogans</a:t>
            </a:r>
            <a:endParaRPr lang="en-US" dirty="0"/>
          </a:p>
        </p:txBody>
      </p:sp>
      <p:sp>
        <p:nvSpPr>
          <p:cNvPr id="7" name="Content Placeholder 6"/>
          <p:cNvSpPr>
            <a:spLocks noGrp="1"/>
          </p:cNvSpPr>
          <p:nvPr>
            <p:ph idx="1"/>
          </p:nvPr>
        </p:nvSpPr>
        <p:spPr/>
        <p:txBody>
          <a:bodyPr>
            <a:normAutofit fontScale="92500"/>
          </a:bodyPr>
          <a:lstStyle/>
          <a:p>
            <a:r>
              <a:rPr lang="en-US" dirty="0"/>
              <a:t>We are also big on slogans.  We think they help focus your mind. </a:t>
            </a:r>
            <a:endParaRPr lang="en-US" dirty="0" smtClean="0"/>
          </a:p>
          <a:p>
            <a:r>
              <a:rPr lang="en-US" dirty="0" smtClean="0"/>
              <a:t>Here </a:t>
            </a:r>
            <a:r>
              <a:rPr lang="en-US" dirty="0"/>
              <a:t>are our first few slogans</a:t>
            </a:r>
            <a:r>
              <a:rPr lang="en-US" dirty="0" smtClean="0"/>
              <a:t>.  You should write them down, too, in your own handwriting.</a:t>
            </a:r>
          </a:p>
          <a:p>
            <a:r>
              <a:rPr lang="en-US" dirty="0" smtClean="0"/>
              <a:t>In fact, whenever you see one of these blue tables, you should assume that this is something important, and you should probably write it down in your own handwriting so you can memorize it.</a:t>
            </a:r>
            <a:endParaRPr lang="en-US" dirty="0"/>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11</a:t>
            </a:fld>
            <a:endParaRPr lang="en-US"/>
          </a:p>
        </p:txBody>
      </p:sp>
    </p:spTree>
    <p:extLst>
      <p:ext uri="{BB962C8B-B14F-4D97-AF65-F5344CB8AC3E}">
        <p14:creationId xmlns:p14="http://schemas.microsoft.com/office/powerpoint/2010/main" val="15627953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457200" y="914400"/>
          <a:ext cx="8229600" cy="4450080"/>
        </p:xfrm>
        <a:graphic>
          <a:graphicData uri="http://schemas.openxmlformats.org/drawingml/2006/table">
            <a:tbl>
              <a:tblPr firstRow="1" bandRow="1">
                <a:tableStyleId>{5C22544A-7EE6-4342-B048-85BDC9FD1C3A}</a:tableStyleId>
              </a:tblPr>
              <a:tblGrid>
                <a:gridCol w="8229600"/>
              </a:tblGrid>
              <a:tr h="370840">
                <a:tc>
                  <a:txBody>
                    <a:bodyPr/>
                    <a:lstStyle/>
                    <a:p>
                      <a:pPr algn="ctr"/>
                      <a:r>
                        <a:rPr lang="en-US" sz="3200" dirty="0" smtClean="0"/>
                        <a:t>Some Slogans</a:t>
                      </a:r>
                      <a:endParaRPr lang="en-US" sz="3200" dirty="0"/>
                    </a:p>
                  </a:txBody>
                  <a:tcPr/>
                </a:tc>
              </a:tr>
              <a:tr h="370840">
                <a:tc>
                  <a:txBody>
                    <a:bodyPr/>
                    <a:lstStyle/>
                    <a:p>
                      <a:r>
                        <a:rPr lang="en-US" sz="3200" dirty="0" smtClean="0"/>
                        <a:t>1. Stick to the recipe!</a:t>
                      </a:r>
                      <a:endParaRPr lang="en-US" sz="3200" dirty="0"/>
                    </a:p>
                  </a:txBody>
                  <a:tcPr/>
                </a:tc>
              </a:tr>
              <a:tr h="289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t>2. You</a:t>
                      </a:r>
                      <a:r>
                        <a:rPr lang="en-US" sz="3200" baseline="0" dirty="0" smtClean="0"/>
                        <a:t> don't understand it until you can give an example.</a:t>
                      </a:r>
                      <a:endParaRPr lang="en-US" sz="3200" dirty="0" smtClean="0"/>
                    </a:p>
                  </a:txBody>
                  <a:tcPr/>
                </a:tc>
              </a:tr>
              <a:tr h="289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t>3. One</a:t>
                      </a:r>
                      <a:r>
                        <a:rPr lang="en-US" sz="3200" baseline="0" dirty="0" smtClean="0"/>
                        <a:t> function, one task.</a:t>
                      </a:r>
                      <a:endParaRPr lang="en-US" sz="3200" dirty="0" smtClean="0"/>
                    </a:p>
                  </a:txBody>
                  <a:tcPr/>
                </a:tc>
              </a:tr>
              <a:tr h="370840">
                <a:tc>
                  <a:txBody>
                    <a:bodyPr/>
                    <a:lstStyle/>
                    <a:p>
                      <a:r>
                        <a:rPr lang="en-US" sz="3200" dirty="0" smtClean="0"/>
                        <a:t>4.</a:t>
                      </a:r>
                      <a:r>
                        <a:rPr lang="en-US" sz="3200" baseline="0" dirty="0" smtClean="0"/>
                        <a:t> The Shape of the Data Determines the Shape of the Program.</a:t>
                      </a:r>
                      <a:endParaRPr lang="en-US" sz="32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t>5. Practice</a:t>
                      </a:r>
                      <a:r>
                        <a:rPr lang="en-US" sz="3200" baseline="0" dirty="0" smtClean="0"/>
                        <a:t> makes perfect.</a:t>
                      </a:r>
                      <a:endParaRPr lang="en-US" sz="3200" dirty="0" smtClean="0"/>
                    </a:p>
                  </a:txBody>
                  <a:tcPr/>
                </a:tc>
              </a:tr>
            </a:tbl>
          </a:graphicData>
        </a:graphic>
      </p:graphicFrame>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rPr>
              <a:pPr/>
              <a:t>12</a:t>
            </a:fld>
            <a:endParaRPr lang="en-US" dirty="0">
              <a:solidFill>
                <a:prstClr val="black">
                  <a:tint val="75000"/>
                </a:prstClr>
              </a:solidFill>
            </a:endParaRPr>
          </a:p>
        </p:txBody>
      </p:sp>
    </p:spTree>
    <p:extLst>
      <p:ext uri="{BB962C8B-B14F-4D97-AF65-F5344CB8AC3E}">
        <p14:creationId xmlns:p14="http://schemas.microsoft.com/office/powerpoint/2010/main" val="27386098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Function Design Recipe</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function design recipe is the most important thing in this course.  It is the basis for everything we do</a:t>
            </a:r>
            <a:r>
              <a:rPr lang="en-US" dirty="0" smtClean="0"/>
              <a:t>.</a:t>
            </a:r>
            <a:endParaRPr lang="en-US" dirty="0"/>
          </a:p>
          <a:p>
            <a:r>
              <a:rPr lang="en-US" dirty="0"/>
              <a:t>It will give you a framework for attacking any programming problem, in any language.  Indeed, students have reported that they have found it useful in other courses, and even in their everyday life</a:t>
            </a:r>
            <a:r>
              <a:rPr lang="en-US" dirty="0" smtClean="0"/>
              <a:t>.</a:t>
            </a:r>
            <a:endParaRPr lang="en-US" dirty="0"/>
          </a:p>
          <a:p>
            <a:r>
              <a:rPr lang="en-US" dirty="0"/>
              <a:t>With the recipe, you need never stare at an empty sheet of paper again. </a:t>
            </a:r>
            <a:endParaRPr lang="en-US" dirty="0" smtClean="0"/>
          </a:p>
          <a:p>
            <a:r>
              <a:rPr lang="en-US" dirty="0" smtClean="0"/>
              <a:t>Here it is:</a:t>
            </a:r>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13</a:t>
            </a:fld>
            <a:endParaRPr lang="en-US"/>
          </a:p>
        </p:txBody>
      </p:sp>
    </p:spTree>
    <p:extLst>
      <p:ext uri="{BB962C8B-B14F-4D97-AF65-F5344CB8AC3E}">
        <p14:creationId xmlns:p14="http://schemas.microsoft.com/office/powerpoint/2010/main" val="300274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Function Design Recipe</a:t>
            </a:r>
            <a:endParaRPr lang="en-US" dirty="0"/>
          </a:p>
        </p:txBody>
      </p:sp>
      <p:graphicFrame>
        <p:nvGraphicFramePr>
          <p:cNvPr id="4" name="Content Placeholder 3"/>
          <p:cNvGraphicFramePr>
            <a:graphicFrameLocks noGrp="1"/>
          </p:cNvGraphicFramePr>
          <p:nvPr>
            <p:ph idx="1"/>
            <p:extLst/>
          </p:nvPr>
        </p:nvGraphicFramePr>
        <p:xfrm>
          <a:off x="457200" y="1600200"/>
          <a:ext cx="8229600" cy="4053840"/>
        </p:xfrm>
        <a:graphic>
          <a:graphicData uri="http://schemas.openxmlformats.org/drawingml/2006/table">
            <a:tbl>
              <a:tblPr firstRow="1" bandRow="1">
                <a:tableStyleId>{5C22544A-7EE6-4342-B048-85BDC9FD1C3A}</a:tableStyleId>
              </a:tblPr>
              <a:tblGrid>
                <a:gridCol w="8229600"/>
              </a:tblGrid>
              <a:tr h="370840">
                <a:tc>
                  <a:txBody>
                    <a:bodyPr/>
                    <a:lstStyle/>
                    <a:p>
                      <a:pPr algn="ctr"/>
                      <a:r>
                        <a:rPr lang="en-US" sz="3200" dirty="0" smtClean="0"/>
                        <a:t>The Function Design Recipe</a:t>
                      </a:r>
                      <a:endParaRPr lang="en-US" sz="3200" dirty="0"/>
                    </a:p>
                  </a:txBody>
                  <a:tcPr/>
                </a:tc>
              </a:tr>
              <a:tr h="370840">
                <a:tc>
                  <a:txBody>
                    <a:bodyPr/>
                    <a:lstStyle/>
                    <a:p>
                      <a:r>
                        <a:rPr lang="en-US" sz="3200" dirty="0" smtClean="0"/>
                        <a:t>1. Data Design</a:t>
                      </a:r>
                      <a:endParaRPr lang="en-US" sz="3200" dirty="0"/>
                    </a:p>
                  </a:txBody>
                  <a:tcPr/>
                </a:tc>
              </a:tr>
              <a:tr h="370840">
                <a:tc>
                  <a:txBody>
                    <a:bodyPr/>
                    <a:lstStyle/>
                    <a:p>
                      <a:r>
                        <a:rPr lang="en-US" sz="3200" dirty="0" smtClean="0"/>
                        <a:t>2. Contract and Purpose Statement</a:t>
                      </a:r>
                      <a:endParaRPr lang="en-US" sz="3200" dirty="0"/>
                    </a:p>
                  </a:txBody>
                  <a:tcPr/>
                </a:tc>
              </a:tr>
              <a:tr h="370840">
                <a:tc>
                  <a:txBody>
                    <a:bodyPr/>
                    <a:lstStyle/>
                    <a:p>
                      <a:r>
                        <a:rPr lang="en-US" sz="3200" dirty="0" smtClean="0"/>
                        <a:t>3.</a:t>
                      </a:r>
                      <a:r>
                        <a:rPr lang="en-US" sz="3200" baseline="0" dirty="0" smtClean="0"/>
                        <a:t> Examples and Tests</a:t>
                      </a:r>
                      <a:endParaRPr lang="en-US" sz="3200" dirty="0"/>
                    </a:p>
                  </a:txBody>
                  <a:tcPr/>
                </a:tc>
              </a:tr>
              <a:tr h="370840">
                <a:tc>
                  <a:txBody>
                    <a:bodyPr/>
                    <a:lstStyle/>
                    <a:p>
                      <a:r>
                        <a:rPr lang="en-US" sz="3200" dirty="0" smtClean="0"/>
                        <a:t>4. Design Strategy</a:t>
                      </a:r>
                    </a:p>
                  </a:txBody>
                  <a:tcPr/>
                </a:tc>
              </a:tr>
              <a:tr h="370840">
                <a:tc>
                  <a:txBody>
                    <a:bodyPr/>
                    <a:lstStyle/>
                    <a:p>
                      <a:r>
                        <a:rPr lang="en-US" sz="3200" dirty="0" smtClean="0"/>
                        <a:t>5. Function Definition</a:t>
                      </a:r>
                      <a:endParaRPr lang="en-US" sz="3200" dirty="0"/>
                    </a:p>
                  </a:txBody>
                  <a:tcPr/>
                </a:tc>
              </a:tr>
              <a:tr h="370840">
                <a:tc>
                  <a:txBody>
                    <a:bodyPr/>
                    <a:lstStyle/>
                    <a:p>
                      <a:r>
                        <a:rPr lang="en-US" sz="3200" dirty="0" smtClean="0"/>
                        <a:t>6. Program</a:t>
                      </a:r>
                      <a:r>
                        <a:rPr lang="en-US" sz="3200" baseline="0" dirty="0" smtClean="0"/>
                        <a:t> Review</a:t>
                      </a:r>
                      <a:endParaRPr lang="en-US" sz="3200" dirty="0"/>
                    </a:p>
                  </a:txBody>
                  <a:tcPr/>
                </a:tc>
              </a:tr>
            </a:tbl>
          </a:graphicData>
        </a:graphic>
      </p:graphicFrame>
      <p:sp>
        <p:nvSpPr>
          <p:cNvPr id="5" name="TextBox 4"/>
          <p:cNvSpPr txBox="1"/>
          <p:nvPr/>
        </p:nvSpPr>
        <p:spPr>
          <a:xfrm>
            <a:off x="3810000" y="5181600"/>
            <a:ext cx="5105400" cy="132343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28575">
            <a:solidFill>
              <a:schemeClr val="accent1"/>
            </a:solidFill>
          </a:ln>
        </p:spPr>
        <p:txBody>
          <a:bodyPr wrap="square" rtlCol="0">
            <a:spAutoFit/>
          </a:bodyPr>
          <a:lstStyle/>
          <a:p>
            <a:r>
              <a:rPr lang="en-US" sz="2000" i="1" dirty="0" smtClean="0"/>
              <a:t>This is important.  Write it down, in your own handwriting.  Keep it with you at all times.  Put it on your mirror.  Put it under your pillow.  I’m not kidding!</a:t>
            </a:r>
            <a:endParaRPr lang="en-US" sz="2000" i="1" dirty="0"/>
          </a:p>
        </p:txBody>
      </p:sp>
      <p:sp>
        <p:nvSpPr>
          <p:cNvPr id="3" name="Slide Number Placeholder 2"/>
          <p:cNvSpPr>
            <a:spLocks noGrp="1"/>
          </p:cNvSpPr>
          <p:nvPr>
            <p:ph type="sldNum" sz="quarter" idx="12"/>
          </p:nvPr>
        </p:nvSpPr>
        <p:spPr/>
        <p:txBody>
          <a:bodyPr/>
          <a:lstStyle/>
          <a:p>
            <a:fld id="{B6F15528-21DE-4FAA-801E-634DDDAF4B2B}" type="slidenum">
              <a:rPr lang="en-US" smtClean="0">
                <a:solidFill>
                  <a:prstClr val="black">
                    <a:tint val="75000"/>
                  </a:prstClr>
                </a:solidFill>
              </a:rPr>
              <a:pPr/>
              <a:t>14</a:t>
            </a:fld>
            <a:endParaRPr lang="en-US" dirty="0">
              <a:solidFill>
                <a:prstClr val="black">
                  <a:tint val="75000"/>
                </a:prstClr>
              </a:solidFill>
            </a:endParaRPr>
          </a:p>
        </p:txBody>
      </p:sp>
    </p:spTree>
    <p:extLst>
      <p:ext uri="{BB962C8B-B14F-4D97-AF65-F5344CB8AC3E}">
        <p14:creationId xmlns:p14="http://schemas.microsoft.com/office/powerpoint/2010/main" val="64376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Course Map</a:t>
            </a:r>
            <a:endParaRPr lang="en-US" dirty="0"/>
          </a:p>
        </p:txBody>
      </p:sp>
      <p:sp>
        <p:nvSpPr>
          <p:cNvPr id="3" name="Content Placeholder 2"/>
          <p:cNvSpPr>
            <a:spLocks noGrp="1"/>
          </p:cNvSpPr>
          <p:nvPr>
            <p:ph idx="1"/>
          </p:nvPr>
        </p:nvSpPr>
        <p:spPr/>
        <p:txBody>
          <a:bodyPr/>
          <a:lstStyle/>
          <a:p>
            <a:r>
              <a:rPr lang="en-US" dirty="0"/>
              <a:t>As we go through the course, we will learn about more and more complicated kinds of data design and design strategies.  </a:t>
            </a:r>
            <a:r>
              <a:rPr lang="en-US" dirty="0" smtClean="0"/>
              <a:t>The map on the next slide, </a:t>
            </a:r>
            <a:r>
              <a:rPr lang="en-US" dirty="0"/>
              <a:t>which we will show at the beginning of every module, will help you see where you are in the course content.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15</a:t>
            </a:fld>
            <a:endParaRPr lang="en-US" dirty="0">
              <a:solidFill>
                <a:prstClr val="black">
                  <a:tint val="75000"/>
                </a:prstClr>
              </a:solidFill>
            </a:endParaRPr>
          </a:p>
        </p:txBody>
      </p:sp>
    </p:spTree>
    <p:extLst>
      <p:ext uri="{BB962C8B-B14F-4D97-AF65-F5344CB8AC3E}">
        <p14:creationId xmlns:p14="http://schemas.microsoft.com/office/powerpoint/2010/main" val="10033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400800" y="1757787"/>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Generalization</a:t>
            </a:r>
            <a:endParaRPr lang="en-US" dirty="0"/>
          </a:p>
        </p:txBody>
      </p:sp>
      <p:sp>
        <p:nvSpPr>
          <p:cNvPr id="14" name="Rounded Rectangle 13"/>
          <p:cNvSpPr/>
          <p:nvPr/>
        </p:nvSpPr>
        <p:spPr>
          <a:xfrm>
            <a:off x="640080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Constants</a:t>
            </a:r>
            <a:endParaRPr lang="en-US" dirty="0"/>
          </a:p>
        </p:txBody>
      </p:sp>
      <p:sp>
        <p:nvSpPr>
          <p:cNvPr id="29" name="Rounded Rectangle 28"/>
          <p:cNvSpPr/>
          <p:nvPr/>
        </p:nvSpPr>
        <p:spPr>
          <a:xfrm>
            <a:off x="640080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Expressions</a:t>
            </a:r>
          </a:p>
        </p:txBody>
      </p:sp>
      <p:sp>
        <p:nvSpPr>
          <p:cNvPr id="34" name="Rounded Rectangle 33"/>
          <p:cNvSpPr/>
          <p:nvPr/>
        </p:nvSpPr>
        <p:spPr>
          <a:xfrm>
            <a:off x="640080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Contexts</a:t>
            </a:r>
            <a:endParaRPr lang="en-US" dirty="0"/>
          </a:p>
        </p:txBody>
      </p:sp>
      <p:sp>
        <p:nvSpPr>
          <p:cNvPr id="39" name="Rounded Rectangle 38"/>
          <p:cNvSpPr/>
          <p:nvPr/>
        </p:nvSpPr>
        <p:spPr>
          <a:xfrm>
            <a:off x="640080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Data Representations</a:t>
            </a:r>
            <a:endParaRPr lang="en-US" dirty="0"/>
          </a:p>
        </p:txBody>
      </p:sp>
      <p:sp>
        <p:nvSpPr>
          <p:cNvPr id="44" name="Rounded Rectangle 43"/>
          <p:cNvSpPr/>
          <p:nvPr/>
        </p:nvSpPr>
        <p:spPr>
          <a:xfrm>
            <a:off x="640080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Method Implementations</a:t>
            </a:r>
            <a:endParaRPr lang="en-US" dirty="0"/>
          </a:p>
        </p:txBody>
      </p:sp>
      <p:grpSp>
        <p:nvGrpSpPr>
          <p:cNvPr id="78" name="Group 77"/>
          <p:cNvGrpSpPr/>
          <p:nvPr/>
        </p:nvGrpSpPr>
        <p:grpSpPr>
          <a:xfrm>
            <a:off x="914400" y="951104"/>
            <a:ext cx="1828800" cy="5373496"/>
            <a:chOff x="476250" y="951104"/>
            <a:chExt cx="1828800" cy="5373496"/>
          </a:xfrm>
        </p:grpSpPr>
        <p:sp>
          <p:nvSpPr>
            <p:cNvPr id="22" name="Rounded Rectangle 21"/>
            <p:cNvSpPr/>
            <p:nvPr/>
          </p:nvSpPr>
          <p:spPr>
            <a:xfrm>
              <a:off x="47625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Mixed Data</a:t>
              </a:r>
              <a:endParaRPr lang="en-US" dirty="0"/>
            </a:p>
          </p:txBody>
        </p:sp>
        <p:sp>
          <p:nvSpPr>
            <p:cNvPr id="5" name="Rounded Rectangle 4"/>
            <p:cNvSpPr/>
            <p:nvPr/>
          </p:nvSpPr>
          <p:spPr>
            <a:xfrm>
              <a:off x="476250"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Data Representations</a:t>
              </a:r>
              <a:endParaRPr lang="en-US" dirty="0"/>
            </a:p>
          </p:txBody>
        </p:sp>
        <p:sp>
          <p:nvSpPr>
            <p:cNvPr id="12" name="Rounded Rectangle 11"/>
            <p:cNvSpPr/>
            <p:nvPr/>
          </p:nvSpPr>
          <p:spPr>
            <a:xfrm>
              <a:off x="476250"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Basics</a:t>
              </a:r>
              <a:endParaRPr lang="en-US" dirty="0"/>
            </a:p>
          </p:txBody>
        </p:sp>
        <p:sp>
          <p:nvSpPr>
            <p:cNvPr id="27" name="Rounded Rectangle 26"/>
            <p:cNvSpPr/>
            <p:nvPr/>
          </p:nvSpPr>
          <p:spPr>
            <a:xfrm>
              <a:off x="47625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Recursive Data</a:t>
              </a:r>
              <a:endParaRPr lang="en-US" dirty="0"/>
            </a:p>
          </p:txBody>
        </p:sp>
        <p:sp>
          <p:nvSpPr>
            <p:cNvPr id="37" name="Rounded Rectangle 36"/>
            <p:cNvSpPr/>
            <p:nvPr/>
          </p:nvSpPr>
          <p:spPr>
            <a:xfrm>
              <a:off x="47625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Functional Data</a:t>
              </a:r>
              <a:endParaRPr lang="en-US" dirty="0"/>
            </a:p>
          </p:txBody>
        </p:sp>
        <p:sp>
          <p:nvSpPr>
            <p:cNvPr id="42" name="Rounded Rectangle 41"/>
            <p:cNvSpPr/>
            <p:nvPr/>
          </p:nvSpPr>
          <p:spPr>
            <a:xfrm>
              <a:off x="47625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Objects &amp; Classes</a:t>
              </a:r>
              <a:endParaRPr lang="en-US" dirty="0"/>
            </a:p>
          </p:txBody>
        </p:sp>
        <p:sp>
          <p:nvSpPr>
            <p:cNvPr id="47" name="Rounded Rectangle 46"/>
            <p:cNvSpPr/>
            <p:nvPr/>
          </p:nvSpPr>
          <p:spPr>
            <a:xfrm>
              <a:off x="47625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Stateful</a:t>
              </a:r>
              <a:r>
                <a:rPr lang="en-US" dirty="0" smtClean="0"/>
                <a:t> Objects</a:t>
              </a:r>
              <a:endParaRPr lang="en-US" dirty="0"/>
            </a:p>
          </p:txBody>
        </p:sp>
        <p:cxnSp>
          <p:nvCxnSpPr>
            <p:cNvPr id="58" name="Straight Arrow Connector 57"/>
            <p:cNvCxnSpPr>
              <a:stCxn id="12" idx="2"/>
              <a:endCxn id="22" idx="0"/>
            </p:cNvCxnSpPr>
            <p:nvPr/>
          </p:nvCxnSpPr>
          <p:spPr>
            <a:xfrm>
              <a:off x="139065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2" idx="2"/>
              <a:endCxn id="27" idx="0"/>
            </p:cNvCxnSpPr>
            <p:nvPr/>
          </p:nvCxnSpPr>
          <p:spPr>
            <a:xfrm>
              <a:off x="139065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3657600" y="951104"/>
            <a:ext cx="1828800" cy="5373496"/>
            <a:chOff x="2598691" y="951104"/>
            <a:chExt cx="1828800" cy="5373496"/>
          </a:xfrm>
        </p:grpSpPr>
        <p:sp>
          <p:nvSpPr>
            <p:cNvPr id="6" name="Rounded Rectangle 5"/>
            <p:cNvSpPr/>
            <p:nvPr/>
          </p:nvSpPr>
          <p:spPr>
            <a:xfrm>
              <a:off x="2598691"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Design Strategies</a:t>
              </a:r>
              <a:endParaRPr lang="en-US" dirty="0"/>
            </a:p>
          </p:txBody>
        </p:sp>
        <p:sp>
          <p:nvSpPr>
            <p:cNvPr id="13" name="Rounded Rectangle 12"/>
            <p:cNvSpPr/>
            <p:nvPr/>
          </p:nvSpPr>
          <p:spPr>
            <a:xfrm>
              <a:off x="2598691"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Combine simpler functions</a:t>
              </a:r>
              <a:endParaRPr lang="en-US" dirty="0"/>
            </a:p>
          </p:txBody>
        </p:sp>
        <p:sp>
          <p:nvSpPr>
            <p:cNvPr id="23" name="Rounded Rectangle 22"/>
            <p:cNvSpPr/>
            <p:nvPr/>
          </p:nvSpPr>
          <p:spPr>
            <a:xfrm>
              <a:off x="2598691" y="276614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Use a template</a:t>
              </a:r>
              <a:endParaRPr lang="en-US" dirty="0"/>
            </a:p>
          </p:txBody>
        </p:sp>
        <p:sp>
          <p:nvSpPr>
            <p:cNvPr id="28" name="Rounded Rectangle 27"/>
            <p:cNvSpPr/>
            <p:nvPr/>
          </p:nvSpPr>
          <p:spPr>
            <a:xfrm>
              <a:off x="2598691" y="377449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Divide into Cases</a:t>
              </a:r>
              <a:endParaRPr lang="en-US" dirty="0"/>
            </a:p>
          </p:txBody>
        </p:sp>
        <p:sp>
          <p:nvSpPr>
            <p:cNvPr id="38" name="Rounded Rectangle 37"/>
            <p:cNvSpPr/>
            <p:nvPr/>
          </p:nvSpPr>
          <p:spPr>
            <a:xfrm>
              <a:off x="2598691" y="478284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Call a more general function</a:t>
              </a:r>
              <a:endParaRPr lang="en-US" dirty="0"/>
            </a:p>
          </p:txBody>
        </p:sp>
        <p:sp>
          <p:nvSpPr>
            <p:cNvPr id="48" name="Rounded Rectangle 47"/>
            <p:cNvSpPr/>
            <p:nvPr/>
          </p:nvSpPr>
          <p:spPr>
            <a:xfrm>
              <a:off x="2598691"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Communicate </a:t>
              </a:r>
              <a:r>
                <a:rPr lang="en-US" dirty="0" smtClean="0"/>
                <a:t>via State</a:t>
              </a:r>
              <a:endParaRPr lang="en-US" dirty="0"/>
            </a:p>
          </p:txBody>
        </p:sp>
        <p:cxnSp>
          <p:nvCxnSpPr>
            <p:cNvPr id="70" name="Straight Arrow Connector 69"/>
            <p:cNvCxnSpPr>
              <a:stCxn id="13" idx="2"/>
              <a:endCxn id="23" idx="0"/>
            </p:cNvCxnSpPr>
            <p:nvPr/>
          </p:nvCxnSpPr>
          <p:spPr>
            <a:xfrm>
              <a:off x="3513091" y="2291187"/>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3" idx="2"/>
              <a:endCxn id="28" idx="0"/>
            </p:cNvCxnSpPr>
            <p:nvPr/>
          </p:nvCxnSpPr>
          <p:spPr>
            <a:xfrm>
              <a:off x="3513091" y="3299540"/>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8" idx="2"/>
              <a:endCxn id="38" idx="0"/>
            </p:cNvCxnSpPr>
            <p:nvPr/>
          </p:nvCxnSpPr>
          <p:spPr>
            <a:xfrm>
              <a:off x="3513091" y="4307893"/>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8" idx="2"/>
              <a:endCxn id="48" idx="0"/>
            </p:cNvCxnSpPr>
            <p:nvPr/>
          </p:nvCxnSpPr>
          <p:spPr>
            <a:xfrm>
              <a:off x="3513091" y="5316246"/>
              <a:ext cx="0" cy="474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p:cNvCxnSpPr>
            <a:stCxn id="7" idx="2"/>
            <a:endCxn id="14" idx="0"/>
          </p:cNvCxnSpPr>
          <p:nvPr/>
        </p:nvCxnSpPr>
        <p:spPr>
          <a:xfrm>
            <a:off x="731520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2"/>
            <a:endCxn id="29" idx="0"/>
          </p:cNvCxnSpPr>
          <p:nvPr/>
        </p:nvCxnSpPr>
        <p:spPr>
          <a:xfrm>
            <a:off x="731520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9" idx="2"/>
            <a:endCxn id="34" idx="0"/>
          </p:cNvCxnSpPr>
          <p:nvPr/>
        </p:nvCxnSpPr>
        <p:spPr>
          <a:xfrm>
            <a:off x="73152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4" idx="2"/>
            <a:endCxn id="39" idx="0"/>
          </p:cNvCxnSpPr>
          <p:nvPr/>
        </p:nvCxnSpPr>
        <p:spPr>
          <a:xfrm>
            <a:off x="73152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2"/>
            <a:endCxn id="44" idx="0"/>
          </p:cNvCxnSpPr>
          <p:nvPr/>
        </p:nvCxnSpPr>
        <p:spPr>
          <a:xfrm>
            <a:off x="73152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5791200" y="417704"/>
            <a:ext cx="3048000" cy="1066800"/>
          </a:xfrm>
          <a:prstGeom prst="roundRect">
            <a:avLst/>
          </a:prstGeom>
          <a:noFill/>
          <a:ln w="28575">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a:t>Course Map</a:t>
            </a:r>
            <a:endParaRPr lang="en-US" sz="4400" dirty="0">
              <a:solidFill>
                <a:schemeClr val="tx1"/>
              </a:solidFill>
            </a:endParaRPr>
          </a:p>
        </p:txBody>
      </p:sp>
      <p:cxnSp>
        <p:nvCxnSpPr>
          <p:cNvPr id="107" name="Straight Arrow Connector 106"/>
          <p:cNvCxnSpPr>
            <a:stCxn id="27" idx="2"/>
            <a:endCxn id="37" idx="0"/>
          </p:cNvCxnSpPr>
          <p:nvPr/>
        </p:nvCxnSpPr>
        <p:spPr>
          <a:xfrm>
            <a:off x="18288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7" idx="2"/>
            <a:endCxn id="42" idx="0"/>
          </p:cNvCxnSpPr>
          <p:nvPr/>
        </p:nvCxnSpPr>
        <p:spPr>
          <a:xfrm>
            <a:off x="18288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2" idx="2"/>
            <a:endCxn id="47" idx="0"/>
          </p:cNvCxnSpPr>
          <p:nvPr/>
        </p:nvCxnSpPr>
        <p:spPr>
          <a:xfrm>
            <a:off x="18288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38" idx="3"/>
            <a:endCxn id="7" idx="1"/>
          </p:cNvCxnSpPr>
          <p:nvPr/>
        </p:nvCxnSpPr>
        <p:spPr>
          <a:xfrm flipV="1">
            <a:off x="5486400" y="2024487"/>
            <a:ext cx="914400" cy="3025059"/>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AF3B5EA-18B6-4040-9F78-6052AF49C681}" type="slidenum">
              <a:rPr lang="en-US" smtClean="0"/>
              <a:t>16</a:t>
            </a:fld>
            <a:endParaRPr lang="en-US"/>
          </a:p>
        </p:txBody>
      </p:sp>
    </p:spTree>
    <p:extLst>
      <p:ext uri="{BB962C8B-B14F-4D97-AF65-F5344CB8AC3E}">
        <p14:creationId xmlns:p14="http://schemas.microsoft.com/office/powerpoint/2010/main" val="8226796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If you have questions about this lesson, ask them on Piazza</a:t>
            </a:r>
          </a:p>
          <a:p>
            <a:r>
              <a:rPr lang="en-US" dirty="0" smtClean="0"/>
              <a:t>Go on to the next lesson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17</a:t>
            </a:fld>
            <a:endParaRPr lang="en-US" dirty="0">
              <a:solidFill>
                <a:prstClr val="black">
                  <a:tint val="75000"/>
                </a:prstClr>
              </a:solidFill>
            </a:endParaRPr>
          </a:p>
        </p:txBody>
      </p:sp>
    </p:spTree>
    <p:extLst>
      <p:ext uri="{BB962C8B-B14F-4D97-AF65-F5344CB8AC3E}">
        <p14:creationId xmlns:p14="http://schemas.microsoft.com/office/powerpoint/2010/main" val="82692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dirty="0" smtClean="0"/>
              <a:t>By the time you complete this lesson, you should be able to :</a:t>
            </a:r>
          </a:p>
          <a:p>
            <a:pPr lvl="1"/>
            <a:r>
              <a:rPr lang="en-US" dirty="0" smtClean="0"/>
              <a:t>Explain </a:t>
            </a:r>
            <a:r>
              <a:rPr lang="en-US" b="1" dirty="0" smtClean="0"/>
              <a:t>the point </a:t>
            </a:r>
            <a:r>
              <a:rPr lang="en-US" dirty="0" smtClean="0"/>
              <a:t>of the course</a:t>
            </a:r>
          </a:p>
          <a:p>
            <a:pPr lvl="1"/>
            <a:r>
              <a:rPr lang="en-US" dirty="0" smtClean="0"/>
              <a:t>list the 6 principles for writing beautiful programs</a:t>
            </a:r>
          </a:p>
          <a:p>
            <a:pPr lvl="1"/>
            <a:r>
              <a:rPr lang="en-US" dirty="0" smtClean="0"/>
              <a:t>list the 6 steps of the design recipe</a:t>
            </a:r>
          </a:p>
          <a:p>
            <a:pPr lvl="1"/>
            <a:r>
              <a:rPr lang="en-US" dirty="0" smtClean="0"/>
              <a:t>recite some of the slogans that we will use throughout the course.</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a:t>
            </a:fld>
            <a:endParaRPr lang="en-US"/>
          </a:p>
        </p:txBody>
      </p:sp>
    </p:spTree>
    <p:extLst>
      <p:ext uri="{BB962C8B-B14F-4D97-AF65-F5344CB8AC3E}">
        <p14:creationId xmlns:p14="http://schemas.microsoft.com/office/powerpoint/2010/main" val="4100148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97339037"/>
              </p:ext>
            </p:extLst>
          </p:nvPr>
        </p:nvGraphicFramePr>
        <p:xfrm>
          <a:off x="228600" y="914400"/>
          <a:ext cx="8686800" cy="4023360"/>
        </p:xfrm>
        <a:graphic>
          <a:graphicData uri="http://schemas.openxmlformats.org/drawingml/2006/table">
            <a:tbl>
              <a:tblPr firstRow="1" bandRow="1">
                <a:tableStyleId>{5C22544A-7EE6-4342-B048-85BDC9FD1C3A}</a:tableStyleId>
              </a:tblPr>
              <a:tblGrid>
                <a:gridCol w="8686800"/>
              </a:tblGrid>
              <a:tr h="1066800">
                <a:tc>
                  <a:txBody>
                    <a:bodyPr/>
                    <a:lstStyle/>
                    <a:p>
                      <a:pPr algn="ctr"/>
                      <a:r>
                        <a:rPr lang="en-US" sz="8000" dirty="0" smtClean="0"/>
                        <a:t>The Point</a:t>
                      </a:r>
                      <a:endParaRPr lang="en-US" sz="8000" dirty="0"/>
                    </a:p>
                  </a:txBody>
                  <a:tcPr/>
                </a:tc>
              </a:tr>
              <a:tr h="370840">
                <a:tc>
                  <a:txBody>
                    <a:bodyPr/>
                    <a:lstStyle/>
                    <a:p>
                      <a:r>
                        <a:rPr lang="en-US" sz="3200" dirty="0" smtClean="0"/>
                        <a:t>1. It’s not calculus.</a:t>
                      </a:r>
                      <a:r>
                        <a:rPr lang="en-US" sz="3200" baseline="0" dirty="0" smtClean="0"/>
                        <a:t>  Getting the right answer is </a:t>
                      </a:r>
                      <a:r>
                        <a:rPr lang="en-US" sz="3200" baseline="0" dirty="0" smtClean="0">
                          <a:solidFill>
                            <a:srgbClr val="FF0000"/>
                          </a:solidFill>
                          <a:latin typeface="Algerian" panose="04020705040A02060702" pitchFamily="82" charset="0"/>
                        </a:rPr>
                        <a:t>not enough</a:t>
                      </a:r>
                      <a:r>
                        <a:rPr lang="en-US" sz="3200" baseline="0" dirty="0" smtClean="0"/>
                        <a:t>.</a:t>
                      </a:r>
                      <a:endParaRPr lang="en-US" sz="3200" dirty="0"/>
                    </a:p>
                  </a:txBody>
                  <a:tcPr/>
                </a:tc>
              </a:tr>
              <a:tr h="370840">
                <a:tc>
                  <a:txBody>
                    <a:bodyPr/>
                    <a:lstStyle/>
                    <a:p>
                      <a:r>
                        <a:rPr lang="en-US" sz="3200" dirty="0" smtClean="0"/>
                        <a:t>2. The goal</a:t>
                      </a:r>
                      <a:r>
                        <a:rPr lang="en-US" sz="3200" baseline="0" dirty="0" smtClean="0"/>
                        <a:t> is to write </a:t>
                      </a:r>
                      <a:r>
                        <a:rPr lang="en-US" sz="3200" i="0" baseline="0" dirty="0" smtClean="0">
                          <a:solidFill>
                            <a:srgbClr val="FF0000"/>
                          </a:solidFill>
                          <a:latin typeface="Algerian" panose="04020705040A02060702" pitchFamily="82" charset="0"/>
                        </a:rPr>
                        <a:t>beautiful programs</a:t>
                      </a:r>
                      <a:r>
                        <a:rPr lang="en-US" sz="3200" baseline="0" dirty="0" smtClean="0"/>
                        <a:t>.</a:t>
                      </a:r>
                      <a:endParaRPr lang="en-US" sz="32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t>3.</a:t>
                      </a:r>
                      <a:r>
                        <a:rPr lang="en-US" sz="3200" baseline="0" dirty="0" smtClean="0"/>
                        <a:t> A beautiful program is one that is readable, understandable, and modifiable by people.</a:t>
                      </a:r>
                      <a:endParaRPr lang="en-US" sz="3200" dirty="0"/>
                    </a:p>
                  </a:txBody>
                  <a:tcPr/>
                </a:tc>
              </a:tr>
            </a:tbl>
          </a:graphicData>
        </a:graphic>
      </p:graphicFrame>
      <p:sp>
        <p:nvSpPr>
          <p:cNvPr id="2" name="Slide Number Placeholder 1"/>
          <p:cNvSpPr>
            <a:spLocks noGrp="1"/>
          </p:cNvSpPr>
          <p:nvPr>
            <p:ph type="sldNum" sz="quarter" idx="12"/>
          </p:nvPr>
        </p:nvSpPr>
        <p:spPr/>
        <p:txBody>
          <a:bodyPr/>
          <a:lstStyle/>
          <a:p>
            <a:fld id="{2AF3B5EA-18B6-4040-9F78-6052AF49C681}" type="slidenum">
              <a:rPr lang="en-US" smtClean="0"/>
              <a:t>3</a:t>
            </a:fld>
            <a:endParaRPr lang="en-US"/>
          </a:p>
        </p:txBody>
      </p:sp>
    </p:spTree>
    <p:extLst>
      <p:ext uri="{BB962C8B-B14F-4D97-AF65-F5344CB8AC3E}">
        <p14:creationId xmlns:p14="http://schemas.microsoft.com/office/powerpoint/2010/main" val="4150017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Your programs should look like this: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6800" y="1996281"/>
            <a:ext cx="7010400" cy="3733800"/>
          </a:xfrm>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4</a:t>
            </a:fld>
            <a:endParaRPr lang="en-US" dirty="0">
              <a:solidFill>
                <a:prstClr val="black">
                  <a:tint val="75000"/>
                </a:prstClr>
              </a:solidFill>
            </a:endParaRPr>
          </a:p>
        </p:txBody>
      </p:sp>
      <p:sp>
        <p:nvSpPr>
          <p:cNvPr id="6" name="TextBox 5"/>
          <p:cNvSpPr txBox="1"/>
          <p:nvPr/>
        </p:nvSpPr>
        <p:spPr>
          <a:xfrm>
            <a:off x="6876320" y="6031726"/>
            <a:ext cx="600805" cy="276999"/>
          </a:xfrm>
          <a:prstGeom prst="rect">
            <a:avLst/>
          </a:prstGeom>
          <a:noFill/>
        </p:spPr>
        <p:txBody>
          <a:bodyPr wrap="none" rtlCol="0">
            <a:spAutoFit/>
          </a:bodyPr>
          <a:lstStyle/>
          <a:p>
            <a:r>
              <a:rPr lang="en-US" sz="1200" dirty="0" smtClean="0">
                <a:hlinkClick r:id="rId4"/>
              </a:rPr>
              <a:t>source</a:t>
            </a:r>
            <a:endParaRPr lang="en-US" sz="1200" dirty="0"/>
          </a:p>
        </p:txBody>
      </p:sp>
    </p:spTree>
    <p:extLst>
      <p:ext uri="{BB962C8B-B14F-4D97-AF65-F5344CB8AC3E}">
        <p14:creationId xmlns:p14="http://schemas.microsoft.com/office/powerpoint/2010/main" val="1772879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like this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66875" y="1915319"/>
            <a:ext cx="5810250" cy="3895725"/>
          </a:xfrm>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5</a:t>
            </a:fld>
            <a:endParaRPr lang="en-US" dirty="0">
              <a:solidFill>
                <a:prstClr val="black">
                  <a:tint val="75000"/>
                </a:prstClr>
              </a:solidFill>
            </a:endParaRPr>
          </a:p>
        </p:txBody>
      </p:sp>
      <p:sp>
        <p:nvSpPr>
          <p:cNvPr id="6" name="TextBox 5"/>
          <p:cNvSpPr txBox="1"/>
          <p:nvPr/>
        </p:nvSpPr>
        <p:spPr>
          <a:xfrm>
            <a:off x="6876320" y="6031726"/>
            <a:ext cx="600805" cy="276999"/>
          </a:xfrm>
          <a:prstGeom prst="rect">
            <a:avLst/>
          </a:prstGeom>
          <a:noFill/>
        </p:spPr>
        <p:txBody>
          <a:bodyPr wrap="none" rtlCol="0">
            <a:spAutoFit/>
          </a:bodyPr>
          <a:lstStyle/>
          <a:p>
            <a:r>
              <a:rPr lang="en-US" sz="1200" dirty="0" smtClean="0">
                <a:hlinkClick r:id="rId4"/>
              </a:rPr>
              <a:t>source</a:t>
            </a:r>
            <a:endParaRPr lang="en-US" sz="1200" dirty="0"/>
          </a:p>
        </p:txBody>
      </p:sp>
    </p:spTree>
    <p:extLst>
      <p:ext uri="{BB962C8B-B14F-4D97-AF65-F5344CB8AC3E}">
        <p14:creationId xmlns:p14="http://schemas.microsoft.com/office/powerpoint/2010/main" val="2149951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programs should look like this</a:t>
            </a:r>
            <a:endParaRPr lang="en-US"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98532" y="1783080"/>
            <a:ext cx="5676688" cy="4257516"/>
          </a:xfrm>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6</a:t>
            </a:fld>
            <a:endParaRPr lang="en-US" dirty="0">
              <a:solidFill>
                <a:prstClr val="black">
                  <a:tint val="75000"/>
                </a:prstClr>
              </a:solidFill>
            </a:endParaRPr>
          </a:p>
        </p:txBody>
      </p:sp>
      <p:sp>
        <p:nvSpPr>
          <p:cNvPr id="6" name="TextBox 5"/>
          <p:cNvSpPr txBox="1"/>
          <p:nvPr/>
        </p:nvSpPr>
        <p:spPr>
          <a:xfrm>
            <a:off x="6874415" y="6274617"/>
            <a:ext cx="600805" cy="276999"/>
          </a:xfrm>
          <a:prstGeom prst="rect">
            <a:avLst/>
          </a:prstGeom>
          <a:noFill/>
        </p:spPr>
        <p:txBody>
          <a:bodyPr wrap="none" rtlCol="0">
            <a:spAutoFit/>
          </a:bodyPr>
          <a:lstStyle/>
          <a:p>
            <a:r>
              <a:rPr lang="en-US" sz="1200" dirty="0" smtClean="0">
                <a:hlinkClick r:id="rId4"/>
              </a:rPr>
              <a:t>source</a:t>
            </a:r>
            <a:endParaRPr lang="en-US" sz="1200" dirty="0"/>
          </a:p>
        </p:txBody>
      </p:sp>
    </p:spTree>
    <p:extLst>
      <p:ext uri="{BB962C8B-B14F-4D97-AF65-F5344CB8AC3E}">
        <p14:creationId xmlns:p14="http://schemas.microsoft.com/office/powerpoint/2010/main" val="108345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like this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88720" y="1669625"/>
            <a:ext cx="6777990" cy="4394521"/>
          </a:xfrm>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7</a:t>
            </a:fld>
            <a:endParaRPr lang="en-US" dirty="0">
              <a:solidFill>
                <a:prstClr val="black">
                  <a:tint val="75000"/>
                </a:prstClr>
              </a:solidFill>
            </a:endParaRPr>
          </a:p>
        </p:txBody>
      </p:sp>
      <p:sp>
        <p:nvSpPr>
          <p:cNvPr id="6" name="TextBox 5"/>
          <p:cNvSpPr txBox="1"/>
          <p:nvPr/>
        </p:nvSpPr>
        <p:spPr>
          <a:xfrm>
            <a:off x="7365905" y="6217852"/>
            <a:ext cx="600805" cy="276999"/>
          </a:xfrm>
          <a:prstGeom prst="rect">
            <a:avLst/>
          </a:prstGeom>
          <a:noFill/>
        </p:spPr>
        <p:txBody>
          <a:bodyPr wrap="none" rtlCol="0">
            <a:spAutoFit/>
          </a:bodyPr>
          <a:lstStyle/>
          <a:p>
            <a:r>
              <a:rPr lang="en-US" sz="1200" dirty="0" smtClean="0">
                <a:hlinkClick r:id="rId4"/>
              </a:rPr>
              <a:t>source</a:t>
            </a:r>
            <a:endParaRPr lang="en-US" sz="1200" dirty="0"/>
          </a:p>
        </p:txBody>
      </p:sp>
    </p:spTree>
    <p:extLst>
      <p:ext uri="{BB962C8B-B14F-4D97-AF65-F5344CB8AC3E}">
        <p14:creationId xmlns:p14="http://schemas.microsoft.com/office/powerpoint/2010/main" val="2516541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never, ever like this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83574" y="1874520"/>
            <a:ext cx="6325986" cy="4209656"/>
          </a:xfrm>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8</a:t>
            </a:fld>
            <a:endParaRPr lang="en-US" dirty="0">
              <a:solidFill>
                <a:prstClr val="black">
                  <a:tint val="75000"/>
                </a:prstClr>
              </a:solidFill>
            </a:endParaRPr>
          </a:p>
        </p:txBody>
      </p:sp>
      <p:sp>
        <p:nvSpPr>
          <p:cNvPr id="7" name="TextBox 6"/>
          <p:cNvSpPr txBox="1"/>
          <p:nvPr/>
        </p:nvSpPr>
        <p:spPr>
          <a:xfrm>
            <a:off x="7365905" y="6217852"/>
            <a:ext cx="600805" cy="276999"/>
          </a:xfrm>
          <a:prstGeom prst="rect">
            <a:avLst/>
          </a:prstGeom>
          <a:noFill/>
        </p:spPr>
        <p:txBody>
          <a:bodyPr wrap="none" rtlCol="0">
            <a:spAutoFit/>
          </a:bodyPr>
          <a:lstStyle/>
          <a:p>
            <a:r>
              <a:rPr lang="en-US" sz="1200" dirty="0" smtClean="0">
                <a:hlinkClick r:id="rId4"/>
              </a:rPr>
              <a:t>source</a:t>
            </a:r>
            <a:endParaRPr lang="en-US" sz="1200" dirty="0"/>
          </a:p>
        </p:txBody>
      </p:sp>
    </p:spTree>
    <p:extLst>
      <p:ext uri="{BB962C8B-B14F-4D97-AF65-F5344CB8AC3E}">
        <p14:creationId xmlns:p14="http://schemas.microsoft.com/office/powerpoint/2010/main" val="1689303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21270488"/>
              </p:ext>
            </p:extLst>
          </p:nvPr>
        </p:nvGraphicFramePr>
        <p:xfrm>
          <a:off x="457200" y="426720"/>
          <a:ext cx="8229600" cy="6004560"/>
        </p:xfrm>
        <a:graphic>
          <a:graphicData uri="http://schemas.openxmlformats.org/drawingml/2006/table">
            <a:tbl>
              <a:tblPr firstRow="1" bandRow="1">
                <a:tableStyleId>{5C22544A-7EE6-4342-B048-85BDC9FD1C3A}</a:tableStyleId>
              </a:tblPr>
              <a:tblGrid>
                <a:gridCol w="8229600"/>
              </a:tblGrid>
              <a:tr h="370840">
                <a:tc>
                  <a:txBody>
                    <a:bodyPr/>
                    <a:lstStyle/>
                    <a:p>
                      <a:pPr algn="ctr"/>
                      <a:r>
                        <a:rPr lang="en-US" sz="3200" dirty="0" smtClean="0"/>
                        <a:t>Principles for writing beautiful programs</a:t>
                      </a:r>
                      <a:endParaRPr lang="en-US" sz="3200" dirty="0"/>
                    </a:p>
                  </a:txBody>
                  <a:tcPr/>
                </a:tc>
              </a:tr>
              <a:tr h="370840">
                <a:tc>
                  <a:txBody>
                    <a:bodyPr/>
                    <a:lstStyle/>
                    <a:p>
                      <a:r>
                        <a:rPr lang="en-US" sz="3200" dirty="0" smtClean="0"/>
                        <a:t>1. Always</a:t>
                      </a:r>
                      <a:r>
                        <a:rPr lang="en-US" sz="3200" baseline="0" dirty="0" smtClean="0"/>
                        <a:t> remember: </a:t>
                      </a:r>
                      <a:r>
                        <a:rPr lang="en-US" sz="3200" dirty="0" smtClean="0"/>
                        <a:t>Programming is a People Discipline</a:t>
                      </a:r>
                      <a:endParaRPr lang="en-US" sz="3200" dirty="0"/>
                    </a:p>
                  </a:txBody>
                  <a:tcPr/>
                </a:tc>
              </a:tr>
              <a:tr h="370840">
                <a:tc>
                  <a:txBody>
                    <a:bodyPr/>
                    <a:lstStyle/>
                    <a:p>
                      <a:r>
                        <a:rPr lang="en-US" sz="3200" dirty="0" smtClean="0"/>
                        <a:t>2. Represent Information as Data; Interpret Data as Information</a:t>
                      </a:r>
                      <a:endParaRPr lang="en-US" sz="32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t>3.</a:t>
                      </a:r>
                      <a:r>
                        <a:rPr lang="en-US" sz="3200" baseline="0" dirty="0" smtClean="0"/>
                        <a:t> Programs should consist of functions and methods that consume and produce values</a:t>
                      </a:r>
                      <a:endParaRPr lang="en-US" sz="3200" dirty="0"/>
                    </a:p>
                  </a:txBody>
                  <a:tcPr/>
                </a:tc>
              </a:tr>
              <a:tr h="370840">
                <a:tc>
                  <a:txBody>
                    <a:bodyPr/>
                    <a:lstStyle/>
                    <a:p>
                      <a:r>
                        <a:rPr lang="en-US" sz="3200" dirty="0" smtClean="0"/>
                        <a:t>4. Design Functions</a:t>
                      </a:r>
                      <a:r>
                        <a:rPr lang="en-US" sz="3200" baseline="0" dirty="0" smtClean="0"/>
                        <a:t> Systematically</a:t>
                      </a:r>
                      <a:endParaRPr lang="en-US" sz="3200" dirty="0" smtClean="0"/>
                    </a:p>
                  </a:txBody>
                  <a:tcPr/>
                </a:tc>
              </a:tr>
              <a:tr h="370840">
                <a:tc>
                  <a:txBody>
                    <a:bodyPr/>
                    <a:lstStyle/>
                    <a:p>
                      <a:r>
                        <a:rPr lang="en-US" sz="3200" dirty="0" smtClean="0"/>
                        <a:t>5. Design Systems Iteratively</a:t>
                      </a:r>
                      <a:endParaRPr lang="en-US" sz="3200" dirty="0"/>
                    </a:p>
                  </a:txBody>
                  <a:tcPr/>
                </a:tc>
              </a:tr>
              <a:tr h="370840">
                <a:tc>
                  <a:txBody>
                    <a:bodyPr/>
                    <a:lstStyle/>
                    <a:p>
                      <a:r>
                        <a:rPr lang="en-US" sz="3200" dirty="0" smtClean="0"/>
                        <a:t>6. Pass values when you can, share state only when you must.</a:t>
                      </a:r>
                      <a:endParaRPr lang="en-US" sz="3200" dirty="0"/>
                    </a:p>
                  </a:txBody>
                  <a:tcPr/>
                </a:tc>
              </a:tr>
            </a:tbl>
          </a:graphicData>
        </a:graphic>
      </p:graphicFrame>
      <p:sp>
        <p:nvSpPr>
          <p:cNvPr id="2" name="Slide Number Placeholder 1"/>
          <p:cNvSpPr>
            <a:spLocks noGrp="1"/>
          </p:cNvSpPr>
          <p:nvPr>
            <p:ph type="sldNum" sz="quarter" idx="12"/>
          </p:nvPr>
        </p:nvSpPr>
        <p:spPr/>
        <p:txBody>
          <a:bodyPr/>
          <a:lstStyle/>
          <a:p>
            <a:fld id="{2AF3B5EA-18B6-4040-9F78-6052AF49C681}" type="slidenum">
              <a:rPr lang="en-US" smtClean="0"/>
              <a:t>9</a:t>
            </a:fld>
            <a:endParaRPr lang="en-US"/>
          </a:p>
        </p:txBody>
      </p:sp>
    </p:spTree>
    <p:extLst>
      <p:ext uri="{BB962C8B-B14F-4D97-AF65-F5344CB8AC3E}">
        <p14:creationId xmlns:p14="http://schemas.microsoft.com/office/powerpoint/2010/main" val="155993952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TotalTime>
  <Words>769</Words>
  <Application>Microsoft Office PowerPoint</Application>
  <PresentationFormat>On-screen Show (4:3)</PresentationFormat>
  <Paragraphs>123</Paragraphs>
  <Slides>17</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Algerian</vt:lpstr>
      <vt:lpstr>Arial</vt:lpstr>
      <vt:lpstr>Calibri</vt:lpstr>
      <vt:lpstr>Helvetica Neue</vt:lpstr>
      <vt:lpstr>1_Office Theme</vt:lpstr>
      <vt:lpstr>The Point of This Course</vt:lpstr>
      <vt:lpstr>Learning Objectives</vt:lpstr>
      <vt:lpstr>PowerPoint Presentation</vt:lpstr>
      <vt:lpstr>Your programs should look like this:</vt:lpstr>
      <vt:lpstr>Not like this</vt:lpstr>
      <vt:lpstr>Your programs should look like this</vt:lpstr>
      <vt:lpstr>Not like this</vt:lpstr>
      <vt:lpstr>And never, ever like this</vt:lpstr>
      <vt:lpstr>PowerPoint Presentation</vt:lpstr>
      <vt:lpstr>Principles</vt:lpstr>
      <vt:lpstr>A Few of Our Slogans</vt:lpstr>
      <vt:lpstr>PowerPoint Presentation</vt:lpstr>
      <vt:lpstr>The Function Design Recipe</vt:lpstr>
      <vt:lpstr>The Function Design Recipe</vt:lpstr>
      <vt:lpstr>The Course Map</vt:lpstr>
      <vt:lpstr>PowerPoint Presentation</vt:lpstr>
      <vt:lpstr>Next Steps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Mitchell Wand</dc:creator>
  <cp:lastModifiedBy>Mitchell Wand</cp:lastModifiedBy>
  <cp:revision>10</cp:revision>
  <dcterms:created xsi:type="dcterms:W3CDTF">2014-06-21T14:26:17Z</dcterms:created>
  <dcterms:modified xsi:type="dcterms:W3CDTF">2015-08-13T19:13:15Z</dcterms:modified>
</cp:coreProperties>
</file>