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4" r:id="rId2"/>
    <p:sldId id="327" r:id="rId3"/>
    <p:sldId id="344" r:id="rId4"/>
    <p:sldId id="345" r:id="rId5"/>
    <p:sldId id="524" r:id="rId6"/>
    <p:sldId id="525" r:id="rId7"/>
    <p:sldId id="346" r:id="rId8"/>
    <p:sldId id="347" r:id="rId9"/>
    <p:sldId id="527" r:id="rId10"/>
    <p:sldId id="528" r:id="rId11"/>
    <p:sldId id="348" r:id="rId12"/>
    <p:sldId id="349" r:id="rId13"/>
    <p:sldId id="526" r:id="rId14"/>
    <p:sldId id="351" r:id="rId15"/>
    <p:sldId id="352" r:id="rId16"/>
    <p:sldId id="529" r:id="rId17"/>
    <p:sldId id="353" r:id="rId18"/>
    <p:sldId id="354" r:id="rId19"/>
    <p:sldId id="355" r:id="rId20"/>
    <p:sldId id="356" r:id="rId21"/>
    <p:sldId id="35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77" d="100"/>
          <a:sy n="77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Halting Measures and Termination 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29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I need to deliver?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must write down a halting measure for each function that uses general recursion.</a:t>
            </a:r>
            <a:endParaRPr lang="en-US" dirty="0" smtClean="0"/>
          </a:p>
          <a:p>
            <a:r>
              <a:rPr lang="en-US" dirty="0" smtClean="0"/>
              <a:t>You don't have to write down the termination argument, but you should be prepared to explain it at </a:t>
            </a:r>
            <a:r>
              <a:rPr lang="en-US" dirty="0" err="1" smtClean="0"/>
              <a:t>codewalk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If your function does </a:t>
            </a:r>
            <a:r>
              <a:rPr lang="en-US" dirty="0" smtClean="0"/>
              <a:t>not terminate on some input problems, </a:t>
            </a:r>
            <a:r>
              <a:rPr lang="en-US" dirty="0" smtClean="0"/>
              <a:t>you should write down a description of the inputs on which your program fails to halt.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/>
              <a:t>(define (fib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[(= n 0) 1]</a:t>
            </a:r>
          </a:p>
          <a:p>
            <a:r>
              <a:rPr lang="en-US" dirty="0"/>
              <a:t>   [(= n 1) 1]</a:t>
            </a:r>
          </a:p>
          <a:p>
            <a:r>
              <a:rPr lang="en-US" dirty="0"/>
              <a:t>   [else (+ (fib (- n 1))</a:t>
            </a:r>
          </a:p>
          <a:p>
            <a:r>
              <a:rPr lang="en-US" dirty="0"/>
              <a:t>            (fib (- n 2)))]))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4657" y="3048000"/>
            <a:ext cx="4038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Here's the standard recursive definition of the </a:t>
            </a:r>
            <a:r>
              <a:rPr lang="en-US" dirty="0" err="1" smtClean="0">
                <a:solidFill>
                  <a:schemeClr val="tx1"/>
                </a:solidFill>
              </a:rPr>
              <a:t>fibonacci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57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(define (fib n)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[(= n 0) 1]</a:t>
            </a:r>
          </a:p>
          <a:p>
            <a:r>
              <a:rPr lang="en-US" dirty="0"/>
              <a:t> </a:t>
            </a:r>
            <a:r>
              <a:rPr lang="en-US" dirty="0" smtClean="0"/>
              <a:t>  [(= n 1) 1]</a:t>
            </a:r>
          </a:p>
          <a:p>
            <a:r>
              <a:rPr lang="en-US" dirty="0"/>
              <a:t> </a:t>
            </a:r>
            <a:r>
              <a:rPr lang="en-US" dirty="0" smtClean="0"/>
              <a:t>  [else (+ (fib (- n 1))</a:t>
            </a:r>
          </a:p>
          <a:p>
            <a:r>
              <a:rPr lang="en-US" dirty="0"/>
              <a:t> </a:t>
            </a:r>
            <a:r>
              <a:rPr lang="en-US" dirty="0" smtClean="0"/>
              <a:t>           (fib (- n 2)))]))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69229" y="2394857"/>
            <a:ext cx="4953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Let's check to see that the recursive calls obey the contract.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we get to the recursive calls, if </a:t>
            </a:r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NonNegInt</a:t>
            </a:r>
            <a:r>
              <a:rPr lang="en-US" dirty="0" smtClean="0">
                <a:solidFill>
                  <a:schemeClr val="tx1"/>
                </a:solidFill>
              </a:rPr>
              <a:t>, and it is not 0 or 1, then it must be greater than or equal to 2, so </a:t>
            </a:r>
            <a:r>
              <a:rPr lang="en-US" b="1" dirty="0" smtClean="0">
                <a:solidFill>
                  <a:schemeClr val="tx1"/>
                </a:solidFill>
              </a:rPr>
              <a:t>n-1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n-2</a:t>
            </a:r>
            <a:r>
              <a:rPr lang="en-US" dirty="0" smtClean="0">
                <a:solidFill>
                  <a:schemeClr val="tx1"/>
                </a:solidFill>
              </a:rPr>
              <a:t> are both </a:t>
            </a:r>
            <a:r>
              <a:rPr lang="en-US" dirty="0" err="1" smtClean="0">
                <a:solidFill>
                  <a:schemeClr val="tx1"/>
                </a:solidFill>
              </a:rPr>
              <a:t>NonNegInt's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1886" y="5943600"/>
            <a:ext cx="4953000" cy="571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the recursive calls don't violate the contract.</a:t>
            </a:r>
          </a:p>
        </p:txBody>
      </p:sp>
    </p:spTree>
    <p:extLst>
      <p:ext uri="{BB962C8B-B14F-4D97-AF65-F5344CB8AC3E}">
        <p14:creationId xmlns:p14="http://schemas.microsoft.com/office/powerpoint/2010/main" val="12649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fib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halting measure: </a:t>
            </a:r>
            <a:r>
              <a:rPr lang="en-US" b="1" dirty="0" smtClean="0"/>
              <a:t>n </a:t>
            </a:r>
          </a:p>
          <a:p>
            <a:r>
              <a:rPr lang="en-US" dirty="0" smtClean="0"/>
              <a:t>Termination argument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is always a non-negative integer (by the contract)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decreases at each recursive call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n</a:t>
            </a:r>
            <a:r>
              <a:rPr lang="en-US" dirty="0" smtClean="0"/>
              <a:t> is a halting measure for fib.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(fib -1)?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(fib -1)</a:t>
            </a:r>
          </a:p>
          <a:p>
            <a:r>
              <a:rPr lang="en-US" dirty="0" smtClean="0"/>
              <a:t>= (+ (fib -2) (fib -3))</a:t>
            </a:r>
          </a:p>
          <a:p>
            <a:r>
              <a:rPr lang="en-US" dirty="0" smtClean="0"/>
              <a:t>= (+ (+ (fib -3) (fib -4))</a:t>
            </a:r>
          </a:p>
          <a:p>
            <a:r>
              <a:rPr lang="en-US" dirty="0"/>
              <a:t> </a:t>
            </a:r>
            <a:r>
              <a:rPr lang="en-US" dirty="0" smtClean="0"/>
              <a:t>    (+ (fib -4) (fib -5))</a:t>
            </a:r>
          </a:p>
          <a:p>
            <a:r>
              <a:rPr lang="en-US" dirty="0" smtClean="0"/>
              <a:t>= etc.</a:t>
            </a:r>
          </a:p>
          <a:p>
            <a:r>
              <a:rPr lang="en-US" b="0" dirty="0" smtClean="0">
                <a:latin typeface="+mn-lt"/>
              </a:rPr>
              <a:t>Oops!  This doesn't terminate!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First, it tells us that using general recursion we can write functions that may not terminate.</a:t>
            </a:r>
          </a:p>
          <a:p>
            <a:r>
              <a:rPr lang="en-US" dirty="0" smtClean="0"/>
              <a:t>We couldn't do this using structural decomposition.</a:t>
            </a:r>
          </a:p>
          <a:p>
            <a:r>
              <a:rPr lang="en-US" dirty="0" smtClean="0"/>
              <a:t>Is there something wrong with our termination argument?</a:t>
            </a:r>
          </a:p>
          <a:p>
            <a:r>
              <a:rPr lang="en-US" dirty="0" smtClean="0"/>
              <a:t>No, because the termination argument only says what happens when </a:t>
            </a:r>
            <a:r>
              <a:rPr lang="en-US" b="1" dirty="0" smtClean="0"/>
              <a:t>n</a:t>
            </a:r>
            <a:r>
              <a:rPr lang="en-US" dirty="0" smtClean="0"/>
              <a:t> is a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-1 is a contract violation, so anything could happen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want to make the contract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, then we need to document the non-termination behavior: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non-termination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fib : </a:t>
            </a:r>
            <a:r>
              <a:rPr lang="en-US" dirty="0" smtClean="0"/>
              <a:t>Integer </a:t>
            </a:r>
            <a:r>
              <a:rPr lang="en-US" dirty="0"/>
              <a:t>-&gt; </a:t>
            </a:r>
            <a:r>
              <a:rPr lang="en-US" dirty="0" smtClean="0"/>
              <a:t>Integer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Halting Measure: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non-negative, then n is a halting measure. 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negative, the function fails to halt.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vs.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decomposition is a special case of General Recursion:  it's a standard recipe for finding </a:t>
            </a:r>
            <a:r>
              <a:rPr lang="en-US" dirty="0" err="1" smtClean="0"/>
              <a:t>subproblems</a:t>
            </a:r>
            <a:r>
              <a:rPr lang="en-US" dirty="0" smtClean="0"/>
              <a:t> that are guaranteed to be easier.</a:t>
            </a:r>
          </a:p>
          <a:p>
            <a:pPr lvl="1"/>
            <a:r>
              <a:rPr lang="en-US" dirty="0" smtClean="0"/>
              <a:t>A field is always smaller than the structure it’s contained in.</a:t>
            </a:r>
          </a:p>
          <a:p>
            <a:r>
              <a:rPr lang="en-US" dirty="0" smtClean="0"/>
              <a:t>For general recursion, must always explain in what way the new problems are easier.</a:t>
            </a:r>
          </a:p>
          <a:p>
            <a:r>
              <a:rPr lang="en-US" dirty="0" smtClean="0"/>
              <a:t>Use structural decomposition when you can, general recursion when you need to.</a:t>
            </a:r>
          </a:p>
          <a:p>
            <a:r>
              <a:rPr lang="en-US" dirty="0" smtClean="0"/>
              <a:t>Always use the simplest tool that works!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definition of function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(... (f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structural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 (...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3200400"/>
            <a:ext cx="7162800" cy="3276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You can usually tell just from the function definition whether it is structural or general recursion.  </a:t>
            </a:r>
          </a:p>
          <a:p>
            <a:endParaRPr lang="en-US" dirty="0"/>
          </a:p>
          <a:p>
            <a:r>
              <a:rPr lang="en-US" dirty="0"/>
              <a:t>In the first example here, </a:t>
            </a:r>
            <a:r>
              <a:rPr lang="en-US" b="1" dirty="0"/>
              <a:t>f</a:t>
            </a:r>
            <a:r>
              <a:rPr lang="en-US" dirty="0"/>
              <a:t> is called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which is a component of the </a:t>
            </a:r>
            <a:r>
              <a:rPr lang="en-US" dirty="0" smtClean="0"/>
              <a:t>list, and is therefore smaller than </a:t>
            </a:r>
            <a:r>
              <a:rPr lang="en-US" b="1" dirty="0" err="1" smtClean="0"/>
              <a:t>lst</a:t>
            </a:r>
            <a:r>
              <a:rPr lang="en-US" dirty="0" smtClean="0"/>
              <a:t>. </a:t>
            </a:r>
            <a:r>
              <a:rPr lang="en-US" dirty="0"/>
              <a:t>This is what the list template tells us.</a:t>
            </a:r>
          </a:p>
          <a:p>
            <a:endParaRPr lang="en-US" dirty="0"/>
          </a:p>
          <a:p>
            <a:r>
              <a:rPr lang="en-US" dirty="0"/>
              <a:t>In the second example, </a:t>
            </a:r>
            <a:r>
              <a:rPr lang="en-US" b="1" dirty="0"/>
              <a:t>f</a:t>
            </a:r>
            <a:r>
              <a:rPr lang="en-US" dirty="0"/>
              <a:t> is being called some other value that happens to be computed from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but that’s not the same as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.  So this example is general recursion</a:t>
            </a:r>
            <a:r>
              <a:rPr lang="en-US" dirty="0" smtClean="0"/>
              <a:t>.  There’s no telling how big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(...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dirty="0" smtClean="0">
                <a:cs typeface="Consolas" pitchFamily="49" charset="0"/>
              </a:rPr>
              <a:t>is. If we call f on it, we’d better have a termination argument to ensure that it has a smaller halting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We've introduced </a:t>
            </a:r>
            <a:r>
              <a:rPr lang="en-US" i="1" dirty="0" smtClean="0">
                <a:solidFill>
                  <a:srgbClr val="FF0000"/>
                </a:solidFill>
              </a:rPr>
              <a:t>general recursion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the problem by combining solutions to easier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propose a </a:t>
            </a:r>
            <a:r>
              <a:rPr lang="en-US" i="1" dirty="0" smtClean="0">
                <a:solidFill>
                  <a:srgbClr val="FF0000"/>
                </a:solidFill>
              </a:rPr>
              <a:t>halting measure </a:t>
            </a:r>
            <a:r>
              <a:rPr lang="en-US" dirty="0" smtClean="0"/>
              <a:t>that documents the "difficulty" of each instance of the problem.</a:t>
            </a:r>
          </a:p>
          <a:p>
            <a:r>
              <a:rPr lang="en-US" dirty="0" smtClean="0"/>
              <a:t>Must give a </a:t>
            </a:r>
            <a:r>
              <a:rPr lang="en-US" i="1" dirty="0" smtClean="0">
                <a:solidFill>
                  <a:srgbClr val="FF0000"/>
                </a:solidFill>
              </a:rPr>
              <a:t>termination argument </a:t>
            </a:r>
            <a:r>
              <a:rPr lang="en-US" dirty="0" smtClean="0"/>
              <a:t>that explains why the proposed halting measure really is a halting measure for this function.</a:t>
            </a:r>
          </a:p>
          <a:p>
            <a:r>
              <a:rPr lang="en-US" dirty="0" smtClean="0"/>
              <a:t>Structural decomposition is a special case where the data definition guarantees the </a:t>
            </a:r>
            <a:r>
              <a:rPr lang="en-US" dirty="0" err="1" smtClean="0"/>
              <a:t>subproblem</a:t>
            </a:r>
            <a:r>
              <a:rPr lang="en-US" dirty="0" smtClean="0"/>
              <a:t> is easier.</a:t>
            </a:r>
          </a:p>
          <a:p>
            <a:r>
              <a:rPr lang="en-US" dirty="0" smtClean="0"/>
              <a:t>Always use the simplest tool that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is more powerful than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written using structural decomposition are guaranteed to halt with an answer, but general recursion allows you to write functions that don't always halt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every time we write a function using general recursion, we need to provide a </a:t>
            </a:r>
            <a:r>
              <a:rPr lang="en-US" i="1" dirty="0" smtClean="0">
                <a:solidFill>
                  <a:srgbClr val="FF0000"/>
                </a:solidFill>
              </a:rPr>
              <a:t>termination argument</a:t>
            </a:r>
            <a:r>
              <a:rPr lang="en-US" dirty="0" smtClean="0"/>
              <a:t> that explains why the function really does halt</a:t>
            </a:r>
          </a:p>
          <a:p>
            <a:pPr lvl="1"/>
            <a:r>
              <a:rPr lang="en-US" dirty="0" smtClean="0"/>
              <a:t>or else warn the user that it may not halt.</a:t>
            </a:r>
          </a:p>
          <a:p>
            <a:pPr lvl="1"/>
            <a:r>
              <a:rPr lang="en-US" dirty="0" smtClean="0"/>
              <a:t>easiest way to make a termination argument is by supplying a </a:t>
            </a:r>
            <a:r>
              <a:rPr lang="en-US" i="1" dirty="0" smtClean="0">
                <a:solidFill>
                  <a:srgbClr val="FF0000"/>
                </a:solidFill>
              </a:rPr>
              <a:t>halting measure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now be able to</a:t>
            </a:r>
          </a:p>
          <a:p>
            <a:pPr lvl="0"/>
            <a:r>
              <a:rPr lang="en-US" dirty="0"/>
              <a:t>Identify general recursion and </a:t>
            </a:r>
            <a:r>
              <a:rPr lang="en-US" dirty="0" smtClean="0"/>
              <a:t>distinguish it from structural decomposition.</a:t>
            </a:r>
          </a:p>
          <a:p>
            <a:r>
              <a:rPr lang="en-US" dirty="0" smtClean="0"/>
              <a:t>Explain the difference between a halting measure and a termination argument.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example of general recursion in </a:t>
            </a:r>
            <a:r>
              <a:rPr lang="en-US" dirty="0" smtClean="0"/>
              <a:t>08-3-binary-search.rkt, 08-4-fib.rkt, and 08-5-function-sum.rkt in the Examples folder.</a:t>
            </a:r>
          </a:p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Guided Practice 8.2.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required piece of the function header.</a:t>
            </a:r>
          </a:p>
          <a:p>
            <a:r>
              <a:rPr lang="en-US" dirty="0" smtClean="0"/>
              <a:t>The halting measure is a way of explaining how each of the </a:t>
            </a:r>
            <a:r>
              <a:rPr lang="en-US" dirty="0" err="1" smtClean="0"/>
              <a:t>subproblems</a:t>
            </a:r>
            <a:r>
              <a:rPr lang="en-US" dirty="0" smtClean="0"/>
              <a:t> are easier than the original</a:t>
            </a:r>
          </a:p>
          <a:p>
            <a:r>
              <a:rPr lang="en-US" dirty="0"/>
              <a:t>A halting measure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your function.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measure is integer-valued, and it decreases at every recursive call, your function can't make more recursive calls than what the halting measure says.</a:t>
            </a:r>
          </a:p>
          <a:p>
            <a:r>
              <a:rPr lang="en-US" dirty="0" smtClean="0"/>
              <a:t>In particular, it must halt!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halting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of a </a:t>
            </a:r>
            <a:r>
              <a:rPr lang="en-US" dirty="0" err="1"/>
              <a:t>NonNegInt</a:t>
            </a:r>
            <a:r>
              <a:rPr lang="en-US" dirty="0"/>
              <a:t> argument</a:t>
            </a:r>
          </a:p>
          <a:p>
            <a:r>
              <a:rPr lang="en-US" dirty="0"/>
              <a:t>the size of an s-expression</a:t>
            </a:r>
          </a:p>
          <a:p>
            <a:r>
              <a:rPr lang="en-US" dirty="0"/>
              <a:t>the length of a list</a:t>
            </a:r>
          </a:p>
          <a:p>
            <a:r>
              <a:rPr lang="en-US" dirty="0"/>
              <a:t>the number of elements of some set</a:t>
            </a:r>
          </a:p>
          <a:p>
            <a:r>
              <a:rPr lang="en-US" dirty="0" smtClean="0"/>
              <a:t>a non-negative integer quantity that depends on one of the quantities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function that uses general recursion need to give</a:t>
            </a:r>
          </a:p>
          <a:p>
            <a:pPr lvl="1"/>
            <a:r>
              <a:rPr lang="en-US" dirty="0" smtClean="0"/>
              <a:t>your proposed halting measure</a:t>
            </a:r>
          </a:p>
          <a:p>
            <a:pPr lvl="1"/>
            <a:r>
              <a:rPr lang="en-US" dirty="0" smtClean="0"/>
              <a:t>an argument that your proposed halting measure really is a halting measure for your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halting measure: the size of </a:t>
            </a:r>
            <a:r>
              <a:rPr lang="en-US" b="1" dirty="0" err="1" smtClean="0"/>
              <a:t>sexp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dirty="0" smtClean="0"/>
              <a:t>the size of an </a:t>
            </a:r>
            <a:r>
              <a:rPr lang="en-US" dirty="0" err="1" smtClean="0"/>
              <a:t>sexp</a:t>
            </a:r>
            <a:r>
              <a:rPr lang="en-US" dirty="0" smtClean="0"/>
              <a:t> is always a non-negative integer.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b="1" dirty="0" err="1" smtClean="0">
                <a:solidFill>
                  <a:srgbClr val="FF0000"/>
                </a:solidFill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 is not a number, then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(second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(third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each have strictly smaller size than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+mj-lt"/>
                <a:cs typeface="Consolas" pitchFamily="49" charset="0"/>
              </a:rPr>
              <a:t>(size </a:t>
            </a:r>
            <a:r>
              <a:rPr lang="en-US" b="1" dirty="0" err="1" smtClean="0">
                <a:latin typeface="+mj-lt"/>
                <a:cs typeface="Consolas" pitchFamily="49" charset="0"/>
              </a:rPr>
              <a:t>sexp</a:t>
            </a:r>
            <a:r>
              <a:rPr lang="en-US" b="1" dirty="0" smtClean="0">
                <a:latin typeface="+mj-lt"/>
                <a:cs typeface="Consolas" pitchFamily="49" charset="0"/>
              </a:rPr>
              <a:t>) </a:t>
            </a:r>
            <a:r>
              <a:rPr lang="en-US" dirty="0" smtClean="0"/>
              <a:t>is a 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merge-sort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+mj-lt"/>
                <a:cs typeface="Consolas" pitchFamily="49" charset="0"/>
              </a:rPr>
              <a:t>Proposed halting measure:  </a:t>
            </a:r>
            <a:r>
              <a:rPr lang="en-US" sz="3300" b="1" dirty="0" smtClean="0">
                <a:latin typeface="+mj-lt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+mj-lt"/>
                <a:cs typeface="Consolas" pitchFamily="49" charset="0"/>
              </a:rPr>
              <a:t>lst</a:t>
            </a:r>
            <a:r>
              <a:rPr lang="en-US" sz="3300" b="1" dirty="0" smtClean="0">
                <a:latin typeface="+mj-lt"/>
                <a:cs typeface="Consolas" pitchFamily="49" charset="0"/>
              </a:rPr>
              <a:t>)</a:t>
            </a:r>
          </a:p>
          <a:p>
            <a:r>
              <a:rPr lang="en-US" sz="3300" dirty="0" smtClean="0">
                <a:cs typeface="Consolas" pitchFamily="49" charset="0"/>
              </a:rPr>
              <a:t>Termination argument:</a:t>
            </a:r>
          </a:p>
          <a:p>
            <a:pPr lvl="1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/>
              <a:t>is always  a non-negative integer.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At each recursive call,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If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2, then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	(length (even-elements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3300" dirty="0" smtClean="0">
                <a:solidFill>
                  <a:srgbClr val="FF0000"/>
                </a:solidFill>
              </a:rPr>
              <a:t> and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(length (even-elements (rest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  	are both  </a:t>
            </a:r>
            <a:r>
              <a:rPr lang="en-US" sz="3300" b="1" i="1" dirty="0" smtClean="0">
                <a:solidFill>
                  <a:schemeClr val="accent3">
                    <a:lumMod val="50000"/>
                  </a:schemeClr>
                </a:solidFill>
              </a:rPr>
              <a:t>strictly less </a:t>
            </a:r>
            <a:r>
              <a:rPr lang="en-US" sz="3300" dirty="0" smtClean="0">
                <a:solidFill>
                  <a:srgbClr val="FF0000"/>
                </a:solidFill>
              </a:rPr>
              <a:t>than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 marL="57150" indent="0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dirty="0" smtClean="0">
                <a:cs typeface="Consolas" pitchFamily="49" charset="0"/>
              </a:rPr>
              <a:t>So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cs typeface="Consolas" pitchFamily="49" charset="0"/>
              </a:rPr>
              <a:t>is a halting measure for 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merge-sort</a:t>
            </a:r>
            <a:r>
              <a:rPr lang="en-US" sz="3300" dirty="0" smtClean="0">
                <a:cs typeface="Consolas" pitchFamily="49" charset="0"/>
              </a:rPr>
              <a:t>.</a:t>
            </a:r>
            <a:endParaRPr lang="en-US" sz="3300" b="1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merge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Proposed halting measure: 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lst1)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lst2) </a:t>
            </a:r>
            <a:r>
              <a:rPr lang="en-US" dirty="0" smtClean="0">
                <a:solidFill>
                  <a:srgbClr val="FF0000"/>
                </a:solidFill>
              </a:rPr>
              <a:t>are both always non-negative, so their sum is non-negative.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 each recursive all, either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lst1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lst2</a:t>
            </a:r>
            <a:r>
              <a:rPr lang="en-US" dirty="0" smtClean="0">
                <a:solidFill>
                  <a:srgbClr val="FF0000"/>
                </a:solidFill>
              </a:rPr>
              <a:t> becomes shorter, so either way the sum of their lengths is shorter.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 </a:t>
            </a:r>
            <a:r>
              <a:rPr lang="en-US" dirty="0" smtClean="0"/>
              <a:t>is a halting measure for </a:t>
            </a:r>
            <a:r>
              <a:rPr lang="en-US" b="1" dirty="0" smtClean="0"/>
              <a:t>merge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13945</TotalTime>
  <Words>1367</Words>
  <Application>Microsoft Office PowerPoint</Application>
  <PresentationFormat>On-screen Show (4:3)</PresentationFormat>
  <Paragraphs>157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Halting Measures and Termination Arguments</vt:lpstr>
      <vt:lpstr>General Recursion is more powerful than structural decomposition</vt:lpstr>
      <vt:lpstr>Halting Measure (1)</vt:lpstr>
      <vt:lpstr>Halting Measure (2)</vt:lpstr>
      <vt:lpstr>Possible halting measures</vt:lpstr>
      <vt:lpstr>Termination Argument</vt:lpstr>
      <vt:lpstr>Halting Measure for decode</vt:lpstr>
      <vt:lpstr>Halting Measure for merge-sort</vt:lpstr>
      <vt:lpstr>Halting Measure for merge</vt:lpstr>
      <vt:lpstr>What do I need to deliver?</vt:lpstr>
      <vt:lpstr>A Numeric Example</vt:lpstr>
      <vt:lpstr>A Numeric Example (2)</vt:lpstr>
      <vt:lpstr>Halting measure for fib</vt:lpstr>
      <vt:lpstr>What about (fib -1)?</vt:lpstr>
      <vt:lpstr>What does this tell us?</vt:lpstr>
      <vt:lpstr>Documenting non-termination</vt:lpstr>
      <vt:lpstr>General Recursion vs. Structural Decomposition</vt:lpstr>
      <vt:lpstr>In the definition of function f :</vt:lpstr>
      <vt:lpstr>Summary (1)</vt:lpstr>
      <vt:lpstr>Summary (2)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165</cp:revision>
  <dcterms:created xsi:type="dcterms:W3CDTF">2010-06-24T16:22:15Z</dcterms:created>
  <dcterms:modified xsi:type="dcterms:W3CDTF">2015-10-06T11:34:05Z</dcterms:modified>
</cp:coreProperties>
</file>