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505" r:id="rId2"/>
    <p:sldId id="506" r:id="rId3"/>
    <p:sldId id="522" r:id="rId4"/>
    <p:sldId id="524" r:id="rId5"/>
    <p:sldId id="507" r:id="rId6"/>
    <p:sldId id="508" r:id="rId7"/>
    <p:sldId id="526" r:id="rId8"/>
    <p:sldId id="512" r:id="rId9"/>
    <p:sldId id="527" r:id="rId10"/>
    <p:sldId id="518" r:id="rId11"/>
    <p:sldId id="528" r:id="rId12"/>
    <p:sldId id="511" r:id="rId13"/>
    <p:sldId id="513" r:id="rId14"/>
    <p:sldId id="514" r:id="rId15"/>
    <p:sldId id="516" r:id="rId16"/>
    <p:sldId id="529" r:id="rId17"/>
    <p:sldId id="520" r:id="rId18"/>
    <p:sldId id="521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125" d="100"/>
          <a:sy n="125" d="100"/>
        </p:scale>
        <p:origin x="948" y="102"/>
      </p:cViewPr>
      <p:guideLst>
        <p:guide orient="horz" pos="220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6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9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0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86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</a:t>
            </a:r>
            <a:r>
              <a:rPr lang="en-US" dirty="0" smtClean="0"/>
              <a:t>8.8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F4492BD-6A9C-48FC-AC76-0B4FE11194A1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44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there are independent/sequential pieces, </a:t>
            </a:r>
            <a:r>
              <a:rPr lang="en-US" dirty="0" smtClean="0"/>
              <a:t>then </a:t>
            </a:r>
            <a:r>
              <a:rPr lang="en-US" dirty="0" smtClean="0"/>
              <a:t>combine the simpler functions.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Is your problem a special case of another problem that might be easier to solve?  If so, solve the more general problem, and then use </a:t>
            </a:r>
            <a:r>
              <a:rPr lang="en-US" sz="3200" dirty="0" smtClean="0"/>
              <a:t>generalization.</a:t>
            </a:r>
            <a:endParaRPr lang="en-US" sz="3200" dirty="0" smtClean="0"/>
          </a:p>
          <a:p>
            <a:r>
              <a:rPr lang="en-US" dirty="0" smtClean="0"/>
              <a:t>Otherwise, find one or more simpler instances of same 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Is the input a list?  If so, consider using a HOF.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 smtClean="0"/>
              <a:t>the simpler instance a substructure of the original?  If so, use </a:t>
            </a:r>
            <a:r>
              <a:rPr lang="en-US" dirty="0" smtClean="0"/>
              <a:t>the template.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 smtClean="0"/>
              <a:t>, use general recursion.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1200" y="5267007"/>
            <a:ext cx="29718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You've been doing this all term, so you probably know this.  But it's worth writing down anyway.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26356"/>
            <a:ext cx="2743200" cy="4144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</a:rPr>
              <a:t>e.g. number-list =&gt; number-list-from, mark-depth =&gt; mark-depth-from, 8-queens =&gt; n-queens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higher-order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of the inputs is a list of values</a:t>
            </a:r>
          </a:p>
          <a:p>
            <a:r>
              <a:rPr lang="en-US" dirty="0" smtClean="0"/>
              <a:t>you need to treat all the values in the list the same way and combine them the same way.</a:t>
            </a:r>
          </a:p>
          <a:p>
            <a:r>
              <a:rPr lang="en-US" dirty="0" smtClean="0"/>
              <a:t>if your function doesn’t look at all the elements of the list, then probably an HOF is not suitable.</a:t>
            </a:r>
          </a:p>
          <a:p>
            <a:r>
              <a:rPr lang="en-US" dirty="0"/>
              <a:t>look at the types to help choose the right HOF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write special-purpose HOFs for other kinds of tree-structured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3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inputs are always </a:t>
            </a:r>
            <a:r>
              <a:rPr lang="en-US" i="1" dirty="0" smtClean="0">
                <a:solidFill>
                  <a:srgbClr val="FF0000"/>
                </a:solidFill>
              </a:rPr>
              <a:t>structured </a:t>
            </a:r>
            <a:r>
              <a:rPr lang="en-US" dirty="0" smtClean="0"/>
              <a:t>(enumeration, compound or mixed) </a:t>
            </a:r>
            <a:r>
              <a:rPr lang="en-US" i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; </a:t>
            </a:r>
          </a:p>
          <a:p>
            <a:r>
              <a:rPr lang="en-US" dirty="0" smtClean="0"/>
              <a:t>the function's organization is based on the </a:t>
            </a:r>
            <a:r>
              <a:rPr lang="en-US" i="1" dirty="0" smtClean="0">
                <a:solidFill>
                  <a:srgbClr val="FF0000"/>
                </a:solidFill>
              </a:rPr>
              <a:t>data definition</a:t>
            </a:r>
            <a:r>
              <a:rPr lang="en-US" dirty="0" smtClean="0"/>
              <a:t> for one (or more) of the function's parameters </a:t>
            </a:r>
          </a:p>
          <a:p>
            <a:r>
              <a:rPr lang="en-US" dirty="0" smtClean="0"/>
              <a:t>one function per interconnected data definition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recursions in the functions follow recursions in the data definitions.</a:t>
            </a:r>
          </a:p>
          <a:p>
            <a:r>
              <a:rPr lang="en-US" dirty="0" smtClean="0"/>
              <a:t>are some of the decisions or transformations complicated?  Then introduce helper functions</a:t>
            </a:r>
          </a:p>
          <a:p>
            <a:pPr lvl="1"/>
            <a:r>
              <a:rPr lang="en-US" dirty="0" smtClean="0"/>
              <a:t>There's a reason for that ugly little thing– document it and test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Inputs encode problems from a </a:t>
            </a:r>
            <a:r>
              <a:rPr lang="en-US" i="1" dirty="0" smtClean="0">
                <a:solidFill>
                  <a:srgbClr val="FF0000"/>
                </a:solidFill>
              </a:rPr>
              <a:t>class of problems</a:t>
            </a:r>
          </a:p>
          <a:p>
            <a:r>
              <a:rPr lang="en-US" dirty="0" smtClean="0"/>
              <a:t>Recursion solves </a:t>
            </a:r>
            <a:r>
              <a:rPr lang="en-US" i="1" dirty="0" smtClean="0">
                <a:solidFill>
                  <a:srgbClr val="FF0000"/>
                </a:solidFill>
              </a:rPr>
              <a:t>a related problem </a:t>
            </a:r>
            <a:r>
              <a:rPr lang="en-US" dirty="0" smtClean="0"/>
              <a:t>from the same class (“</a:t>
            </a:r>
            <a:r>
              <a:rPr lang="en-US" i="1" dirty="0" err="1" smtClean="0">
                <a:solidFill>
                  <a:srgbClr val="FF0000"/>
                </a:solidFill>
              </a:rPr>
              <a:t>subgoal</a:t>
            </a:r>
            <a:r>
              <a:rPr lang="en-US" dirty="0" smtClean="0"/>
              <a:t>” or “</a:t>
            </a:r>
            <a:r>
              <a:rPr lang="en-US" i="1" dirty="0" err="1" smtClean="0">
                <a:solidFill>
                  <a:srgbClr val="FF0000"/>
                </a:solidFill>
              </a:rPr>
              <a:t>subproblem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requires ad hoc insight to find a useful </a:t>
            </a:r>
            <a:r>
              <a:rPr lang="en-US" dirty="0" err="1" smtClean="0"/>
              <a:t>subproblem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Termination argument is required: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how are each of the </a:t>
            </a:r>
            <a:r>
              <a:rPr lang="en-US" i="1" dirty="0" err="1" smtClean="0">
                <a:solidFill>
                  <a:srgbClr val="FF0000"/>
                </a:solidFill>
              </a:rPr>
              <a:t>subproblems</a:t>
            </a:r>
            <a:r>
              <a:rPr lang="en-US" i="1" dirty="0" smtClean="0">
                <a:solidFill>
                  <a:srgbClr val="FF0000"/>
                </a:solidFill>
              </a:rPr>
              <a:t> easier </a:t>
            </a:r>
            <a:r>
              <a:rPr lang="en-US" dirty="0" smtClean="0"/>
              <a:t>than the     original problem?</a:t>
            </a:r>
          </a:p>
          <a:p>
            <a:pPr lvl="1"/>
            <a:r>
              <a:rPr lang="en-US" dirty="0" smtClean="0"/>
              <a:t>formulate this as a </a:t>
            </a:r>
            <a:r>
              <a:rPr lang="en-US" i="1" dirty="0" smtClean="0">
                <a:solidFill>
                  <a:srgbClr val="FF0000"/>
                </a:solidFill>
              </a:rPr>
              <a:t>halting measure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Recursion vs. Structural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Structural decomposition is a special case of general recursion:  it's a standard recipe for finding </a:t>
            </a:r>
            <a:r>
              <a:rPr lang="en-US" dirty="0" err="1" smtClean="0"/>
              <a:t>subproblems</a:t>
            </a:r>
            <a:r>
              <a:rPr lang="en-US" dirty="0" smtClean="0"/>
              <a:t> that are guaranteed to be easier, because a field is always smaller than the structure it’s contained in.</a:t>
            </a:r>
          </a:p>
          <a:p>
            <a:r>
              <a:rPr lang="en-US" dirty="0" smtClean="0"/>
              <a:t>How to tell the difference between structural and general recursion:</a:t>
            </a:r>
          </a:p>
          <a:p>
            <a:pPr lvl="1"/>
            <a:r>
              <a:rPr lang="en-US" dirty="0" smtClean="0"/>
              <a:t>In the definition of function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:</a:t>
            </a:r>
          </a:p>
          <a:p>
            <a:pPr marL="914400" lvl="2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(... (f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</a:t>
            </a:r>
            <a:r>
              <a:rPr lang="en-US" dirty="0" smtClean="0"/>
              <a:t> is structural </a:t>
            </a:r>
            <a:r>
              <a:rPr lang="en-US" dirty="0" smtClean="0"/>
              <a:t>decomposition</a:t>
            </a:r>
          </a:p>
          <a:p>
            <a:pPr lvl="3"/>
            <a:r>
              <a:rPr lang="en-US" dirty="0" smtClean="0"/>
              <a:t>we’re calling </a:t>
            </a:r>
            <a:r>
              <a:rPr lang="en-US" b="1" dirty="0" smtClean="0"/>
              <a:t>f</a:t>
            </a:r>
            <a:r>
              <a:rPr lang="en-US" dirty="0" smtClean="0"/>
              <a:t> on a substructure of </a:t>
            </a:r>
            <a:r>
              <a:rPr lang="en-US" b="1" dirty="0" err="1" smtClean="0"/>
              <a:t>lst</a:t>
            </a:r>
            <a:endParaRPr lang="en-US" b="1" dirty="0" smtClean="0"/>
          </a:p>
          <a:p>
            <a:pPr marL="914400" lvl="2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(... (f 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lst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</a:t>
            </a:r>
            <a:r>
              <a:rPr lang="en-US" dirty="0" smtClean="0"/>
              <a:t> is general </a:t>
            </a:r>
            <a:r>
              <a:rPr lang="en-US" dirty="0" smtClean="0"/>
              <a:t>recursion</a:t>
            </a:r>
          </a:p>
          <a:p>
            <a:pPr lvl="3"/>
            <a:r>
              <a:rPr lang="en-US" dirty="0" smtClean="0"/>
              <a:t>we’re calling f on something that depends on </a:t>
            </a:r>
            <a:r>
              <a:rPr lang="en-US" b="1" dirty="0" smtClean="0"/>
              <a:t>(rest </a:t>
            </a:r>
            <a:r>
              <a:rPr lang="en-US" b="1" dirty="0" err="1" smtClean="0"/>
              <a:t>lst</a:t>
            </a:r>
            <a:r>
              <a:rPr lang="en-US" b="1" dirty="0" smtClean="0"/>
              <a:t>)</a:t>
            </a:r>
            <a:r>
              <a:rPr lang="en-US" dirty="0" smtClean="0"/>
              <a:t>, but it’s not </a:t>
            </a:r>
            <a:r>
              <a:rPr lang="en-US" b="1" dirty="0" smtClean="0"/>
              <a:t>(rest </a:t>
            </a:r>
            <a:r>
              <a:rPr lang="en-US" b="1" dirty="0" err="1" smtClean="0"/>
              <a:t>lst</a:t>
            </a:r>
            <a:r>
              <a:rPr lang="en-US" b="1" dirty="0" smtClean="0"/>
              <a:t>) </a:t>
            </a:r>
            <a:r>
              <a:rPr lang="en-US" dirty="0" smtClean="0"/>
              <a:t>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Your </a:t>
            </a:r>
            <a:r>
              <a:rPr lang="en-US" dirty="0" smtClean="0"/>
              <a:t>function may need to rely on information that is not under its control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an inventory has at most one entry for any </a:t>
            </a:r>
            <a:r>
              <a:rPr lang="en-US" dirty="0" smtClean="0"/>
              <a:t>ISBN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the rectangle is unselected</a:t>
            </a:r>
            <a:endParaRPr lang="en-US" dirty="0" smtClean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k = (length </a:t>
            </a:r>
            <a:r>
              <a:rPr lang="en-US" dirty="0" err="1" smtClean="0"/>
              <a:t>lst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u = (z+1)^2</a:t>
            </a:r>
          </a:p>
          <a:p>
            <a:r>
              <a:rPr lang="en-US" dirty="0" smtClean="0"/>
              <a:t>Record this assumption as an invariant (WHERE clause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your contract is </a:t>
            </a:r>
            <a:r>
              <a:rPr lang="en-US" b="1" dirty="0" smtClean="0"/>
              <a:t>f: Something -&gt; ??</a:t>
            </a:r>
            <a:r>
              <a:rPr lang="en-US" dirty="0" smtClean="0"/>
              <a:t>, then your function has to give the right answer for every possible </a:t>
            </a:r>
            <a:r>
              <a:rPr lang="en-US" b="1" dirty="0" smtClean="0"/>
              <a:t>Something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 invariant (</a:t>
            </a:r>
            <a:r>
              <a:rPr lang="en-US" b="1" dirty="0" smtClean="0"/>
              <a:t>WHERE</a:t>
            </a:r>
            <a:r>
              <a:rPr lang="en-US" dirty="0" smtClean="0"/>
              <a:t> clause) limits the function’s responsibility.</a:t>
            </a:r>
          </a:p>
          <a:p>
            <a:r>
              <a:rPr lang="en-US" dirty="0" smtClean="0"/>
              <a:t>If you have a </a:t>
            </a:r>
            <a:r>
              <a:rPr lang="en-US" b="1" dirty="0" smtClean="0"/>
              <a:t>WHERE</a:t>
            </a:r>
            <a:r>
              <a:rPr lang="en-US" dirty="0" smtClean="0"/>
              <a:t> clause, the function is only responsible for giving the right answer for inputs that satisfy the invariant.</a:t>
            </a:r>
          </a:p>
          <a:p>
            <a:r>
              <a:rPr lang="en-US" b="1" dirty="0" smtClean="0"/>
              <a:t>f</a:t>
            </a:r>
            <a:r>
              <a:rPr lang="en-US" dirty="0" smtClean="0"/>
              <a:t>’s caller is responsible for making sure that the invariant is satisfied.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69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We've reviewed the big take-away points from the first half of the course.</a:t>
            </a:r>
          </a:p>
          <a:p>
            <a:r>
              <a:rPr lang="en-US" dirty="0" smtClean="0"/>
              <a:t>Next: we will move on to classes and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Problem Set 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lesson is a review of the main points of the first part of this course.</a:t>
            </a:r>
          </a:p>
          <a:p>
            <a:r>
              <a:rPr lang="en-US" dirty="0" smtClean="0"/>
              <a:t>These are mostly slides you should remember, or remixes of some of those slides.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/>
                        <a:t>The Point</a:t>
                      </a:r>
                      <a:endParaRPr lang="en-US" sz="8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It’s not calculus.</a:t>
                      </a:r>
                      <a:r>
                        <a:rPr lang="en-US" sz="3200" baseline="0" dirty="0" smtClean="0"/>
                        <a:t>  Getting the right answer is </a:t>
                      </a:r>
                      <a:r>
                        <a:rPr lang="en-US" sz="320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The goal</a:t>
                      </a:r>
                      <a:r>
                        <a:rPr lang="en-US" sz="3200" baseline="0" dirty="0" smtClean="0"/>
                        <a:t> is to write </a:t>
                      </a:r>
                      <a:r>
                        <a:rPr lang="en-US" sz="3200" i="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00600" y="5334000"/>
            <a:ext cx="34290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Remember the Point!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655699"/>
              </p:ext>
            </p:extLst>
          </p:nvPr>
        </p:nvGraphicFramePr>
        <p:xfrm>
          <a:off x="457200" y="42672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Principles for writing beautiful programs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Always</a:t>
                      </a:r>
                      <a:r>
                        <a:rPr lang="en-US" sz="3200" baseline="0" dirty="0" smtClean="0"/>
                        <a:t> remember: </a:t>
                      </a:r>
                      <a:r>
                        <a:rPr lang="en-US" sz="3200" dirty="0" smtClean="0"/>
                        <a:t>Programming is a People Discipline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Represent Information as Data; Interpret Data as Information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Functions</a:t>
                      </a:r>
                      <a:r>
                        <a:rPr lang="en-US" sz="3200" baseline="0" dirty="0" smtClean="0"/>
                        <a:t> Systematically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Systems Iteratively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 Pass values when you can, share state only when you must.</a:t>
                      </a:r>
                      <a:endParaRPr lang="en-US" sz="3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29000" y="6019800"/>
            <a:ext cx="3352800" cy="3365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haven’t gotten to this one yet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Design Functions Systematically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Information Analysis and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</a:t>
                      </a:r>
                      <a:r>
                        <a:rPr lang="en-US" sz="3200" baseline="0" dirty="0" smtClean="0"/>
                        <a:t>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Tests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5646682"/>
            <a:ext cx="4953000" cy="9222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Everything starts from the Design Recipe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Design functions systematically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 the recipe!</a:t>
            </a:r>
          </a:p>
          <a:p>
            <a:r>
              <a:rPr lang="en-US" dirty="0" smtClean="0"/>
              <a:t>The structure of the data tells you the structure of the program.</a:t>
            </a:r>
          </a:p>
          <a:p>
            <a:pPr lvl="1"/>
            <a:r>
              <a:rPr lang="en-US" dirty="0" smtClean="0"/>
              <a:t>Or at least gives you good hints!</a:t>
            </a:r>
          </a:p>
          <a:p>
            <a:pPr lvl="1"/>
            <a:r>
              <a:rPr lang="en-US" dirty="0" smtClean="0"/>
              <a:t>Data Definition </a:t>
            </a:r>
            <a:r>
              <a:rPr lang="en-US" dirty="0" smtClean="0">
                <a:sym typeface="Wingdings" pitchFamily="2" charset="2"/>
              </a:rPr>
              <a:t> Template  Code</a:t>
            </a:r>
            <a:endParaRPr lang="en-US" dirty="0" smtClean="0"/>
          </a:p>
          <a:p>
            <a:pPr lvl="1"/>
            <a:r>
              <a:rPr lang="en-US" dirty="0" smtClean="0"/>
              <a:t>The data definitions structure your </a:t>
            </a:r>
            <a:r>
              <a:rPr lang="en-US" dirty="0" err="1" smtClean="0"/>
              <a:t>wishlist</a:t>
            </a:r>
            <a:r>
              <a:rPr lang="en-US" dirty="0" smtClean="0"/>
              <a:t>, too.</a:t>
            </a:r>
          </a:p>
          <a:p>
            <a:r>
              <a:rPr lang="en-US" dirty="0" smtClean="0"/>
              <a:t>Examples make you clarify your thinking</a:t>
            </a:r>
          </a:p>
          <a:p>
            <a:pPr lvl="1"/>
            <a:r>
              <a:rPr lang="en-US" dirty="0" smtClean="0"/>
              <a:t>Be sure to cover corner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Structure of the Program Follows the Structure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8700" y="1729952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253048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Rectangle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2530488"/>
            <a:ext cx="16002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Throbber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" y="3620691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0827" y="3620691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092" y="4470420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x-</a:t>
            </a:r>
            <a:r>
              <a:rPr lang="en-US" dirty="0" err="1" smtClean="0">
                <a:solidFill>
                  <a:schemeClr val="tx1"/>
                </a:solidFill>
              </a:rPr>
              <a:t>vel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3291" y="4443797"/>
            <a:ext cx="914400" cy="532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y-</a:t>
            </a:r>
            <a:r>
              <a:rPr lang="en-US" dirty="0" err="1" smtClean="0">
                <a:solidFill>
                  <a:schemeClr val="tx1"/>
                </a:solidFill>
              </a:rPr>
              <a:t>vel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0"/>
            <a:endCxn id="6" idx="2"/>
          </p:cNvCxnSpPr>
          <p:nvPr/>
        </p:nvCxnSpPr>
        <p:spPr>
          <a:xfrm flipV="1">
            <a:off x="914400" y="2263352"/>
            <a:ext cx="914400" cy="26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6" idx="2"/>
          </p:cNvCxnSpPr>
          <p:nvPr/>
        </p:nvCxnSpPr>
        <p:spPr>
          <a:xfrm flipH="1" flipV="1">
            <a:off x="1828800" y="2263352"/>
            <a:ext cx="1028700" cy="26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7" idx="2"/>
          </p:cNvCxnSpPr>
          <p:nvPr/>
        </p:nvCxnSpPr>
        <p:spPr>
          <a:xfrm flipV="1">
            <a:off x="571500" y="3063888"/>
            <a:ext cx="342900" cy="5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0"/>
            <a:endCxn id="7" idx="2"/>
          </p:cNvCxnSpPr>
          <p:nvPr/>
        </p:nvCxnSpPr>
        <p:spPr>
          <a:xfrm flipH="1" flipV="1">
            <a:off x="914400" y="3063888"/>
            <a:ext cx="753627" cy="5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  <a:endCxn id="7" idx="2"/>
          </p:cNvCxnSpPr>
          <p:nvPr/>
        </p:nvCxnSpPr>
        <p:spPr>
          <a:xfrm flipV="1">
            <a:off x="580292" y="3063888"/>
            <a:ext cx="334108" cy="140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0"/>
            <a:endCxn id="7" idx="2"/>
          </p:cNvCxnSpPr>
          <p:nvPr/>
        </p:nvCxnSpPr>
        <p:spPr>
          <a:xfrm flipH="1" flipV="1">
            <a:off x="914400" y="3063888"/>
            <a:ext cx="746091" cy="137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2"/>
          </p:cNvCxnSpPr>
          <p:nvPr/>
        </p:nvCxnSpPr>
        <p:spPr>
          <a:xfrm flipV="1">
            <a:off x="2628900" y="3063888"/>
            <a:ext cx="228600" cy="44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857500" y="3097801"/>
            <a:ext cx="182127" cy="40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" idx="2"/>
          </p:cNvCxnSpPr>
          <p:nvPr/>
        </p:nvCxnSpPr>
        <p:spPr>
          <a:xfrm flipH="1" flipV="1">
            <a:off x="2857500" y="3063888"/>
            <a:ext cx="571500" cy="44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81600" y="1996652"/>
            <a:ext cx="16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world-after-tick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76800" y="2797188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rect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76107" y="2797188"/>
            <a:ext cx="19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throbber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81406" y="3560868"/>
            <a:ext cx="257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unselected-</a:t>
            </a:r>
            <a:r>
              <a:rPr lang="en-US" dirty="0" err="1" smtClean="0"/>
              <a:t>rect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53200" y="3560868"/>
            <a:ext cx="232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selected-</a:t>
            </a:r>
            <a:r>
              <a:rPr lang="en-US" dirty="0" err="1" smtClean="0"/>
              <a:t>rect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32642" y="4082017"/>
            <a:ext cx="204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rect</a:t>
            </a:r>
            <a:r>
              <a:rPr lang="en-US" dirty="0" smtClean="0"/>
              <a:t>-x-</a:t>
            </a:r>
            <a:r>
              <a:rPr lang="en-US" dirty="0" err="1" smtClean="0"/>
              <a:t>pos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60530" y="4529953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rect</a:t>
            </a:r>
            <a:r>
              <a:rPr lang="en-US" dirty="0" smtClean="0"/>
              <a:t>-y-</a:t>
            </a:r>
            <a:r>
              <a:rPr lang="en-US" dirty="0" err="1" smtClean="0"/>
              <a:t>pos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93227" y="4977889"/>
            <a:ext cx="19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rect</a:t>
            </a:r>
            <a:r>
              <a:rPr lang="en-US" dirty="0" smtClean="0"/>
              <a:t>-x-</a:t>
            </a:r>
            <a:r>
              <a:rPr lang="en-US" dirty="0" err="1" smtClean="0"/>
              <a:t>vel</a:t>
            </a:r>
            <a:r>
              <a:rPr lang="en-US" dirty="0" smtClean="0"/>
              <a:t>-after-tick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957958" y="5425825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rect</a:t>
            </a:r>
            <a:r>
              <a:rPr lang="en-US" dirty="0" smtClean="0"/>
              <a:t>-y-</a:t>
            </a:r>
            <a:r>
              <a:rPr lang="en-US" dirty="0" err="1" smtClean="0"/>
              <a:t>vel</a:t>
            </a:r>
            <a:r>
              <a:rPr lang="en-US" dirty="0" smtClean="0"/>
              <a:t>-after-tick</a:t>
            </a:r>
            <a:endParaRPr lang="en-US" dirty="0"/>
          </a:p>
        </p:txBody>
      </p:sp>
      <p:cxnSp>
        <p:nvCxnSpPr>
          <p:cNvPr id="49" name="Straight Connector 48"/>
          <p:cNvCxnSpPr>
            <a:stCxn id="38" idx="2"/>
            <a:endCxn id="39" idx="0"/>
          </p:cNvCxnSpPr>
          <p:nvPr/>
        </p:nvCxnSpPr>
        <p:spPr>
          <a:xfrm flipH="1">
            <a:off x="5614117" y="2365984"/>
            <a:ext cx="391010" cy="431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8" idx="2"/>
            <a:endCxn id="40" idx="0"/>
          </p:cNvCxnSpPr>
          <p:nvPr/>
        </p:nvCxnSpPr>
        <p:spPr>
          <a:xfrm>
            <a:off x="6005127" y="2365984"/>
            <a:ext cx="2142785" cy="431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2"/>
            <a:endCxn id="41" idx="0"/>
          </p:cNvCxnSpPr>
          <p:nvPr/>
        </p:nvCxnSpPr>
        <p:spPr>
          <a:xfrm flipH="1">
            <a:off x="5267303" y="3166520"/>
            <a:ext cx="346814" cy="39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9" idx="2"/>
            <a:endCxn id="42" idx="0"/>
          </p:cNvCxnSpPr>
          <p:nvPr/>
        </p:nvCxnSpPr>
        <p:spPr>
          <a:xfrm>
            <a:off x="5614117" y="3166520"/>
            <a:ext cx="2103152" cy="39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3" idx="0"/>
            <a:endCxn id="41" idx="2"/>
          </p:cNvCxnSpPr>
          <p:nvPr/>
        </p:nvCxnSpPr>
        <p:spPr>
          <a:xfrm flipV="1">
            <a:off x="4756897" y="3930200"/>
            <a:ext cx="510406" cy="15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1" idx="2"/>
          </p:cNvCxnSpPr>
          <p:nvPr/>
        </p:nvCxnSpPr>
        <p:spPr>
          <a:xfrm flipV="1">
            <a:off x="5181600" y="3930200"/>
            <a:ext cx="85703" cy="599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0"/>
            <a:endCxn id="41" idx="2"/>
          </p:cNvCxnSpPr>
          <p:nvPr/>
        </p:nvCxnSpPr>
        <p:spPr>
          <a:xfrm flipH="1" flipV="1">
            <a:off x="5267303" y="3930200"/>
            <a:ext cx="318600" cy="104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0"/>
            <a:endCxn id="41" idx="2"/>
          </p:cNvCxnSpPr>
          <p:nvPr/>
        </p:nvCxnSpPr>
        <p:spPr>
          <a:xfrm flipH="1" flipV="1">
            <a:off x="5267303" y="3930200"/>
            <a:ext cx="685735" cy="149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3970" y="5534000"/>
            <a:ext cx="342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Portion of the Data Tree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4572000" y="5973973"/>
            <a:ext cx="39047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Portion of the Program Tree</a:t>
            </a:r>
          </a:p>
          <a:p>
            <a:pPr algn="ctr"/>
            <a:r>
              <a:rPr lang="en-US" sz="2400" dirty="0" smtClean="0"/>
              <a:t>(your </a:t>
            </a:r>
            <a:r>
              <a:rPr lang="en-US" sz="2400" dirty="0" err="1" smtClean="0"/>
              <a:t>wishtree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6" name="Arc 65"/>
          <p:cNvSpPr/>
          <p:nvPr/>
        </p:nvSpPr>
        <p:spPr>
          <a:xfrm rot="10201330">
            <a:off x="5324416" y="2901065"/>
            <a:ext cx="670373" cy="553108"/>
          </a:xfrm>
          <a:prstGeom prst="arc">
            <a:avLst>
              <a:gd name="adj1" fmla="val 12006096"/>
              <a:gd name="adj2" fmla="val 19806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535770" y="3153739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or</a:t>
            </a:r>
            <a:endParaRPr lang="en-US" sz="1100" dirty="0"/>
          </a:p>
        </p:txBody>
      </p:sp>
      <p:sp>
        <p:nvSpPr>
          <p:cNvPr id="68" name="Rectangle 67"/>
          <p:cNvSpPr/>
          <p:nvPr/>
        </p:nvSpPr>
        <p:spPr>
          <a:xfrm>
            <a:off x="914400" y="6095999"/>
            <a:ext cx="2971800" cy="6254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Maybe this won’t work out in every detail, but it gives you a plan!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6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Recursion</a:t>
                      </a:r>
                      <a:r>
                        <a:rPr lang="en-US" sz="3200" baseline="0" dirty="0" smtClean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Represent arbitrary-sized information using a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 smtClean="0"/>
                        <a:t> (or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 smtClean="0"/>
                        <a:t>) data definition.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Self-reference in the data definition leads to self-reference in the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Self-reference in the template leads to self-reference in the code.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58FD-9459-475D-B659-88EF3272DA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Combine</a:t>
                      </a:r>
                      <a:r>
                        <a:rPr lang="en-US" sz="3200" baseline="0" dirty="0" smtClean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Use template for &lt;data </a:t>
                      </a:r>
                      <a:r>
                        <a:rPr lang="en-US" sz="3200" baseline="0" dirty="0" err="1" smtClean="0"/>
                        <a:t>def</a:t>
                      </a:r>
                      <a:r>
                        <a:rPr lang="en-US" sz="3200" baseline="0" dirty="0" smtClean="0"/>
                        <a:t>&gt; on &lt;value&gt;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Divide into cases on &lt;condition&gt;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Use HOF &lt;</a:t>
                      </a:r>
                      <a:r>
                        <a:rPr lang="en-US" sz="3200" dirty="0" err="1" smtClean="0"/>
                        <a:t>mapfn</a:t>
                      </a:r>
                      <a:r>
                        <a:rPr lang="en-US" sz="3200" dirty="0" smtClean="0"/>
                        <a:t>&gt; on &lt;value&gt;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Call a more general </a:t>
                      </a:r>
                      <a:r>
                        <a:rPr lang="en-US" sz="3200" dirty="0" smtClean="0"/>
                        <a:t>function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General Recursion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 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5075872"/>
            <a:ext cx="3810000" cy="1447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you were tweeting out a description of how your function works, what would you say?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13572</TotalTime>
  <Words>1149</Words>
  <Application>Microsoft Office PowerPoint</Application>
  <PresentationFormat>On-screen Show (4:3)</PresentationFormat>
  <Paragraphs>156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Algerian</vt:lpstr>
      <vt:lpstr>Arial</vt:lpstr>
      <vt:lpstr>Calibri</vt:lpstr>
      <vt:lpstr>CMMI10</vt:lpstr>
      <vt:lpstr>CMR10</vt:lpstr>
      <vt:lpstr>CMSY10ORIG</vt:lpstr>
      <vt:lpstr>Consolas</vt:lpstr>
      <vt:lpstr>Helvetica Neue</vt:lpstr>
      <vt:lpstr>Wingdings</vt:lpstr>
      <vt:lpstr>1_Office Theme</vt:lpstr>
      <vt:lpstr>Midterm Review</vt:lpstr>
      <vt:lpstr>Introduction</vt:lpstr>
      <vt:lpstr>PowerPoint Presentation</vt:lpstr>
      <vt:lpstr>PowerPoint Presentation</vt:lpstr>
      <vt:lpstr>How to Design Functions Systematically</vt:lpstr>
      <vt:lpstr> Design functions systematically</vt:lpstr>
      <vt:lpstr>The Structure of the Program Follows the Structure of the Data</vt:lpstr>
      <vt:lpstr>The Recursion Recipe</vt:lpstr>
      <vt:lpstr>Typical Program Design Strategies</vt:lpstr>
      <vt:lpstr>Choosing a Design Strategy</vt:lpstr>
      <vt:lpstr>Using a higher-order function</vt:lpstr>
      <vt:lpstr>Using a template</vt:lpstr>
      <vt:lpstr>General Recursion</vt:lpstr>
      <vt:lpstr>General Recursion vs. Structural Decomposition</vt:lpstr>
      <vt:lpstr>Invariants (1)</vt:lpstr>
      <vt:lpstr>Invariants (2)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180</cp:revision>
  <dcterms:created xsi:type="dcterms:W3CDTF">2010-06-24T16:22:15Z</dcterms:created>
  <dcterms:modified xsi:type="dcterms:W3CDTF">2015-10-08T21:47:16Z</dcterms:modified>
</cp:coreProperties>
</file>