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325" r:id="rId3"/>
    <p:sldId id="522"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339" r:id="rId20"/>
    <p:sldId id="341" r:id="rId21"/>
    <p:sldId id="524" r:id="rId22"/>
    <p:sldId id="525" r:id="rId23"/>
    <p:sldId id="526" r:id="rId24"/>
    <p:sldId id="530" r:id="rId25"/>
    <p:sldId id="531" r:id="rId26"/>
    <p:sldId id="537" r:id="rId27"/>
    <p:sldId id="539" r:id="rId28"/>
    <p:sldId id="294" r:id="rId29"/>
    <p:sldId id="295" r:id="rId30"/>
    <p:sldId id="329" r:id="rId31"/>
    <p:sldId id="297" r:id="rId32"/>
    <p:sldId id="330" r:id="rId33"/>
    <p:sldId id="527" r:id="rId34"/>
    <p:sldId id="535"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22"/>
            <p14:sldId id="536"/>
            <p14:sldId id="307"/>
            <p14:sldId id="308"/>
            <p14:sldId id="309"/>
            <p14:sldId id="310"/>
            <p14:sldId id="311"/>
            <p14:sldId id="318"/>
            <p14:sldId id="312"/>
            <p14:sldId id="313"/>
            <p14:sldId id="314"/>
            <p14:sldId id="315"/>
            <p14:sldId id="316"/>
            <p14:sldId id="321"/>
            <p14:sldId id="322"/>
            <p14:sldId id="338"/>
            <p14:sldId id="339"/>
            <p14:sldId id="341"/>
            <p14:sldId id="524"/>
            <p14:sldId id="525"/>
            <p14:sldId id="526"/>
            <p14:sldId id="530"/>
            <p14:sldId id="531"/>
            <p14:sldId id="537"/>
            <p14:sldId id="539"/>
            <p14:sldId id="294"/>
            <p14:sldId id="295"/>
            <p14:sldId id="329"/>
            <p14:sldId id="297"/>
            <p14:sldId id="33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74" d="100"/>
          <a:sy n="74" d="100"/>
        </p:scale>
        <p:origin x="111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9270"/>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2099517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1807440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126849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367328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13918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write a</a:t>
            </a:r>
            <a:r>
              <a:rPr lang="en-US" baseline="0" dirty="0" smtClean="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General Recursion</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2012-2013</a:t>
              </a:r>
            </a:p>
            <a:p>
              <a:r>
                <a:rPr lang="en-US" sz="1000" dirty="0" smtClean="0"/>
                <a:t>This work is licensed under a </a:t>
              </a:r>
              <a:r>
                <a:rPr lang="en-US" sz="1000" dirty="0" smtClean="0">
                  <a:hlinkClick r:id="rId5"/>
                </a:rPr>
                <a:t>Creative Commons Attribution-</a:t>
              </a:r>
              <a:r>
                <a:rPr lang="en-US" sz="1000" dirty="0" err="1" smtClean="0">
                  <a:hlinkClick r:id="rId5"/>
                </a:rPr>
                <a:t>NonCommercial</a:t>
              </a:r>
              <a:r>
                <a:rPr lang="en-US" sz="1000" dirty="0" smtClean="0">
                  <a:hlinkClick r:id="rId5"/>
                </a:rPr>
                <a:t> 3.0 </a:t>
              </a:r>
              <a:r>
                <a:rPr lang="en-US" sz="1000" dirty="0" err="1" smtClean="0">
                  <a:hlinkClick r:id="rId5"/>
                </a:rPr>
                <a:t>Unported</a:t>
              </a:r>
              <a:r>
                <a:rPr lang="en-US" sz="1000" dirty="0" smtClean="0">
                  <a:hlinkClick r:id="rId5"/>
                </a:rPr>
                <a:t>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(define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[(atom?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[else (... (los-fn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(los-fn los)</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los)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(first los))</a:t>
            </a:r>
          </a:p>
          <a:p>
            <a:pPr>
              <a:buNone/>
            </a:pPr>
            <a:r>
              <a:rPr lang="en-US" b="1" dirty="0" smtClean="0">
                <a:latin typeface="Consolas" pitchFamily="49" charset="0"/>
                <a:cs typeface="Consolas" pitchFamily="49" charset="0"/>
              </a:rPr>
              <a:t>               (los-fn (rest los)))]))</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And </a:t>
            </a:r>
            <a:r>
              <a:rPr lang="en-US" sz="2000" dirty="0"/>
              <a:t>the templates </a:t>
            </a:r>
            <a:r>
              <a:rPr lang="en-US" sz="2000" dirty="0" smtClean="0"/>
              <a:t>that go </a:t>
            </a:r>
            <a:r>
              <a:rPr lang="en-US" sz="2000" dirty="0"/>
              <a:t>with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Examples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2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(- 2 4) (- 3 5)) </a:t>
            </a:r>
          </a:p>
          <a:p>
            <a:pPr>
              <a:buNone/>
            </a:pPr>
            <a:r>
              <a:rPr lang="en-US" b="1" dirty="0" smtClean="0">
                <a:latin typeface="Consolas" pitchFamily="49" charset="0"/>
                <a:cs typeface="Consolas" pitchFamily="49" charset="0"/>
              </a:rPr>
              <a:t>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2 4)</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Umm, but not every </a:t>
            </a:r>
            <a:r>
              <a:rPr lang="en-US" dirty="0" err="1" smtClean="0"/>
              <a:t>SexpOfAtom</a:t>
            </a:r>
            <a:r>
              <a:rPr lang="en-US" dirty="0" smtClean="0"/>
              <a:t> corresponds to a </a:t>
            </a:r>
            <a:r>
              <a:rPr lang="en-US" dirty="0" err="1" smtClean="0"/>
              <a:t>diffexp</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(- 3)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(+ 3 5)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((1))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((- 2 3) (- 1 0))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7)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a:t>
            </a:r>
            <a:r>
              <a:rPr lang="en-US" sz="2000" dirty="0" smtClean="0"/>
              <a:t>inputs according </a:t>
            </a:r>
            <a:r>
              <a:rPr lang="en-US" sz="2000" dirty="0"/>
              <a:t>to our contract.  None of these is the human-friendly representation of any diff-exp.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Contract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MaybeX</a:t>
            </a:r>
            <a:r>
              <a:rPr lang="en-US" b="1" dirty="0" smtClean="0">
                <a:latin typeface="Consolas" pitchFamily="49" charset="0"/>
                <a:cs typeface="Consolas" pitchFamily="49" charset="0"/>
              </a:rPr>
              <a:t> is one of</a:t>
            </a:r>
          </a:p>
          <a:p>
            <a:pPr>
              <a:buNone/>
            </a:pPr>
            <a:r>
              <a:rPr lang="en-US" b="1" dirty="0" smtClean="0">
                <a:latin typeface="Consolas" pitchFamily="49" charset="0"/>
                <a:cs typeface="Consolas" pitchFamily="49" charset="0"/>
              </a:rPr>
              <a:t>;; -- false</a:t>
            </a:r>
          </a:p>
          <a:p>
            <a:pPr>
              <a:buNone/>
            </a:pPr>
            <a:r>
              <a:rPr lang="en-US" b="1" dirty="0" smtClean="0">
                <a:latin typeface="Consolas" pitchFamily="49" charset="0"/>
                <a:cs typeface="Consolas" pitchFamily="49" charset="0"/>
              </a:rPr>
              <a:t>;; -- X</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err="1" smtClean="0">
                <a:latin typeface="Consolas" pitchFamily="49" charset="0"/>
                <a:cs typeface="Consolas" pitchFamily="49" charset="0"/>
              </a:rPr>
              <a:t>maybex-fn</a:t>
            </a:r>
            <a:r>
              <a:rPr lang="en-US" b="1" dirty="0" smtClean="0">
                <a:latin typeface="Consolas" pitchFamily="49" charset="0"/>
                <a:cs typeface="Consolas" pitchFamily="49" charset="0"/>
              </a:rPr>
              <a:t> mx)</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[(false?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decode </a:t>
            </a:r>
          </a:p>
          <a:p>
            <a:pPr>
              <a:buNone/>
            </a:pP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solidFill>
                  <a:srgbClr val="FF0000"/>
                </a:solidFill>
                <a:latin typeface="Consolas" pitchFamily="49" charset="0"/>
                <a:cs typeface="Consolas" pitchFamily="49" charset="0"/>
              </a:rPr>
              <a:t>MaybeDiffExp</a:t>
            </a:r>
            <a:endParaRPr lang="en-US" b="1" dirty="0" smtClean="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smtClean="0"/>
              <a:t>MaybeDiffExp</a:t>
            </a:r>
            <a:r>
              <a:rPr lang="en-US" sz="2000" dirty="0" smtClean="0"/>
              <a:t> </a:t>
            </a:r>
            <a:r>
              <a:rPr lang="en-US" sz="2000" dirty="0"/>
              <a:t>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smtClean="0"/>
              <a:t>DiffExp</a:t>
            </a:r>
            <a:r>
              <a:rPr lang="en-US" sz="2000" dirty="0"/>
              <a:t>, we'll have our decode function return </a:t>
            </a:r>
            <a:r>
              <a:rPr lang="en-US" sz="2000" b="1" dirty="0"/>
              <a:t>false</a:t>
            </a:r>
            <a:r>
              <a:rPr lang="en-US" sz="20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(1)</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Algorithm: if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looks like a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the top level,</a:t>
            </a:r>
          </a:p>
          <a:p>
            <a:pPr>
              <a:buNone/>
            </a:pPr>
            <a:r>
              <a:rPr lang="en-US" b="1" dirty="0" smtClean="0">
                <a:latin typeface="Consolas" pitchFamily="49" charset="0"/>
                <a:cs typeface="Consolas" pitchFamily="49" charset="0"/>
              </a:rPr>
              <a:t>;; recur, otherwise return false.  If either recursion fails, return</a:t>
            </a:r>
          </a:p>
          <a:p>
            <a:pPr>
              <a:buNone/>
            </a:pPr>
            <a:r>
              <a:rPr lang="en-US" b="1" dirty="0" smtClean="0">
                <a:latin typeface="Consolas" pitchFamily="49" charset="0"/>
                <a:cs typeface="Consolas" pitchFamily="49" charset="0"/>
              </a:rPr>
              <a:t>;; false.  If both recursions succeed, return the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(decode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[(number?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[(could-be-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(local</a:t>
            </a:r>
          </a:p>
          <a:p>
            <a:pPr>
              <a:buNone/>
            </a:pPr>
            <a:r>
              <a:rPr lang="en-US" b="1" dirty="0" smtClean="0">
                <a:latin typeface="Consolas" pitchFamily="49" charset="0"/>
                <a:cs typeface="Consolas" pitchFamily="49" charset="0"/>
              </a:rPr>
              <a:t>       ((define operand1 (decode (second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(define operand2 (decode (third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(if (and (succeeded? operand1)</a:t>
            </a:r>
          </a:p>
          <a:p>
            <a:pPr>
              <a:buNone/>
            </a:pPr>
            <a:r>
              <a:rPr lang="en-US" b="1" dirty="0" smtClean="0">
                <a:latin typeface="Consolas" pitchFamily="49" charset="0"/>
                <a:cs typeface="Consolas" pitchFamily="49" charset="0"/>
              </a:rPr>
              <a:t>                (succeeded? operand2))</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operand1 operand2)</a:t>
            </a:r>
          </a:p>
          <a:p>
            <a:pPr>
              <a:buNone/>
            </a:pPr>
            <a:r>
              <a:rPr lang="en-US" b="1" dirty="0" smtClean="0">
                <a:latin typeface="Consolas" pitchFamily="49" charset="0"/>
                <a:cs typeface="Consolas" pitchFamily="49" charset="0"/>
              </a:rPr>
              <a:t>           false))]</a:t>
            </a:r>
          </a:p>
          <a:p>
            <a:pPr>
              <a:buNone/>
            </a:pPr>
            <a:r>
              <a:rPr lang="en-US" b="1" dirty="0" smtClean="0">
                <a:latin typeface="Consolas" pitchFamily="49" charset="0"/>
                <a:cs typeface="Consolas" pitchFamily="49" charset="0"/>
              </a:rPr>
              <a:t>    [else false]))</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343400" y="5791200"/>
            <a:ext cx="44958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(2)</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could-be-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Boolean</a:t>
            </a:r>
          </a:p>
          <a:p>
            <a:pPr>
              <a:buNone/>
            </a:pPr>
            <a:r>
              <a:rPr lang="en-US" b="1" dirty="0" smtClean="0">
                <a:latin typeface="Consolas" pitchFamily="49" charset="0"/>
                <a:cs typeface="Consolas" pitchFamily="49" charset="0"/>
              </a:rPr>
              <a:t>;; WHERE: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not a number.</a:t>
            </a:r>
          </a:p>
          <a:p>
            <a:pPr>
              <a:buNone/>
            </a:pPr>
            <a:r>
              <a:rPr lang="en-US" b="1" dirty="0" smtClean="0">
                <a:latin typeface="Consolas" pitchFamily="49" charset="0"/>
                <a:cs typeface="Consolas" pitchFamily="49" charset="0"/>
              </a:rPr>
              <a:t>;; RETURNS: true </a:t>
            </a:r>
            <a:r>
              <a:rPr lang="en-US" b="1" dirty="0" err="1" smtClean="0">
                <a:latin typeface="Consolas" pitchFamily="49" charset="0"/>
                <a:cs typeface="Consolas" pitchFamily="49" charset="0"/>
              </a:rPr>
              <a:t>iff</a:t>
            </a:r>
            <a:r>
              <a:rPr lang="en-US" b="1" dirty="0" smtClean="0">
                <a:latin typeface="Consolas" pitchFamily="49" charset="0"/>
                <a:cs typeface="Consolas" pitchFamily="49" charset="0"/>
              </a:rPr>
              <a:t> the top level of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looks like</a:t>
            </a: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the top level, a representation of a </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must be either a number or a list of</a:t>
            </a:r>
          </a:p>
          <a:p>
            <a:pPr>
              <a:buNone/>
            </a:pPr>
            <a:r>
              <a:rPr lang="en-US" b="1" dirty="0" smtClean="0">
                <a:latin typeface="Consolas" pitchFamily="49" charset="0"/>
                <a:cs typeface="Consolas" pitchFamily="49" charset="0"/>
              </a:rPr>
              <a:t>;; exactly 3 elements, beginning with the symbol -</a:t>
            </a:r>
          </a:p>
          <a:p>
            <a:pPr>
              <a:buNone/>
            </a:pPr>
            <a:r>
              <a:rPr lang="en-US" b="1" dirty="0" smtClean="0">
                <a:latin typeface="Consolas" pitchFamily="49" charset="0"/>
                <a:cs typeface="Consolas" pitchFamily="49" charset="0"/>
              </a:rPr>
              <a:t>;; STRATEGY: combine simpler functions</a:t>
            </a:r>
          </a:p>
          <a:p>
            <a:pPr>
              <a:buNone/>
            </a:pPr>
            <a:r>
              <a:rPr lang="en-US" b="1" dirty="0" smtClean="0">
                <a:latin typeface="Consolas" pitchFamily="49" charset="0"/>
                <a:cs typeface="Consolas" pitchFamily="49" charset="0"/>
              </a:rPr>
              <a:t>(define </a:t>
            </a:r>
            <a:r>
              <a:rPr lang="en-US" b="1" dirty="0" smtClean="0">
                <a:latin typeface="Consolas" pitchFamily="49" charset="0"/>
                <a:cs typeface="Consolas" pitchFamily="49" charset="0"/>
              </a:rPr>
              <a:t>(could-be-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(and</a:t>
            </a:r>
          </a:p>
          <a:p>
            <a:pPr>
              <a:buNone/>
            </a:pPr>
            <a:r>
              <a:rPr lang="en-US" b="1" dirty="0" smtClean="0">
                <a:latin typeface="Consolas" pitchFamily="49" charset="0"/>
                <a:cs typeface="Consolas" pitchFamily="49" charset="0"/>
              </a:rPr>
              <a:t>   (list?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 at this point we know that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a list</a:t>
            </a:r>
          </a:p>
          <a:p>
            <a:pPr>
              <a:buNone/>
            </a:pPr>
            <a:r>
              <a:rPr lang="en-US" b="1" dirty="0" smtClean="0">
                <a:latin typeface="Consolas" pitchFamily="49" charset="0"/>
                <a:cs typeface="Consolas" pitchFamily="49" charset="0"/>
              </a:rPr>
              <a:t>   (= (length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3)</a:t>
            </a:r>
          </a:p>
          <a:p>
            <a:pPr>
              <a:buNone/>
            </a:pPr>
            <a:r>
              <a:rPr lang="en-US" b="1" dirty="0" smtClean="0">
                <a:latin typeface="Consolas" pitchFamily="49" charset="0"/>
                <a:cs typeface="Consolas" pitchFamily="49" charset="0"/>
              </a:rPr>
              <a:t>   (equal? (first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5715000" y="3886200"/>
            <a:ext cx="30480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this function definition, we add an invariant (the </a:t>
            </a:r>
            <a:r>
              <a:rPr lang="en-US" sz="1600" b="1" dirty="0"/>
              <a:t>WHERE</a:t>
            </a:r>
            <a:r>
              <a:rPr lang="en-US" sz="1600" dirty="0"/>
              <a:t> clause) to record the assumption that our input is not merely an </a:t>
            </a:r>
            <a:r>
              <a:rPr lang="en-US" sz="1600" b="1" dirty="0" err="1"/>
              <a:t>SexpOfAtom</a:t>
            </a:r>
            <a:r>
              <a:rPr lang="en-US" sz="1600" dirty="0"/>
              <a:t>, but is rather an </a:t>
            </a:r>
            <a:r>
              <a:rPr lang="en-US" sz="1600" b="1" dirty="0" err="1"/>
              <a:t>SexpOfAtom</a:t>
            </a:r>
            <a:r>
              <a:rPr lang="en-US" sz="1600" dirty="0"/>
              <a:t> that is not a number.  We know this assumption is true, because </a:t>
            </a:r>
            <a:r>
              <a:rPr lang="en-US" sz="1600" b="1" dirty="0" smtClean="0"/>
              <a:t>could-be-</a:t>
            </a:r>
            <a:r>
              <a:rPr lang="en-US" sz="1600" b="1" dirty="0" err="1" smtClean="0"/>
              <a:t>diffexp</a:t>
            </a:r>
            <a:r>
              <a:rPr lang="en-US" sz="1600" b="1" dirty="0" smtClean="0"/>
              <a:t>?</a:t>
            </a:r>
            <a:r>
              <a:rPr lang="en-US" sz="1600" dirty="0" smtClean="0"/>
              <a:t> </a:t>
            </a:r>
            <a:r>
              <a:rPr lang="en-US" sz="1600" dirty="0"/>
              <a:t>is only called after </a:t>
            </a:r>
            <a:r>
              <a:rPr lang="en-US" sz="1600" b="1" dirty="0"/>
              <a:t>number? </a:t>
            </a:r>
            <a:r>
              <a:rPr lang="en-US" sz="1600" dirty="0"/>
              <a:t>fails.</a:t>
            </a:r>
            <a:endParaRPr lang="en-US" sz="1600"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(3)</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succeeded? : </a:t>
            </a:r>
            <a:r>
              <a:rPr lang="en-US" sz="2400" b="1" dirty="0" err="1" smtClean="0">
                <a:latin typeface="Consolas" pitchFamily="49" charset="0"/>
                <a:cs typeface="Consolas" pitchFamily="49" charset="0"/>
              </a:rPr>
              <a:t>MaybeX</a:t>
            </a:r>
            <a:r>
              <a:rPr lang="en-US" sz="2400" b="1" dirty="0" smtClean="0">
                <a:latin typeface="Consolas" pitchFamily="49" charset="0"/>
                <a:cs typeface="Consolas" pitchFamily="49" charset="0"/>
              </a:rPr>
              <a:t> -&gt; Boolean</a:t>
            </a:r>
          </a:p>
          <a:p>
            <a:pPr>
              <a:buNone/>
            </a:pPr>
            <a:r>
              <a:rPr lang="en-US" sz="2400" b="1" dirty="0" smtClean="0">
                <a:latin typeface="Consolas" pitchFamily="49" charset="0"/>
                <a:cs typeface="Consolas" pitchFamily="49" charset="0"/>
              </a:rPr>
              <a:t>;; RETURNS: Is the argument an X?</a:t>
            </a:r>
          </a:p>
          <a:p>
            <a:pPr>
              <a:buNone/>
            </a:pPr>
            <a:r>
              <a:rPr lang="en-US" sz="2400" b="1" dirty="0" smtClean="0">
                <a:latin typeface="Consolas" pitchFamily="49" charset="0"/>
                <a:cs typeface="Consolas" pitchFamily="49" charset="0"/>
              </a:rPr>
              <a:t>;; strategy: Use the template for </a:t>
            </a:r>
            <a:r>
              <a:rPr lang="en-US" sz="2400" b="1" dirty="0" err="1" smtClean="0">
                <a:latin typeface="Consolas" pitchFamily="49" charset="0"/>
                <a:cs typeface="Consolas" pitchFamily="49" charset="0"/>
              </a:rPr>
              <a:t>MaybeX</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(succeeded?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[(false?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 false]</a:t>
            </a:r>
          </a:p>
          <a:p>
            <a:pPr>
              <a:buNone/>
            </a:pPr>
            <a:r>
              <a:rPr lang="en-US" sz="2400" b="1" dirty="0" smtClean="0">
                <a:latin typeface="Consolas" pitchFamily="49" charset="0"/>
                <a:cs typeface="Consolas" pitchFamily="49" charset="0"/>
              </a:rPr>
              <a:t>    [else true]))</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lstStyle/>
          <a:p>
            <a:r>
              <a:rPr lang="en-US" dirty="0" smtClean="0"/>
              <a:t>We recurred on the </a:t>
            </a:r>
            <a:r>
              <a:rPr lang="en-US" dirty="0" err="1" smtClean="0"/>
              <a:t>subpieces</a:t>
            </a:r>
            <a:r>
              <a:rPr lang="en-US" dirty="0" smtClean="0"/>
              <a:t>, </a:t>
            </a:r>
            <a:r>
              <a:rPr lang="en-US" dirty="0" smtClean="0">
                <a:solidFill>
                  <a:srgbClr val="FF0000"/>
                </a:solidFill>
              </a:rPr>
              <a:t>but</a:t>
            </a:r>
          </a:p>
          <a:p>
            <a:pPr lvl="1"/>
            <a:r>
              <a:rPr lang="en-US" dirty="0" smtClean="0"/>
              <a:t>we didn't use the predicates from the template</a:t>
            </a:r>
          </a:p>
          <a:p>
            <a:pPr lvl="1"/>
            <a:r>
              <a:rPr lang="en-US" dirty="0" smtClean="0"/>
              <a:t>we didn't recur on all of the </a:t>
            </a:r>
            <a:r>
              <a:rPr lang="en-US" dirty="0" err="1" smtClean="0"/>
              <a:t>subpieces</a:t>
            </a:r>
            <a:endParaRPr lang="en-US" dirty="0" smtClean="0"/>
          </a:p>
          <a:p>
            <a:r>
              <a:rPr lang="en-US" dirty="0" smtClean="0"/>
              <a:t>This is not structural recursion following the template.</a:t>
            </a:r>
          </a:p>
          <a:p>
            <a:r>
              <a:rPr lang="en-US" dirty="0" smtClean="0"/>
              <a:t>It's "divide-and-conquer"</a:t>
            </a:r>
          </a:p>
          <a:p>
            <a:r>
              <a:rPr lang="en-US" dirty="0" smtClean="0"/>
              <a:t>We call this </a:t>
            </a:r>
            <a:r>
              <a:rPr lang="en-US" i="1" dirty="0" smtClean="0">
                <a:solidFill>
                  <a:srgbClr val="FF0000"/>
                </a:solidFill>
              </a:rPr>
              <a:t>general recursion</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t>
            </a:r>
            <a:br>
              <a:rPr lang="en-US" dirty="0" smtClean="0"/>
            </a:br>
            <a:r>
              <a:rPr lang="en-US" dirty="0" smtClean="0"/>
              <a:t>(General Recursion)</a:t>
            </a:r>
            <a:endParaRPr lang="en-US" dirty="0"/>
          </a:p>
        </p:txBody>
      </p:sp>
      <p:sp>
        <p:nvSpPr>
          <p:cNvPr id="3" name="Content Placeholder 2"/>
          <p:cNvSpPr>
            <a:spLocks noGrp="1"/>
          </p:cNvSpPr>
          <p:nvPr>
            <p:ph idx="1"/>
          </p:nvPr>
        </p:nvSpPr>
        <p:spPr/>
        <p:txBody>
          <a:bodyPr>
            <a:normAutofit/>
          </a:bodyPr>
          <a:lstStyle/>
          <a:p>
            <a:r>
              <a:rPr lang="en-US" dirty="0" smtClean="0"/>
              <a:t>How to solve the problem:</a:t>
            </a:r>
          </a:p>
          <a:p>
            <a:pPr lvl="1"/>
            <a:r>
              <a:rPr lang="en-US" dirty="0" smtClean="0"/>
              <a:t>If it's easy, solve it immediately</a:t>
            </a:r>
          </a:p>
          <a:p>
            <a:pPr lvl="1"/>
            <a:r>
              <a:rPr lang="en-US" dirty="0" smtClean="0"/>
              <a:t>If it's hard:</a:t>
            </a:r>
          </a:p>
          <a:p>
            <a:pPr lvl="2"/>
            <a:r>
              <a:rPr lang="en-US" dirty="0" smtClean="0"/>
              <a:t>Find one or more easier problems whose solutions will help you find the solution to the original problem.</a:t>
            </a:r>
          </a:p>
          <a:p>
            <a:pPr lvl="2"/>
            <a:r>
              <a:rPr lang="en-US" dirty="0" smtClean="0"/>
              <a:t>Solve each of them</a:t>
            </a:r>
          </a:p>
          <a:p>
            <a:pPr lvl="2"/>
            <a:r>
              <a:rPr lang="en-US" dirty="0" smtClean="0"/>
              <a:t>Then combine the solutions to get the solution to your original problem</a:t>
            </a:r>
          </a:p>
          <a:p>
            <a:r>
              <a:rPr lang="en-US" dirty="0" smtClean="0"/>
              <a:t>Here it is as a template:</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19800" y="1524000"/>
            <a:ext cx="2971800" cy="16922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Here the </a:t>
            </a:r>
            <a:r>
              <a:rPr lang="en-US" dirty="0" err="1" smtClean="0">
                <a:solidFill>
                  <a:schemeClr val="tx1"/>
                </a:solidFill>
              </a:rPr>
              <a:t>subproblems</a:t>
            </a:r>
            <a:r>
              <a:rPr lang="en-US" dirty="0" smtClean="0">
                <a:solidFill>
                  <a:schemeClr val="tx1"/>
                </a:solidFill>
              </a:rPr>
              <a:t> are easier because they are pieces of the original structure.</a:t>
            </a:r>
          </a:p>
          <a:p>
            <a:r>
              <a:rPr lang="en-US" dirty="0" smtClean="0">
                <a:solidFill>
                  <a:schemeClr val="tx1"/>
                </a:solidFill>
              </a:rPr>
              <a:t>We'll talk more about what "easier" means in Lesson 8.2</a:t>
            </a:r>
            <a:endParaRPr lang="en-US" dirty="0">
              <a:solidFill>
                <a:schemeClr val="tx1"/>
              </a:solidFill>
            </a:endParaRPr>
          </a:p>
        </p:txBody>
      </p:sp>
      <p:cxnSp>
        <p:nvCxnSpPr>
          <p:cNvPr id="8" name="Straight Arrow Connector 7"/>
          <p:cNvCxnSpPr>
            <a:stCxn id="6" idx="1"/>
          </p:cNvCxnSpPr>
          <p:nvPr/>
        </p:nvCxnSpPr>
        <p:spPr>
          <a:xfrm flipH="1">
            <a:off x="4572000" y="2370138"/>
            <a:ext cx="1447800" cy="9064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General Recursion (1)</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purpose statement...</a:t>
            </a:r>
          </a:p>
          <a:p>
            <a:pPr>
              <a:buNone/>
            </a:pPr>
            <a:r>
              <a:rPr lang="en-US" sz="5500" b="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solution1 </a:t>
            </a:r>
          </a:p>
          <a:p>
            <a:pPr>
              <a:buNone/>
            </a:pP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simpler-instance2</a:t>
            </a:r>
            <a:r>
              <a:rPr lang="en-US" sz="5500" b="1" dirty="0" smtClean="0">
                <a:latin typeface="Consolas" pitchFamily="49" charset="0"/>
                <a:cs typeface="Consolas" pitchFamily="49" charset="0"/>
              </a:rPr>
              <a:t> 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combine-solutions </a:t>
            </a:r>
            <a:r>
              <a:rPr lang="en-US" sz="5500" b="1" dirty="0" smtClean="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a:t>
            </a: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
        <p:nvSpPr>
          <p:cNvPr id="7" name="Rectangle 6"/>
          <p:cNvSpPr/>
          <p:nvPr/>
        </p:nvSpPr>
        <p:spPr>
          <a:xfrm>
            <a:off x="4897755" y="5708650"/>
            <a:ext cx="414909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easier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smtClean="0">
                <a:solidFill>
                  <a:schemeClr val="tx1"/>
                </a:solidFill>
              </a:rPr>
              <a:t>) so you can see the role it plays.</a:t>
            </a:r>
            <a:endParaRPr lang="en-US" dirty="0">
              <a:solidFill>
                <a:schemeClr val="tx1"/>
              </a:solidFill>
            </a:endParaRPr>
          </a:p>
        </p:txBody>
      </p:sp>
    </p:spTree>
    <p:extLst>
      <p:ext uri="{BB962C8B-B14F-4D97-AF65-F5344CB8AC3E}">
        <p14:creationId xmlns:p14="http://schemas.microsoft.com/office/powerpoint/2010/main" val="287595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far, we've written our functions using the destructor template to recur on the sub-pieces of the data.  We sometimes call this </a:t>
            </a:r>
            <a:r>
              <a:rPr lang="en-US" i="1" dirty="0" smtClean="0">
                <a:solidFill>
                  <a:srgbClr val="FF0000"/>
                </a:solidFill>
              </a:rPr>
              <a:t>structural recursion.</a:t>
            </a:r>
          </a:p>
          <a:p>
            <a:r>
              <a:rPr lang="en-US" dirty="0" smtClean="0"/>
              <a:t>In this module, we'll see some examples of problems that don't fit neatly into this pattern.</a:t>
            </a:r>
          </a:p>
          <a:p>
            <a:r>
              <a:rPr lang="en-US" dirty="0" smtClean="0"/>
              <a:t>We'll introduce a new family of templates, called the templates for </a:t>
            </a:r>
            <a:r>
              <a:rPr lang="en-US" i="1" dirty="0" smtClean="0">
                <a:solidFill>
                  <a:srgbClr val="FF0000"/>
                </a:solidFill>
              </a:rPr>
              <a:t>general recursion</a:t>
            </a:r>
            <a:r>
              <a:rPr lang="en-US" dirty="0" smtClean="0"/>
              <a:t>, to handle this.</a:t>
            </a:r>
          </a:p>
          <a:p>
            <a:r>
              <a:rPr lang="en-US" dirty="0" smtClean="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There's more than one template</a:t>
            </a:r>
            <a:endParaRPr lang="en-US" dirty="0"/>
          </a:p>
        </p:txBody>
      </p:sp>
      <p:sp>
        <p:nvSpPr>
          <p:cNvPr id="3" name="Content Placeholder 2"/>
          <p:cNvSpPr>
            <a:spLocks noGrp="1"/>
          </p:cNvSpPr>
          <p:nvPr>
            <p:ph idx="1"/>
          </p:nvPr>
        </p:nvSpPr>
        <p:spPr>
          <a:xfrm>
            <a:off x="457200" y="1600200"/>
            <a:ext cx="8229600" cy="4495799"/>
          </a:xfrm>
        </p:spPr>
        <p:txBody>
          <a:bodyPr>
            <a:normAutofit/>
          </a:bodyPr>
          <a:lstStyle/>
          <a:p>
            <a:r>
              <a:rPr lang="en-US" dirty="0"/>
              <a:t>The template might take different shapes, depending on our problem. </a:t>
            </a:r>
            <a:endParaRPr lang="en-US" dirty="0" smtClean="0"/>
          </a:p>
          <a:p>
            <a:r>
              <a:rPr lang="en-US" dirty="0" smtClean="0"/>
              <a:t>We </a:t>
            </a:r>
            <a:r>
              <a:rPr lang="en-US" dirty="0"/>
              <a:t>might have different numbers of trivial cases, or different numbers of </a:t>
            </a:r>
            <a:r>
              <a:rPr lang="en-US" dirty="0" err="1"/>
              <a:t>subproblems</a:t>
            </a:r>
            <a:r>
              <a:rPr lang="en-US" dirty="0"/>
              <a:t>. </a:t>
            </a:r>
            <a:endParaRPr lang="en-US" dirty="0" smtClean="0"/>
          </a:p>
          <a:p>
            <a:endParaRPr lang="en-US" dirty="0" smtClean="0"/>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3922026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General Recursion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gridCol w="4114800"/>
              </a:tblGrid>
              <a:tr h="682579">
                <a:tc>
                  <a:txBody>
                    <a:bodyPr/>
                    <a:lstStyle/>
                    <a:p>
                      <a:r>
                        <a:rPr lang="en-US" sz="2400" dirty="0" smtClean="0"/>
                        <a:t>Question</a:t>
                      </a:r>
                      <a:endParaRPr lang="en-US" sz="2400" dirty="0"/>
                    </a:p>
                  </a:txBody>
                  <a:tcPr/>
                </a:tc>
                <a:tc>
                  <a:txBody>
                    <a:bodyPr/>
                    <a:lstStyle/>
                    <a:p>
                      <a:r>
                        <a:rPr lang="en-US" sz="2400" dirty="0" smtClean="0"/>
                        <a:t>Answer</a:t>
                      </a:r>
                      <a:endParaRPr lang="en-US" sz="2400" dirty="0"/>
                    </a:p>
                  </a:txBody>
                  <a:tcPr/>
                </a:tc>
              </a:tr>
              <a:tr h="612821">
                <a:tc>
                  <a:txBody>
                    <a:bodyPr/>
                    <a:lstStyle/>
                    <a:p>
                      <a:r>
                        <a:rPr lang="en-US" sz="1800" dirty="0" smtClean="0"/>
                        <a:t>1. Are</a:t>
                      </a:r>
                      <a:r>
                        <a:rPr lang="en-US" sz="1800" baseline="0" dirty="0" smtClean="0"/>
                        <a:t> there different cases of your problem, each with a different kind of solution?</a:t>
                      </a:r>
                      <a:endParaRPr lang="en-US" sz="1800" dirty="0"/>
                    </a:p>
                  </a:txBody>
                  <a:tcPr/>
                </a:tc>
                <a:tc>
                  <a:txBody>
                    <a:bodyPr/>
                    <a:lstStyle/>
                    <a:p>
                      <a:r>
                        <a:rPr lang="en-US" sz="1800" dirty="0" smtClean="0"/>
                        <a:t>Write a </a:t>
                      </a:r>
                      <a:r>
                        <a:rPr lang="en-US" sz="1800" b="1" dirty="0" smtClean="0"/>
                        <a:t>cond</a:t>
                      </a:r>
                      <a:r>
                        <a:rPr lang="en-US" sz="1800" dirty="0" smtClean="0"/>
                        <a:t> with a</a:t>
                      </a:r>
                      <a:r>
                        <a:rPr lang="en-US" sz="1800" baseline="0" dirty="0" smtClean="0"/>
                        <a:t> </a:t>
                      </a:r>
                      <a:r>
                        <a:rPr lang="en-US" sz="1800" dirty="0" smtClean="0"/>
                        <a:t>clause for</a:t>
                      </a:r>
                      <a:r>
                        <a:rPr lang="en-US" sz="1800" baseline="0" dirty="0" smtClean="0"/>
                        <a:t> each</a:t>
                      </a:r>
                      <a:r>
                        <a:rPr lang="en-US" sz="1800" dirty="0" smtClean="0"/>
                        <a:t> case.</a:t>
                      </a:r>
                      <a:endParaRPr lang="en-US" sz="1800" dirty="0"/>
                    </a:p>
                  </a:txBody>
                  <a:tcPr/>
                </a:tc>
              </a:tr>
              <a:tr h="533400">
                <a:tc>
                  <a:txBody>
                    <a:bodyPr/>
                    <a:lstStyle/>
                    <a:p>
                      <a:r>
                        <a:rPr lang="en-US" sz="1800" dirty="0" smtClean="0"/>
                        <a:t>2. How do the cases differ from each other?</a:t>
                      </a:r>
                      <a:endParaRPr lang="en-US" sz="1800" dirty="0"/>
                    </a:p>
                  </a:txBody>
                  <a:tcPr/>
                </a:tc>
                <a:tc>
                  <a:txBody>
                    <a:bodyPr/>
                    <a:lstStyle/>
                    <a:p>
                      <a:r>
                        <a:rPr lang="en-US" sz="1800" dirty="0" smtClean="0"/>
                        <a:t>Use the differences to formulate a condition per case</a:t>
                      </a:r>
                      <a:endParaRPr lang="en-US" sz="1800" dirty="0"/>
                    </a:p>
                  </a:txBody>
                  <a:tcPr/>
                </a:tc>
              </a:tr>
              <a:tr h="1228643">
                <a:tc>
                  <a:txBody>
                    <a:bodyPr/>
                    <a:lstStyle/>
                    <a:p>
                      <a:r>
                        <a:rPr lang="en-US" sz="1800" dirty="0" smtClean="0"/>
                        <a:t>3. For each case:</a:t>
                      </a:r>
                      <a:endParaRPr lang="en-US" sz="1800" dirty="0"/>
                    </a:p>
                  </a:txBody>
                  <a:tcPr/>
                </a:tc>
                <a:tc>
                  <a:txBody>
                    <a:bodyPr/>
                    <a:lstStyle/>
                    <a:p>
                      <a:pPr marL="457200" indent="-457200">
                        <a:buAutoNum type="alphaLcPeriod"/>
                      </a:pPr>
                      <a:r>
                        <a:rPr lang="en-US" sz="1800" dirty="0" smtClean="0"/>
                        <a:t>Identify one or more instances</a:t>
                      </a:r>
                      <a:r>
                        <a:rPr lang="en-US" sz="1800" baseline="0" dirty="0" smtClean="0"/>
                        <a:t> of your problem that are simpler than the original.</a:t>
                      </a:r>
                    </a:p>
                    <a:p>
                      <a:pPr marL="457200" indent="-457200">
                        <a:buAutoNum type="alphaLcPeriod"/>
                      </a:pPr>
                      <a:r>
                        <a:rPr lang="en-US" sz="1800" baseline="0" dirty="0" smtClean="0"/>
                        <a:t>Document why they are simpler</a:t>
                      </a:r>
                    </a:p>
                    <a:p>
                      <a:pPr marL="457200" indent="-457200">
                        <a:buAutoNum type="alphaLcPeriod"/>
                      </a:pPr>
                      <a:r>
                        <a:rPr lang="en-US" sz="1800" baseline="0" dirty="0" smtClean="0"/>
                        <a:t>Extract each instance and recur to solve it.</a:t>
                      </a:r>
                    </a:p>
                    <a:p>
                      <a:pPr marL="457200" indent="-457200">
                        <a:buAutoNum type="alphaLcPeriod"/>
                      </a:pPr>
                      <a:r>
                        <a:rPr lang="en-US" sz="1800" baseline="0" dirty="0" smtClean="0"/>
                        <a:t>Combine the solutions of your easier instances to get a solution to your original problem.</a:t>
                      </a:r>
                      <a:endParaRPr lang="en-US" sz="1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880056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r>
              <a:rPr lang="en-US" sz="5500" b="1" i="1" dirty="0" smtClean="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 solution1</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p>
          <a:p>
            <a:pPr>
              <a:buNone/>
            </a:pPr>
            <a:endParaRPr lang="en-US" sz="2400" b="1" dirty="0" smtClean="0">
              <a:cs typeface="Courier New" pitchFamily="49" charset="0"/>
            </a:endParaRPr>
          </a:p>
        </p:txBody>
      </p:sp>
      <p:sp>
        <p:nvSpPr>
          <p:cNvPr id="2" name="Title 1"/>
          <p:cNvSpPr>
            <a:spLocks noGrp="1"/>
          </p:cNvSpPr>
          <p:nvPr>
            <p:ph type="title"/>
          </p:nvPr>
        </p:nvSpPr>
        <p:spPr/>
        <p:txBody>
          <a:bodyPr>
            <a:normAutofit fontScale="90000"/>
          </a:bodyPr>
          <a:lstStyle/>
          <a:p>
            <a:r>
              <a:rPr lang="en-US" dirty="0" smtClean="0"/>
              <a:t>Another General-Recursion Template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7" name="Rectangle 6"/>
          <p:cNvSpPr/>
          <p:nvPr/>
        </p:nvSpPr>
        <p:spPr>
          <a:xfrm>
            <a:off x="5715000" y="4421187"/>
            <a:ext cx="3429000" cy="1935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two trivial cases and one difficult case, where the difficult case involves only one </a:t>
            </a:r>
            <a:r>
              <a:rPr lang="en-US" dirty="0" err="1" smtClean="0"/>
              <a:t>subproblem</a:t>
            </a:r>
            <a:r>
              <a:rPr lang="en-US" dirty="0" smtClean="0"/>
              <a:t>.</a:t>
            </a:r>
          </a:p>
          <a:p>
            <a:r>
              <a:rPr lang="en-US" dirty="0" smtClean="0"/>
              <a:t>Most of our functions involving lists match this template.</a:t>
            </a:r>
            <a:endParaRPr lang="en-US" dirty="0"/>
          </a:p>
        </p:txBody>
      </p:sp>
    </p:spTree>
    <p:extLst>
      <p:ext uri="{BB962C8B-B14F-4D97-AF65-F5344CB8AC3E}">
        <p14:creationId xmlns:p14="http://schemas.microsoft.com/office/powerpoint/2010/main" val="3232746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Template</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i="1" dirty="0" smtClean="0">
                <a:solidFill>
                  <a:schemeClr val="bg1"/>
                </a:solidFill>
                <a:latin typeface="Consolas" pitchFamily="49" charset="0"/>
                <a:cs typeface="Consolas" pitchFamily="49" charset="0"/>
              </a:rPr>
              <a:t>TERMINATION ARGUMENT: explain why new-problem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generate-</a:t>
            </a:r>
            <a:r>
              <a:rPr lang="en-US" sz="5500" b="1" dirty="0" err="1" smtClean="0">
                <a:solidFill>
                  <a:schemeClr val="accent6">
                    <a:lumMod val="75000"/>
                  </a:schemeClr>
                </a:solidFill>
                <a:latin typeface="Consolas" pitchFamily="49" charset="0"/>
                <a:cs typeface="Consolas" pitchFamily="49" charset="0"/>
              </a:rPr>
              <a:t>subproblems</a:t>
            </a:r>
            <a:r>
              <a:rPr lang="en-US" sz="5500" b="1" dirty="0" smtClean="0">
                <a:solidFill>
                  <a:schemeClr val="accent6">
                    <a:lumMod val="75000"/>
                  </a:schemeClr>
                </a:solidFill>
                <a:latin typeface="Consolas" pitchFamily="49" charset="0"/>
                <a:cs typeface="Consolas" pitchFamily="49" charset="0"/>
              </a:rPr>
              <a: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
        <p:nvSpPr>
          <p:cNvPr id="7" name="Rectangle 6"/>
          <p:cNvSpPr/>
          <p:nvPr/>
        </p:nvSpPr>
        <p:spPr>
          <a:xfrm>
            <a:off x="6449377" y="3675856"/>
            <a:ext cx="2341245" cy="269001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where the difficult case requires solving a whole list of </a:t>
            </a:r>
            <a:r>
              <a:rPr lang="en-US" dirty="0" err="1" smtClean="0"/>
              <a:t>subproblems</a:t>
            </a:r>
            <a:r>
              <a:rPr lang="en-US" dirty="0" smtClean="0"/>
              <a:t>.  A tree where a node has a list of sons may lead to use of this template.</a:t>
            </a:r>
            <a:endParaRPr lang="en-US" dirty="0"/>
          </a:p>
        </p:txBody>
      </p:sp>
    </p:spTree>
    <p:extLst>
      <p:ext uri="{BB962C8B-B14F-4D97-AF65-F5344CB8AC3E}">
        <p14:creationId xmlns:p14="http://schemas.microsoft.com/office/powerpoint/2010/main" val="1757527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r>
              <a:rPr lang="en-US" sz="5500" b="1" i="1" dirty="0" smtClean="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p>
          <a:p>
            <a:pPr>
              <a:buNone/>
            </a:pPr>
            <a:endParaRPr lang="en-US" sz="2400" b="1" dirty="0" smtClean="0">
              <a:cs typeface="Courier New" pitchFamily="49" charset="0"/>
            </a:endParaRPr>
          </a:p>
        </p:txBody>
      </p:sp>
      <p:sp>
        <p:nvSpPr>
          <p:cNvPr id="2" name="Title 1"/>
          <p:cNvSpPr>
            <a:spLocks noGrp="1"/>
          </p:cNvSpPr>
          <p:nvPr>
            <p:ph type="title"/>
          </p:nvPr>
        </p:nvSpPr>
        <p:spPr/>
        <p:txBody>
          <a:bodyPr>
            <a:normAutofit fontScale="90000"/>
          </a:bodyPr>
          <a:lstStyle/>
          <a:p>
            <a:r>
              <a:rPr lang="en-US" dirty="0" smtClean="0"/>
              <a:t>..or you could do it without the local defines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5" name="Rectangle 4"/>
          <p:cNvSpPr/>
          <p:nvPr/>
        </p:nvSpPr>
        <p:spPr>
          <a:xfrm>
            <a:off x="5791200" y="4495800"/>
            <a:ext cx="2590800" cy="1554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Here's the single-</a:t>
            </a:r>
            <a:r>
              <a:rPr lang="en-US" dirty="0" err="1" smtClean="0">
                <a:solidFill>
                  <a:schemeClr val="tx1"/>
                </a:solidFill>
              </a:rPr>
              <a:t>subproblem</a:t>
            </a:r>
            <a:r>
              <a:rPr lang="en-US" dirty="0" smtClean="0">
                <a:solidFill>
                  <a:schemeClr val="tx1"/>
                </a:solidFill>
              </a:rPr>
              <a:t> template we saw a couple of slides ago, but done without the local </a:t>
            </a:r>
            <a:r>
              <a:rPr lang="en-US" b="1" dirty="0" smtClean="0">
                <a:solidFill>
                  <a:schemeClr val="tx1"/>
                </a:solidFill>
              </a:rPr>
              <a:t>define</a:t>
            </a:r>
            <a:r>
              <a:rPr lang="en-US" dirty="0" smtClean="0">
                <a:solidFill>
                  <a:schemeClr val="tx1"/>
                </a:solidFill>
              </a:rPr>
              <a:t>s</a:t>
            </a:r>
            <a:endParaRPr lang="en-US" dirty="0">
              <a:solidFill>
                <a:schemeClr val="tx1"/>
              </a:solidFill>
            </a:endParaRPr>
          </a:p>
        </p:txBody>
      </p:sp>
    </p:spTree>
    <p:extLst>
      <p:ext uri="{BB962C8B-B14F-4D97-AF65-F5344CB8AC3E}">
        <p14:creationId xmlns:p14="http://schemas.microsoft.com/office/powerpoint/2010/main" val="2712561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Template</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i="1" dirty="0" smtClean="0">
                <a:solidFill>
                  <a:schemeClr val="bg1"/>
                </a:solidFill>
                <a:latin typeface="Consolas" pitchFamily="49" charset="0"/>
                <a:cs typeface="Consolas" pitchFamily="49" charset="0"/>
              </a:rPr>
              <a:t>TERMINATION ARGUMENT: explain why new-problem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endParaRPr lang="en-US" sz="5500" b="1" dirty="0">
              <a:latin typeface="Consolas" pitchFamily="49" charset="0"/>
              <a:cs typeface="Consolas" pitchFamily="49" charset="0"/>
            </a:endParaRP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7" name="Rectangle 6"/>
          <p:cNvSpPr/>
          <p:nvPr/>
        </p:nvSpPr>
        <p:spPr>
          <a:xfrm>
            <a:off x="3276600" y="5257799"/>
            <a:ext cx="4980622" cy="105092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the list-of-</a:t>
            </a:r>
            <a:r>
              <a:rPr lang="en-US" dirty="0" err="1" smtClean="0"/>
              <a:t>subproblems</a:t>
            </a:r>
            <a:r>
              <a:rPr lang="en-US" dirty="0" smtClean="0"/>
              <a:t> template done without using local </a:t>
            </a:r>
            <a:r>
              <a:rPr lang="en-US" b="1" dirty="0" smtClean="0"/>
              <a:t>define</a:t>
            </a:r>
            <a:r>
              <a:rPr lang="en-US" dirty="0" smtClean="0"/>
              <a:t>.  There are lots of variations.  Whatever is clearest is best.</a:t>
            </a:r>
            <a:endParaRPr lang="en-US" dirty="0"/>
          </a:p>
        </p:txBody>
      </p:sp>
    </p:spTree>
    <p:extLst>
      <p:ext uri="{BB962C8B-B14F-4D97-AF65-F5344CB8AC3E}">
        <p14:creationId xmlns:p14="http://schemas.microsoft.com/office/powerpoint/2010/main" val="340690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should we write for the strategy?</a:t>
            </a:r>
            <a:endParaRPr lang="en-US" dirty="0"/>
          </a:p>
        </p:txBody>
      </p:sp>
      <p:sp>
        <p:nvSpPr>
          <p:cNvPr id="2" name="Content Placeholder 1"/>
          <p:cNvSpPr>
            <a:spLocks noGrp="1"/>
          </p:cNvSpPr>
          <p:nvPr>
            <p:ph idx="1"/>
          </p:nvPr>
        </p:nvSpPr>
        <p:spPr/>
        <p:txBody>
          <a:bodyPr/>
          <a:lstStyle/>
          <a:p>
            <a:r>
              <a:rPr lang="en-US" dirty="0" smtClean="0"/>
              <a:t>Write something like:</a:t>
            </a:r>
          </a:p>
          <a:p>
            <a:pPr marL="0" indent="0">
              <a:buNone/>
            </a:pPr>
            <a:r>
              <a:rPr lang="en-US" sz="2800" b="1" dirty="0" smtClean="0">
                <a:latin typeface="Consolas" panose="020B0609020204030204" pitchFamily="49" charset="0"/>
                <a:cs typeface="Consolas" panose="020B0609020204030204" pitchFamily="49" charset="0"/>
              </a:rPr>
              <a:t>STRATEGY: Recur on &lt;describe </a:t>
            </a:r>
            <a:r>
              <a:rPr lang="en-US" sz="2800" b="1" dirty="0" err="1" smtClean="0">
                <a:latin typeface="Consolas" panose="020B0609020204030204" pitchFamily="49" charset="0"/>
                <a:cs typeface="Consolas" panose="020B0609020204030204" pitchFamily="49" charset="0"/>
              </a:rPr>
              <a:t>subproblems</a:t>
            </a:r>
            <a:r>
              <a:rPr lang="en-US" sz="2800" b="1" dirty="0" smtClean="0">
                <a:latin typeface="Consolas" panose="020B0609020204030204" pitchFamily="49" charset="0"/>
                <a:cs typeface="Consolas" panose="020B0609020204030204" pitchFamily="49" charset="0"/>
              </a:rPr>
              <a:t>&gt;</a:t>
            </a:r>
          </a:p>
          <a:p>
            <a:r>
              <a:rPr lang="en-US" sz="2800" dirty="0" smtClean="0">
                <a:cs typeface="Consolas" panose="020B0609020204030204" pitchFamily="49" charset="0"/>
              </a:rPr>
              <a:t>You could also write something about how you combine the answers to the </a:t>
            </a:r>
            <a:r>
              <a:rPr lang="en-US" sz="2800" dirty="0" err="1" smtClean="0">
                <a:cs typeface="Consolas" panose="020B0609020204030204" pitchFamily="49" charset="0"/>
              </a:rPr>
              <a:t>subproblems</a:t>
            </a:r>
            <a:r>
              <a:rPr lang="en-US" sz="2800" dirty="0" smtClean="0">
                <a:cs typeface="Consolas" panose="020B0609020204030204" pitchFamily="49" charset="0"/>
              </a:rPr>
              <a:t>, if it’s not obvious, or when you halt, but both of these are optional.</a:t>
            </a:r>
          </a:p>
          <a:p>
            <a:r>
              <a:rPr lang="en-US" sz="2800" dirty="0" smtClean="0">
                <a:cs typeface="Consolas" panose="020B0609020204030204" pitchFamily="49" charset="0"/>
              </a:rPr>
              <a:t>Look at the examples to see examples.</a:t>
            </a:r>
            <a:endParaRPr lang="en-US" sz="2800" dirty="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2545349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this down for </a:t>
            </a:r>
            <a:r>
              <a:rPr lang="en-US" b="1" dirty="0" smtClean="0"/>
              <a:t>decode</a:t>
            </a:r>
            <a:endParaRPr lang="en-US" b="1" dirty="0"/>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a:t>
            </a:r>
            <a:r>
              <a:rPr lang="en-US" b="1" dirty="0" smtClean="0">
                <a:latin typeface="Consolas" pitchFamily="49" charset="0"/>
                <a:cs typeface="Consolas" pitchFamily="49" charset="0"/>
              </a:rPr>
              <a:t>the top level of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could </a:t>
            </a:r>
            <a:r>
              <a:rPr lang="en-US" b="1" dirty="0">
                <a:latin typeface="Consolas" pitchFamily="49" charset="0"/>
                <a:cs typeface="Consolas" pitchFamily="49" charset="0"/>
              </a:rPr>
              <a:t>be </a:t>
            </a:r>
            <a:r>
              <a:rPr lang="en-US" b="1" dirty="0" smtClean="0">
                <a:latin typeface="Consolas" pitchFamily="49" charset="0"/>
                <a:cs typeface="Consolas" pitchFamily="49" charset="0"/>
              </a:rPr>
              <a:t>the top </a:t>
            </a:r>
            <a:r>
              <a:rPr lang="en-US" b="1" dirty="0">
                <a:latin typeface="Consolas" pitchFamily="49" charset="0"/>
                <a:cs typeface="Consolas" pitchFamily="49" charset="0"/>
              </a:rPr>
              <a:t>level </a:t>
            </a:r>
            <a:r>
              <a:rPr lang="en-US" b="1" dirty="0" smtClean="0">
                <a:latin typeface="Consolas" pitchFamily="49" charset="0"/>
                <a:cs typeface="Consolas" pitchFamily="49" charset="0"/>
              </a:rPr>
              <a:t>of</a:t>
            </a:r>
          </a:p>
          <a:p>
            <a:pPr>
              <a:buNone/>
            </a:pPr>
            <a:r>
              <a:rPr lang="en-US" b="1" dirty="0" smtClean="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a:t>
            </a:r>
            <a:r>
              <a:rPr lang="en-US" b="1" dirty="0" smtClean="0">
                <a:latin typeface="Consolas" pitchFamily="49" charset="0"/>
                <a:cs typeface="Consolas" pitchFamily="49" charset="0"/>
              </a:rPr>
              <a:t>elements.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[(could-be-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[else false]))</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
        <p:nvSpPr>
          <p:cNvPr id="5" name="Rectangle 4"/>
          <p:cNvSpPr/>
          <p:nvPr/>
        </p:nvSpPr>
        <p:spPr>
          <a:xfrm>
            <a:off x="5334000" y="4953000"/>
            <a:ext cx="35052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what strategy is this?  It doesn’t fit the template for </a:t>
            </a:r>
            <a:r>
              <a:rPr lang="en-US" sz="2000" dirty="0" err="1"/>
              <a:t>SexpOfAtom</a:t>
            </a:r>
            <a:r>
              <a:rPr lang="en-US" sz="2000" dirty="0"/>
              <a:t>.  It’s not even close.</a:t>
            </a:r>
          </a:p>
        </p:txBody>
      </p:sp>
    </p:spTree>
    <p:extLst>
      <p:ext uri="{BB962C8B-B14F-4D97-AF65-F5344CB8AC3E}">
        <p14:creationId xmlns:p14="http://schemas.microsoft.com/office/powerpoint/2010/main" val="776828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merge-sort</a:t>
            </a:r>
            <a:endParaRPr lang="en-US" dirty="0"/>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smtClean="0"/>
              <a:t>Divide the list in half, sort each half, and then</a:t>
            </a:r>
            <a:r>
              <a:rPr lang="en-US" dirty="0"/>
              <a:t> </a:t>
            </a:r>
            <a:r>
              <a:rPr lang="en-US" dirty="0" smtClean="0"/>
              <a:t>merge two sorted lists.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merge</a:t>
            </a:r>
            <a:endParaRPr lang="en-US" b="1"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smtClean="0">
                <a:latin typeface="Consolas" pitchFamily="49" charset="0"/>
                <a:cs typeface="Consolas" pitchFamily="49" charset="0"/>
              </a:rPr>
              <a:t>;; merge :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SortedList</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merges its two arguments</a:t>
            </a:r>
          </a:p>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STRATEGY: recur on either (rest lst1) or </a:t>
            </a:r>
          </a:p>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(rest lst2)</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a:t>
            </a: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6" name="Rectangle 5"/>
          <p:cNvSpPr/>
          <p:nvPr/>
        </p:nvSpPr>
        <p:spPr>
          <a:xfrm>
            <a:off x="4114800" y="5807075"/>
            <a:ext cx="4038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If the lists are of length n, this function takes time proportional to </a:t>
            </a:r>
            <a:r>
              <a:rPr lang="en-US" b="1" dirty="0" smtClean="0">
                <a:solidFill>
                  <a:schemeClr val="tx1"/>
                </a:solidFill>
              </a:rPr>
              <a:t>n</a:t>
            </a:r>
            <a:r>
              <a:rPr lang="en-US" dirty="0" smtClean="0">
                <a:solidFill>
                  <a:schemeClr val="tx1"/>
                </a:solidFill>
              </a:rPr>
              <a:t>.  We say that the time is O(</a:t>
            </a:r>
            <a:r>
              <a:rPr lang="en-US" b="1" dirty="0" smtClean="0">
                <a:solidFill>
                  <a:schemeClr val="tx1"/>
                </a:solidFill>
              </a:rPr>
              <a:t>n</a:t>
            </a:r>
            <a:r>
              <a:rPr lang="en-US" dirty="0" smtClean="0">
                <a:solidFill>
                  <a:schemeClr val="tx1"/>
                </a:solidFill>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002388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merge-sort</a:t>
            </a:r>
            <a:endParaRPr lang="en-US" b="1" dirty="0"/>
          </a:p>
        </p:txBody>
      </p:sp>
      <p:sp>
        <p:nvSpPr>
          <p:cNvPr id="3" name="Content Placeholder 2"/>
          <p:cNvSpPr>
            <a:spLocks noGrp="1"/>
          </p:cNvSpPr>
          <p:nvPr>
            <p:ph idx="1"/>
          </p:nvPr>
        </p:nvSpPr>
        <p:spPr/>
        <p:txBody>
          <a:bodyPr>
            <a:noAutofit/>
          </a:bodyPr>
          <a:lstStyle/>
          <a:p>
            <a:pPr>
              <a:buNone/>
            </a:pPr>
            <a:r>
              <a:rPr lang="en-US" sz="1600" b="1" dirty="0" smtClean="0">
                <a:latin typeface="Consolas" pitchFamily="49" charset="0"/>
                <a:cs typeface="Consolas" pitchFamily="49" charset="0"/>
              </a:rPr>
              <a:t>;; merge-sort : </a:t>
            </a:r>
            <a:r>
              <a:rPr lang="en-US" sz="1600" b="1" dirty="0" err="1" smtClean="0">
                <a:latin typeface="Consolas" pitchFamily="49" charset="0"/>
                <a:cs typeface="Consolas" pitchFamily="49" charset="0"/>
              </a:rPr>
              <a:t>ListOfNumber</a:t>
            </a:r>
            <a:r>
              <a:rPr lang="en-US" sz="1600" b="1" dirty="0" smtClean="0">
                <a:latin typeface="Consolas" pitchFamily="49" charset="0"/>
                <a:cs typeface="Consolas" pitchFamily="49" charset="0"/>
              </a:rPr>
              <a:t> -&gt; </a:t>
            </a:r>
            <a:r>
              <a:rPr lang="en-US" sz="1600" b="1" dirty="0" err="1" smtClean="0">
                <a:latin typeface="Consolas" pitchFamily="49" charset="0"/>
                <a:cs typeface="Consolas" pitchFamily="49" charset="0"/>
              </a:rPr>
              <a:t>SortedList</a:t>
            </a:r>
            <a:endParaRPr lang="en-US" sz="1600" b="1" dirty="0" smtClean="0">
              <a:latin typeface="Consolas" pitchFamily="49" charset="0"/>
              <a:cs typeface="Consolas" pitchFamily="49" charset="0"/>
            </a:endParaRPr>
          </a:p>
          <a:p>
            <a:pPr>
              <a:buNone/>
            </a:pPr>
            <a:r>
              <a:rPr lang="en-US" sz="1600" b="1" dirty="0">
                <a:latin typeface="Consolas" pitchFamily="49" charset="0"/>
                <a:cs typeface="Consolas" pitchFamily="49" charset="0"/>
              </a:rPr>
              <a:t>;; STRATEGY: recur on </a:t>
            </a:r>
            <a:r>
              <a:rPr lang="en-US" sz="1600" b="1" dirty="0" smtClean="0">
                <a:latin typeface="Consolas" pitchFamily="49" charset="0"/>
                <a:cs typeface="Consolas" pitchFamily="49" charset="0"/>
              </a:rPr>
              <a:t>even-numbered </a:t>
            </a:r>
            <a:r>
              <a:rPr lang="en-US" sz="1600" b="1" dirty="0">
                <a:latin typeface="Consolas" pitchFamily="49" charset="0"/>
                <a:cs typeface="Consolas" pitchFamily="49" charset="0"/>
              </a:rPr>
              <a:t>elements and </a:t>
            </a:r>
            <a:endParaRPr lang="en-US" sz="1600" b="1" dirty="0" smtClean="0">
              <a:latin typeface="Consolas" pitchFamily="49" charset="0"/>
              <a:cs typeface="Consolas" pitchFamily="49" charset="0"/>
            </a:endParaRPr>
          </a:p>
          <a:p>
            <a:pPr>
              <a:buNone/>
            </a:pPr>
            <a:r>
              <a:rPr lang="en-US" sz="1600" b="1" dirty="0" smtClean="0">
                <a:latin typeface="Consolas" pitchFamily="49" charset="0"/>
                <a:cs typeface="Consolas" pitchFamily="49" charset="0"/>
              </a:rPr>
              <a:t>;; odd-numbered </a:t>
            </a:r>
            <a:r>
              <a:rPr lang="en-US" sz="1600" b="1" dirty="0">
                <a:latin typeface="Consolas" pitchFamily="49" charset="0"/>
                <a:cs typeface="Consolas" pitchFamily="49" charset="0"/>
              </a:rPr>
              <a:t>elements</a:t>
            </a:r>
            <a:r>
              <a:rPr lang="en-US" sz="1600" b="1" dirty="0" smtClean="0">
                <a:latin typeface="Consolas" pitchFamily="49" charset="0"/>
                <a:cs typeface="Consolas" pitchFamily="49" charset="0"/>
              </a:rPr>
              <a:t>, </a:t>
            </a:r>
            <a:r>
              <a:rPr lang="en-US" sz="1600" b="1" dirty="0">
                <a:latin typeface="Consolas" pitchFamily="49" charset="0"/>
                <a:cs typeface="Consolas" pitchFamily="49" charset="0"/>
              </a:rPr>
              <a:t>then </a:t>
            </a:r>
            <a:r>
              <a:rPr lang="en-US" sz="1600" b="1" dirty="0" smtClean="0">
                <a:latin typeface="Consolas" pitchFamily="49" charset="0"/>
                <a:cs typeface="Consolas" pitchFamily="49" charset="0"/>
              </a:rPr>
              <a:t>merge results.</a:t>
            </a:r>
          </a:p>
          <a:p>
            <a:pPr>
              <a:buNone/>
            </a:pPr>
            <a:endParaRPr lang="en-US" sz="1600" b="1" dirty="0" smtClean="0">
              <a:latin typeface="Consolas" pitchFamily="49" charset="0"/>
              <a:cs typeface="Consolas" pitchFamily="49" charset="0"/>
            </a:endParaRPr>
          </a:p>
          <a:p>
            <a:pPr>
              <a:buNone/>
            </a:pPr>
            <a:r>
              <a:rPr lang="en-US" sz="1600" b="1" dirty="0" smtClean="0">
                <a:latin typeface="Consolas" pitchFamily="49" charset="0"/>
                <a:cs typeface="Consolas" pitchFamily="49" charset="0"/>
              </a:rPr>
              <a:t>(define (merge-sort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a:t>
            </a:r>
          </a:p>
          <a:p>
            <a:pPr>
              <a:buNone/>
            </a:pPr>
            <a:r>
              <a:rPr lang="en-US" sz="1600" b="1" dirty="0" smtClean="0">
                <a:latin typeface="Consolas" pitchFamily="49" charset="0"/>
                <a:cs typeface="Consolas" pitchFamily="49" charset="0"/>
              </a:rPr>
              <a:t>  (</a:t>
            </a:r>
            <a:r>
              <a:rPr lang="en-US" sz="1600" b="1" dirty="0" err="1" smtClean="0">
                <a:latin typeface="Consolas" pitchFamily="49" charset="0"/>
                <a:cs typeface="Consolas" pitchFamily="49" charset="0"/>
              </a:rPr>
              <a:t>cond</a:t>
            </a:r>
            <a:endParaRPr lang="en-US" sz="1600" b="1" dirty="0" smtClean="0">
              <a:latin typeface="Consolas" pitchFamily="49" charset="0"/>
              <a:cs typeface="Consolas" pitchFamily="49" charset="0"/>
            </a:endParaRPr>
          </a:p>
          <a:p>
            <a:pPr>
              <a:buNone/>
            </a:pPr>
            <a:r>
              <a:rPr lang="en-US" sz="1600" b="1" dirty="0" smtClean="0">
                <a:latin typeface="Consolas" pitchFamily="49" charset="0"/>
                <a:cs typeface="Consolas" pitchFamily="49" charset="0"/>
              </a:rPr>
              <a:t>    [(empty?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a:t>
            </a:r>
          </a:p>
          <a:p>
            <a:pPr>
              <a:buNone/>
            </a:pPr>
            <a:r>
              <a:rPr lang="en-US" sz="1600" b="1" dirty="0" smtClean="0">
                <a:latin typeface="Consolas" pitchFamily="49" charset="0"/>
                <a:cs typeface="Consolas" pitchFamily="49" charset="0"/>
              </a:rPr>
              <a:t>    [(empty? (rest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a:t>
            </a:r>
          </a:p>
          <a:p>
            <a:pPr>
              <a:buNone/>
            </a:pPr>
            <a:r>
              <a:rPr lang="en-US" sz="1600" b="1" dirty="0" smtClean="0">
                <a:latin typeface="Consolas" pitchFamily="49" charset="0"/>
                <a:cs typeface="Consolas" pitchFamily="49" charset="0"/>
              </a:rPr>
              <a:t>    [else</a:t>
            </a:r>
          </a:p>
          <a:p>
            <a:pPr>
              <a:buNone/>
            </a:pPr>
            <a:r>
              <a:rPr lang="en-US" sz="1600" b="1" dirty="0" smtClean="0">
                <a:latin typeface="Consolas" pitchFamily="49" charset="0"/>
                <a:cs typeface="Consolas" pitchFamily="49" charset="0"/>
              </a:rPr>
              <a:t>      (local</a:t>
            </a:r>
          </a:p>
          <a:p>
            <a:pPr>
              <a:buNone/>
            </a:pPr>
            <a:r>
              <a:rPr lang="en-US" sz="1600" b="1" dirty="0" smtClean="0">
                <a:latin typeface="Consolas" pitchFamily="49" charset="0"/>
                <a:cs typeface="Consolas" pitchFamily="49" charset="0"/>
              </a:rPr>
              <a:t>       ((define evens (even-elements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a:t>
            </a:r>
          </a:p>
          <a:p>
            <a:pPr>
              <a:buNone/>
            </a:pPr>
            <a:r>
              <a:rPr lang="en-US" sz="1600" b="1" dirty="0" smtClean="0">
                <a:latin typeface="Consolas" pitchFamily="49" charset="0"/>
                <a:cs typeface="Consolas" pitchFamily="49" charset="0"/>
              </a:rPr>
              <a:t>        (define odds  (odd-elements </a:t>
            </a:r>
            <a:r>
              <a:rPr lang="en-US" sz="1600" b="1" dirty="0" err="1" smtClean="0">
                <a:latin typeface="Consolas" pitchFamily="49" charset="0"/>
                <a:cs typeface="Consolas" pitchFamily="49" charset="0"/>
              </a:rPr>
              <a:t>lon</a:t>
            </a:r>
            <a:r>
              <a:rPr lang="en-US" sz="1600" b="1" dirty="0" smtClean="0">
                <a:latin typeface="Consolas" pitchFamily="49" charset="0"/>
                <a:cs typeface="Consolas" pitchFamily="49" charset="0"/>
              </a:rPr>
              <a:t>)))</a:t>
            </a:r>
          </a:p>
          <a:p>
            <a:pPr>
              <a:buNone/>
            </a:pPr>
            <a:r>
              <a:rPr lang="en-US" sz="1600" b="1" dirty="0" smtClean="0">
                <a:latin typeface="Consolas" pitchFamily="49" charset="0"/>
                <a:cs typeface="Consolas" pitchFamily="49" charset="0"/>
              </a:rPr>
              <a:t>       (merge </a:t>
            </a:r>
          </a:p>
          <a:p>
            <a:pPr>
              <a:buNone/>
            </a:pPr>
            <a:r>
              <a:rPr lang="en-US" sz="1600" b="1" dirty="0" smtClean="0">
                <a:latin typeface="Consolas" pitchFamily="49" charset="0"/>
                <a:cs typeface="Consolas" pitchFamily="49" charset="0"/>
              </a:rPr>
              <a:t>        (merge-sort evens)</a:t>
            </a:r>
          </a:p>
          <a:p>
            <a:pPr>
              <a:buNone/>
            </a:pPr>
            <a:r>
              <a:rPr lang="en-US" sz="1600" b="1" dirty="0" smtClean="0">
                <a:latin typeface="Consolas" pitchFamily="49" charset="0"/>
                <a:cs typeface="Consolas" pitchFamily="49" charset="0"/>
              </a:rPr>
              <a:t>        (merge-sort odds)))]))</a:t>
            </a:r>
          </a:p>
          <a:p>
            <a:pPr>
              <a:buNone/>
            </a:pPr>
            <a:endParaRPr lang="en-US" sz="1600"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6" name="Rectangle 5"/>
          <p:cNvSpPr/>
          <p:nvPr/>
        </p:nvSpPr>
        <p:spPr>
          <a:xfrm>
            <a:off x="6248400" y="1677987"/>
            <a:ext cx="2743200" cy="3810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endParaRPr lang="en-US" sz="1600" dirty="0" smtClean="0"/>
          </a:p>
          <a:p>
            <a:endParaRPr lang="en-US" sz="1600" dirty="0" smtClean="0"/>
          </a:p>
          <a:p>
            <a:r>
              <a:rPr lang="en-US" sz="1600" dirty="0" smtClean="0"/>
              <a:t>Depending </a:t>
            </a:r>
            <a:r>
              <a:rPr lang="en-US" sz="1600" dirty="0"/>
              <a:t>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smtClean="0"/>
              <a:t>.</a:t>
            </a:r>
          </a:p>
          <a:p>
            <a:endParaRPr lang="en-US" sz="1600" dirty="0" smtClean="0"/>
          </a:p>
        </p:txBody>
      </p:sp>
      <p:sp>
        <p:nvSpPr>
          <p:cNvPr id="7" name="Rectangle 6"/>
          <p:cNvSpPr/>
          <p:nvPr/>
        </p:nvSpPr>
        <p:spPr>
          <a:xfrm>
            <a:off x="6286500" y="5668963"/>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a:t>
            </a:r>
            <a:r>
              <a:rPr lang="en-US" sz="1600" dirty="0" smtClean="0"/>
              <a:t>sorted results</a:t>
            </a:r>
            <a:r>
              <a:rPr lang="en-US" sz="2000" dirty="0"/>
              <a:t>.</a:t>
            </a:r>
          </a:p>
        </p:txBody>
      </p:sp>
    </p:spTree>
    <p:extLst>
      <p:ext uri="{BB962C8B-B14F-4D97-AF65-F5344CB8AC3E}">
        <p14:creationId xmlns:p14="http://schemas.microsoft.com/office/powerpoint/2010/main" val="3636176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normAutofit/>
          </a:bodyPr>
          <a:lstStyle/>
          <a:p>
            <a:r>
              <a:rPr lang="en-US" dirty="0" smtClean="0"/>
              <a:t>Merge-sort </a:t>
            </a:r>
            <a:r>
              <a:rPr lang="en-US" dirty="0" smtClean="0"/>
              <a:t>recurs </a:t>
            </a:r>
            <a:r>
              <a:rPr lang="en-US" dirty="0" smtClean="0"/>
              <a:t>on two things, neither of which is </a:t>
            </a:r>
            <a:r>
              <a:rPr lang="en-US" b="1" dirty="0" smtClean="0"/>
              <a:t>(rest </a:t>
            </a:r>
            <a:r>
              <a:rPr lang="en-US" b="1" dirty="0" err="1" smtClean="0"/>
              <a:t>lon</a:t>
            </a:r>
            <a:r>
              <a:rPr lang="en-US" b="1" dirty="0" smtClean="0"/>
              <a:t>)</a:t>
            </a:r>
            <a:r>
              <a:rPr lang="en-US" dirty="0" smtClean="0"/>
              <a:t> .</a:t>
            </a:r>
          </a:p>
          <a:p>
            <a:r>
              <a:rPr lang="en-US" dirty="0" smtClean="0"/>
              <a:t>We recurred on </a:t>
            </a:r>
          </a:p>
          <a:p>
            <a:pPr lvl="1"/>
            <a:r>
              <a:rPr lang="en-US" b="1" dirty="0" smtClean="0">
                <a:latin typeface="Consolas" pitchFamily="49" charset="0"/>
                <a:cs typeface="Consolas" pitchFamily="49" charset="0"/>
              </a:rPr>
              <a:t>(even-elements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(odd-elements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r>
              <a:rPr lang="en-US" dirty="0" smtClean="0"/>
              <a:t>Neither of these is a </a:t>
            </a:r>
            <a:r>
              <a:rPr lang="en-US" dirty="0" err="1" smtClean="0"/>
              <a:t>sublist</a:t>
            </a:r>
            <a:r>
              <a:rPr lang="en-US" dirty="0" smtClean="0"/>
              <a:t> of </a:t>
            </a:r>
            <a:r>
              <a:rPr lang="en-US" b="1" dirty="0" err="1" smtClean="0"/>
              <a:t>lon</a:t>
            </a:r>
            <a:r>
              <a:rPr lang="en-US" b="1" dirty="0" smtClean="0"/>
              <a:t> </a:t>
            </a:r>
          </a:p>
          <a:p>
            <a:pPr lvl="1"/>
            <a:r>
              <a:rPr lang="en-US" dirty="0" smtClean="0"/>
              <a:t>So this is definitely general recursion, not structural recursion.</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for merge sort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b="1" dirty="0" smtClean="0"/>
              <a:t>)</a:t>
            </a:r>
            <a:r>
              <a:rPr lang="en-US" dirty="0" smtClean="0"/>
              <a:t>.</a:t>
            </a:r>
            <a:endParaRPr lang="en-US" dirty="0"/>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a:t>
            </a:r>
            <a:r>
              <a:rPr lang="en-US" dirty="0" smtClean="0"/>
              <a:t>the two </a:t>
            </a:r>
            <a:r>
              <a:rPr lang="en-US" dirty="0" err="1" smtClean="0"/>
              <a:t>sublists</a:t>
            </a:r>
            <a:r>
              <a:rPr lang="en-US" dirty="0"/>
              <a:t>, plus the </a:t>
            </a:r>
            <a:r>
              <a:rPr lang="en-US" dirty="0" smtClean="0"/>
              <a:t>time </a:t>
            </a:r>
            <a:r>
              <a:rPr lang="en-US" b="1" dirty="0" smtClean="0"/>
              <a:t>O(n</a:t>
            </a:r>
            <a:r>
              <a:rPr lang="en-US" b="1" dirty="0"/>
              <a:t>) </a:t>
            </a:r>
            <a:r>
              <a:rPr lang="en-US" dirty="0"/>
              <a:t>of splitting the list and merging the two results</a:t>
            </a:r>
            <a:r>
              <a:rPr lang="en-US" dirty="0" smtClean="0"/>
              <a:t>:</a:t>
            </a:r>
            <a:endParaRPr lang="en-US" dirty="0"/>
          </a:p>
          <a:p>
            <a:r>
              <a:rPr lang="en-US" dirty="0" smtClean="0"/>
              <a:t>So the overall time is</a:t>
            </a:r>
          </a:p>
          <a:p>
            <a:pPr marL="0" indent="0" algn="ctr">
              <a:buNone/>
            </a:pPr>
            <a:r>
              <a:rPr lang="en-US" b="1" dirty="0" smtClean="0"/>
              <a:t>T(n</a:t>
            </a:r>
            <a:r>
              <a:rPr lang="en-US" b="1" dirty="0"/>
              <a:t>) = 2*T(n/2) + O(n</a:t>
            </a:r>
            <a:r>
              <a:rPr lang="en-US" b="1" dirty="0" smtClean="0"/>
              <a:t>)</a:t>
            </a:r>
            <a:endParaRPr lang="en-US" b="1" dirty="0"/>
          </a:p>
          <a:p>
            <a:r>
              <a:rPr lang="en-US" dirty="0"/>
              <a:t>When you take algorithms, you will learn that all this implies that </a:t>
            </a:r>
            <a:r>
              <a:rPr lang="en-US" b="1" dirty="0"/>
              <a:t>T(n) = O(n log n).  </a:t>
            </a:r>
            <a:r>
              <a:rPr lang="en-US" dirty="0"/>
              <a:t>This is better than an insertion sort, which takes </a:t>
            </a:r>
            <a:r>
              <a:rPr lang="en-US" b="1" dirty="0"/>
              <a:t>O(n^2</a:t>
            </a:r>
            <a:r>
              <a:rPr lang="en-US" b="1" dirty="0" smtClean="0"/>
              <a: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23158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 Summary</a:t>
            </a:r>
            <a:endParaRPr lang="en-US" dirty="0"/>
          </a:p>
        </p:txBody>
      </p:sp>
      <p:sp>
        <p:nvSpPr>
          <p:cNvPr id="6" name="Content Placeholder 5"/>
          <p:cNvSpPr>
            <a:spLocks noGrp="1"/>
          </p:cNvSpPr>
          <p:nvPr>
            <p:ph idx="1"/>
          </p:nvPr>
        </p:nvSpPr>
        <p:spPr/>
        <p:txBody>
          <a:bodyPr/>
          <a:lstStyle/>
          <a:p>
            <a:r>
              <a:rPr lang="en-US" dirty="0" smtClean="0"/>
              <a:t>We've seen three examples of functions that do not fit the structural recursion pattern.</a:t>
            </a:r>
          </a:p>
          <a:p>
            <a:r>
              <a:rPr lang="en-US" dirty="0" smtClean="0"/>
              <a:t>We introduced "general recursion", a new class of templates that give the writer more flexibility in writing functions that divide and conquer.</a:t>
            </a:r>
          </a:p>
          <a:p>
            <a:r>
              <a:rPr lang="en-US" dirty="0" smtClean="0"/>
              <a:t>We wrote a recipe for writing general-recursion templates.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1030739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a:t>
            </a:r>
            <a:r>
              <a:rPr lang="en-US" smtClean="0"/>
              <a:t>08-1-decode.rkt and 08-2-merge-sort.rkt in </a:t>
            </a:r>
            <a:r>
              <a:rPr lang="en-US" dirty="0" smtClean="0"/>
              <a:t>the Examples folder.</a:t>
            </a:r>
          </a:p>
          <a:p>
            <a:r>
              <a:rPr lang="en-US" dirty="0"/>
              <a:t>Do </a:t>
            </a:r>
            <a:r>
              <a:rPr lang="en-US" dirty="0" smtClean="0"/>
              <a:t>Guided Practice 8.1</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103461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Recursion</a:t>
            </a:r>
            <a:endParaRPr lang="en-US" dirty="0"/>
          </a:p>
        </p:txBody>
      </p:sp>
      <p:sp>
        <p:nvSpPr>
          <p:cNvPr id="4" name="Content Placeholder 3"/>
          <p:cNvSpPr>
            <a:spLocks noGrp="1"/>
          </p:cNvSpPr>
          <p:nvPr>
            <p:ph idx="1"/>
          </p:nvPr>
        </p:nvSpPr>
        <p:spPr/>
        <p:txBody>
          <a:bodyPr/>
          <a:lstStyle/>
          <a:p>
            <a:r>
              <a:rPr lang="en-US" dirty="0" smtClean="0"/>
              <a:t>Our destructor templates always recur on the sub-pieces of our structure.</a:t>
            </a:r>
          </a:p>
          <a:p>
            <a:r>
              <a:rPr lang="en-US" dirty="0" smtClean="0"/>
              <a:t>We call this </a:t>
            </a:r>
            <a:r>
              <a:rPr lang="en-US" i="1" dirty="0" smtClean="0">
                <a:solidFill>
                  <a:srgbClr val="FF0000"/>
                </a:solidFill>
              </a:rPr>
              <a:t>structural</a:t>
            </a:r>
            <a:r>
              <a:rPr lang="en-US" dirty="0" smtClean="0">
                <a:solidFill>
                  <a:srgbClr val="FF0000"/>
                </a:solidFill>
              </a:rPr>
              <a:t> </a:t>
            </a:r>
            <a:r>
              <a:rPr lang="en-US" i="1" dirty="0" smtClean="0">
                <a:solidFill>
                  <a:srgbClr val="FF0000"/>
                </a:solidFill>
              </a:rPr>
              <a:t>recursion</a:t>
            </a:r>
            <a:r>
              <a:rPr lang="en-US" i="1" dirty="0" smtClean="0"/>
              <a:t>.</a:t>
            </a:r>
          </a:p>
          <a:p>
            <a:r>
              <a:rPr lang="en-US" dirty="0" smtClean="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b="1" dirty="0" smtClean="0"/>
              <a:t>decode</a:t>
            </a:r>
            <a:endParaRPr lang="en-US" b="1" dirty="0"/>
          </a:p>
        </p:txBody>
      </p:sp>
      <p:sp>
        <p:nvSpPr>
          <p:cNvPr id="3" name="Content Placeholder 2"/>
          <p:cNvSpPr>
            <a:spLocks noGrp="1"/>
          </p:cNvSpPr>
          <p:nvPr>
            <p:ph idx="1"/>
          </p:nvPr>
        </p:nvSpPr>
        <p:spPr>
          <a:xfrm>
            <a:off x="457200" y="1600200"/>
            <a:ext cx="8077200" cy="4525963"/>
          </a:xfrm>
        </p:spPr>
        <p:txBody>
          <a:bodyPr>
            <a:normAutofit/>
          </a:bodyPr>
          <a:lstStyle/>
          <a:p>
            <a:pPr>
              <a:buNone/>
            </a:pPr>
            <a:r>
              <a:rPr lang="en-US" sz="2800" b="1" dirty="0" smtClean="0">
                <a:latin typeface="Consolas" pitchFamily="49" charset="0"/>
                <a:cs typeface="Consolas" pitchFamily="49" charset="0"/>
              </a:rPr>
              <a:t>(define-</a:t>
            </a:r>
            <a:r>
              <a:rPr lang="en-US" sz="2800" b="1" dirty="0" err="1" smtClean="0">
                <a:latin typeface="Consolas" pitchFamily="49" charset="0"/>
                <a:cs typeface="Consolas" pitchFamily="49" charset="0"/>
              </a:rPr>
              <a:t>struct</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(exp1 exp2))</a:t>
            </a:r>
          </a:p>
          <a:p>
            <a:pPr>
              <a:buNone/>
            </a:pP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A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is either</a:t>
            </a:r>
          </a:p>
          <a:p>
            <a:pPr>
              <a:buNone/>
            </a:pPr>
            <a:r>
              <a:rPr lang="en-US" sz="2800" b="1" dirty="0" smtClean="0">
                <a:latin typeface="Consolas" pitchFamily="49" charset="0"/>
                <a:cs typeface="Consolas" pitchFamily="49" charset="0"/>
              </a:rPr>
              <a:t>;; -- a Number</a:t>
            </a:r>
          </a:p>
          <a:p>
            <a:pPr>
              <a:buNone/>
            </a:pPr>
            <a:r>
              <a:rPr lang="en-US" sz="2800" b="1" dirty="0" smtClean="0">
                <a:latin typeface="Consolas" pitchFamily="49" charset="0"/>
                <a:cs typeface="Consolas" pitchFamily="49" charset="0"/>
              </a:rPr>
              <a:t>;; -- (make-</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608286" y="4648200"/>
            <a:ext cx="4234544" cy="179977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2 4)</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a:t>
            </a:r>
            <a:r>
              <a:rPr lang="en-US" sz="2000" dirty="0" smtClean="0"/>
              <a:t>is </a:t>
            </a:r>
            <a:r>
              <a:rPr lang="en-US" sz="2000" dirty="0"/>
              <a:t>tedious at best.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very human-friendly...</a:t>
            </a:r>
            <a:endParaRPr lang="en-US" dirty="0"/>
          </a:p>
        </p:txBody>
      </p:sp>
      <p:sp>
        <p:nvSpPr>
          <p:cNvPr id="3" name="Content Placeholder 2"/>
          <p:cNvSpPr>
            <a:spLocks noGrp="1"/>
          </p:cNvSpPr>
          <p:nvPr>
            <p:ph idx="1"/>
          </p:nvPr>
        </p:nvSpPr>
        <p:spPr/>
        <p:txBody>
          <a:bodyPr/>
          <a:lstStyle/>
          <a:p>
            <a:r>
              <a:rPr lang="en-US" dirty="0" smtClean="0"/>
              <a:t>How about using more  Scheme-like notation,  </a:t>
            </a:r>
            <a:r>
              <a:rPr lang="en-US" dirty="0" err="1" smtClean="0"/>
              <a:t>eg</a:t>
            </a:r>
            <a:r>
              <a:rPr lang="en-US" dirty="0" smtClean="0"/>
              <a:t>:</a:t>
            </a:r>
          </a:p>
          <a:p>
            <a:endParaRPr lang="en-US" dirty="0" smtClean="0"/>
          </a:p>
          <a:p>
            <a:pPr>
              <a:buNone/>
            </a:pP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a:t>
            </a:r>
          </a:p>
          <a:p>
            <a:pPr>
              <a:buNone/>
            </a:pPr>
            <a:r>
              <a:rPr lang="en-US" b="1" dirty="0" smtClean="0">
                <a:latin typeface="Consolas" pitchFamily="49" charset="0"/>
                <a:cs typeface="Consolas" pitchFamily="49" charset="0"/>
              </a:rPr>
              <a:t>(- (- 2 4) (- 3 5))</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convert from human-friendly notation to </a:t>
            </a:r>
            <a:r>
              <a:rPr lang="en-US" dirty="0" err="1" smtClean="0"/>
              <a:t>diffexps</a:t>
            </a:r>
            <a:r>
              <a:rPr lang="en-US" dirty="0" smtClean="0"/>
              <a:t>.</a:t>
            </a:r>
            <a:endParaRPr lang="en-US" dirty="0"/>
          </a:p>
        </p:txBody>
      </p:sp>
      <p:sp>
        <p:nvSpPr>
          <p:cNvPr id="3" name="Content Placeholder 2"/>
          <p:cNvSpPr>
            <a:spLocks noGrp="1"/>
          </p:cNvSpPr>
          <p:nvPr>
            <p:ph idx="1"/>
          </p:nvPr>
        </p:nvSpPr>
        <p:spPr/>
        <p:txBody>
          <a:bodyPr/>
          <a:lstStyle/>
          <a:p>
            <a:r>
              <a:rPr lang="en-US" dirty="0" smtClean="0"/>
              <a:t>Info analysis:</a:t>
            </a:r>
          </a:p>
          <a:p>
            <a:pPr lvl="1"/>
            <a:r>
              <a:rPr lang="en-US" dirty="0" smtClean="0"/>
              <a:t>what's  the input?   </a:t>
            </a:r>
          </a:p>
          <a:p>
            <a:pPr lvl="1"/>
            <a:r>
              <a:rPr lang="en-US" dirty="0" smtClean="0"/>
              <a:t>answer: S-expressions containing numbers and symbols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An Atom is one of</a:t>
            </a:r>
          </a:p>
          <a:p>
            <a:pPr>
              <a:buNone/>
            </a:pPr>
            <a:r>
              <a:rPr lang="en-US" b="1" dirty="0" smtClean="0">
                <a:latin typeface="Consolas" pitchFamily="49" charset="0"/>
                <a:cs typeface="Consolas" pitchFamily="49" charset="0"/>
              </a:rPr>
              <a:t>;; -- a Number</a:t>
            </a:r>
          </a:p>
          <a:p>
            <a:pPr>
              <a:buNone/>
            </a:pPr>
            <a:r>
              <a:rPr lang="en-US" b="1" dirty="0" smtClean="0">
                <a:latin typeface="Consolas" pitchFamily="49" charset="0"/>
                <a:cs typeface="Consolas" pitchFamily="49" charset="0"/>
              </a:rPr>
              <a:t>;; -- a Symbol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An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an Atom</a:t>
            </a:r>
          </a:p>
          <a:p>
            <a:pPr>
              <a:buNone/>
            </a:pPr>
            <a:r>
              <a:rPr lang="en-US" b="1" dirty="0" smtClean="0">
                <a:latin typeface="Consolas" pitchFamily="49" charset="0"/>
                <a:cs typeface="Consolas" pitchFamily="49" charset="0"/>
              </a:rPr>
              <a:t>;; -- a </a:t>
            </a:r>
            <a:r>
              <a:rPr lang="en-US" b="1" dirty="0" err="1" smtClean="0">
                <a:latin typeface="Consolas" pitchFamily="49" charset="0"/>
                <a:cs typeface="Consolas" pitchFamily="49" charset="0"/>
              </a:rPr>
              <a:t>ListOfSexpOfAtom</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empty</a:t>
            </a:r>
          </a:p>
          <a:p>
            <a:pPr>
              <a:buNone/>
            </a:pPr>
            <a:r>
              <a:rPr lang="en-US" b="1" dirty="0" smtClean="0">
                <a:latin typeface="Consolas" pitchFamily="49" charset="0"/>
                <a:cs typeface="Consolas" pitchFamily="49" charset="0"/>
              </a:rPr>
              <a:t>;; -- (cons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943600" y="1371600"/>
            <a:ext cx="24384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13449</TotalTime>
  <Words>2788</Words>
  <Application>Microsoft Office PowerPoint</Application>
  <PresentationFormat>On-screen Show (4:3)</PresentationFormat>
  <Paragraphs>419</Paragraphs>
  <Slides>34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Template for General Recursion (1)</vt:lpstr>
      <vt:lpstr>There's more than one template</vt:lpstr>
      <vt:lpstr>The General Recursion Recipe</vt:lpstr>
      <vt:lpstr>Another General-Recursion Template</vt:lpstr>
      <vt:lpstr>Yet Another General-Recursion Template</vt:lpstr>
      <vt:lpstr>..or you could do it without the local defines</vt:lpstr>
      <vt:lpstr>Yet Another General-Recursion Template</vt:lpstr>
      <vt:lpstr>What should we write for the strategy?</vt:lpstr>
      <vt:lpstr>Writing this down for decode</vt:lpstr>
      <vt:lpstr>Another example: merge-sort</vt:lpstr>
      <vt:lpstr>merge</vt:lpstr>
      <vt:lpstr>merge-sort</vt:lpstr>
      <vt:lpstr>Something new happened here</vt:lpstr>
      <vt:lpstr>Running time for merge sort</vt:lpstr>
      <vt:lpstr>Lesson 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160</cp:revision>
  <dcterms:created xsi:type="dcterms:W3CDTF">2010-06-24T16:22:15Z</dcterms:created>
  <dcterms:modified xsi:type="dcterms:W3CDTF">2015-10-16T21:01:02Z</dcterms:modified>
</cp:coreProperties>
</file>