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69" r:id="rId3"/>
    <p:sldId id="297" r:id="rId4"/>
    <p:sldId id="288" r:id="rId5"/>
    <p:sldId id="28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90" r:id="rId16"/>
    <p:sldId id="279" r:id="rId17"/>
    <p:sldId id="291" r:id="rId18"/>
    <p:sldId id="280" r:id="rId19"/>
    <p:sldId id="281" r:id="rId20"/>
    <p:sldId id="282" r:id="rId21"/>
    <p:sldId id="283" r:id="rId22"/>
    <p:sldId id="293" r:id="rId23"/>
    <p:sldId id="284" r:id="rId24"/>
    <p:sldId id="285" r:id="rId25"/>
    <p:sldId id="286" r:id="rId26"/>
    <p:sldId id="294" r:id="rId27"/>
    <p:sldId id="295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1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88054" autoAdjust="0"/>
  </p:normalViewPr>
  <p:slideViewPr>
    <p:cSldViewPr snapToGrid="0" snapToObjects="1">
      <p:cViewPr varScale="1">
        <p:scale>
          <a:sx n="80" d="100"/>
          <a:sy n="80" d="100"/>
        </p:scale>
        <p:origin x="1206" y="90"/>
      </p:cViewPr>
      <p:guideLst>
        <p:guide orient="horz" pos="3261"/>
        <p:guide pos="29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7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6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7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1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7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4.1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3" name="Picture 12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LODs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                empty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      (cons "3" empty)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(cons "2" (cons "3" empty))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(cons "4" (cons "2" (cons "3" empty)))</a:t>
            </a:r>
          </a:p>
          <a:p>
            <a:r>
              <a:rPr lang="en-US" sz="2800" dirty="0" smtClean="0"/>
              <a:t>These are not LODs: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(cons 4 (cons "2" (cons "3" empty)))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(cons (cons "3" empty) 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(cons "2" (cons "3" empty)))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5456237"/>
            <a:ext cx="45720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A List of Digits (LOD) is one of:</a:t>
            </a:r>
          </a:p>
          <a:p>
            <a:pPr>
              <a:buNone/>
            </a:pP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-- (cons Digit LOD)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5463671"/>
            <a:ext cx="35052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 you explain why each of the first 4 examples are LOD’s, according to the data definition?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 you explain why the last two are not LODs?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of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Book is a (make-book ...) .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List of Books (LOB) is one of: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(cons Book LOB)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90800" y="4724400"/>
            <a:ext cx="5715000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We can build lists of more complicated data items.  Imagine we had a data definition for Book.  Then we can define a List of Books in the same way as we did for lists of numbers or lists of digits:  a List of Books is either empty or the cons of a Book and a List of Books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LOBs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book1 (make-book ...))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book2 (make-book ...))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book3 (make-book ...))  </a:t>
            </a:r>
          </a:p>
          <a:p>
            <a:pPr>
              <a:buNone/>
            </a:pP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                      empty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          (cons book1 empty)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(cons book2 (cons book1 empty))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(cons book2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(cons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book2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(cons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book1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empty))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/>
              <a:t>Not a LOB: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cons 4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(cons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book2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(cons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book1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empty))</a:t>
            </a:r>
          </a:p>
          <a:p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5791200"/>
            <a:ext cx="45720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A List of Books (LOB) is one of:</a:t>
            </a:r>
          </a:p>
          <a:p>
            <a:pPr>
              <a:buNone/>
            </a:pP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-- (cons Book LOB)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09092" y="4895850"/>
            <a:ext cx="914400" cy="342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(Why?)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7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data definition is </a:t>
            </a:r>
            <a:r>
              <a:rPr lang="en-US" i="1" dirty="0" smtClean="0">
                <a:solidFill>
                  <a:srgbClr val="FF0000"/>
                </a:solidFill>
              </a:rPr>
              <a:t>self-referential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List of Numbers (LON) is one of: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(cons Number LON)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Bent Arrow 6"/>
          <p:cNvSpPr/>
          <p:nvPr/>
        </p:nvSpPr>
        <p:spPr>
          <a:xfrm rot="5400000" flipH="1">
            <a:off x="4514850" y="2324100"/>
            <a:ext cx="1143000" cy="609600"/>
          </a:xfrm>
          <a:prstGeom prst="bentArrow">
            <a:avLst>
              <a:gd name="adj1" fmla="val 36272"/>
              <a:gd name="adj2" fmla="val 34882"/>
              <a:gd name="adj3" fmla="val 25000"/>
              <a:gd name="adj4" fmla="val 43750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1510" y="3417570"/>
            <a:ext cx="7646670" cy="32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data definition for LONs contains something we haven't seen before: </a:t>
            </a:r>
            <a:r>
              <a:rPr lang="en-US" i="1" dirty="0">
                <a:solidFill>
                  <a:srgbClr val="FF0000"/>
                </a:solidFill>
              </a:rPr>
              <a:t>self-reference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 second constructor uses LON, even though we haven't finished defining LONs yet.  That's what we mean by self-reference.</a:t>
            </a:r>
          </a:p>
          <a:p>
            <a:r>
              <a:rPr lang="en-US" dirty="0">
                <a:solidFill>
                  <a:schemeClr val="tx1"/>
                </a:solidFill>
              </a:rPr>
              <a:t>In normal definitions, this would be a problem: </a:t>
            </a:r>
            <a:r>
              <a:rPr lang="en-US" dirty="0" smtClean="0">
                <a:solidFill>
                  <a:schemeClr val="tx1"/>
                </a:solidFill>
              </a:rPr>
              <a:t>you wouldn’t like a </a:t>
            </a:r>
            <a:r>
              <a:rPr lang="en-US" dirty="0">
                <a:solidFill>
                  <a:schemeClr val="tx1"/>
                </a:solidFill>
              </a:rPr>
              <a:t>dictionary that did this.</a:t>
            </a:r>
          </a:p>
          <a:p>
            <a:r>
              <a:rPr lang="en-US" dirty="0">
                <a:solidFill>
                  <a:schemeClr val="tx1"/>
                </a:solidFill>
              </a:rPr>
              <a:t>But self-reference the way we've used it is OK. We've seen in the examples how this works:  once you have something that you know is a LON,  you can do a cons on it to build another LON.  Since that's a LON, you can use it to build still another LON.</a:t>
            </a:r>
          </a:p>
          <a:p>
            <a:r>
              <a:rPr lang="en-US" dirty="0">
                <a:solidFill>
                  <a:schemeClr val="tx1"/>
                </a:solidFill>
              </a:rPr>
              <a:t>We also call this a </a:t>
            </a:r>
            <a:r>
              <a:rPr lang="en-US" i="1" dirty="0">
                <a:solidFill>
                  <a:srgbClr val="FF0000"/>
                </a:solidFill>
              </a:rPr>
              <a:t>recursive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data definition.</a:t>
            </a:r>
          </a:p>
        </p:txBody>
      </p:sp>
    </p:spTree>
    <p:extLst>
      <p:ext uri="{BB962C8B-B14F-4D97-AF65-F5344CB8AC3E}">
        <p14:creationId xmlns:p14="http://schemas.microsoft.com/office/powerpoint/2010/main" val="7440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one is self-referential,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Digit is one of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"0" | "1" | "2" | ... | "9"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List of Digits (LOD) is one of: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(cons Digit LOD)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Bent Arrow 6"/>
          <p:cNvSpPr/>
          <p:nvPr/>
        </p:nvSpPr>
        <p:spPr>
          <a:xfrm rot="5400000" flipH="1">
            <a:off x="4210050" y="4076700"/>
            <a:ext cx="1143000" cy="609600"/>
          </a:xfrm>
          <a:prstGeom prst="bentArrow">
            <a:avLst>
              <a:gd name="adj1" fmla="val 36272"/>
              <a:gd name="adj2" fmla="val 34882"/>
              <a:gd name="adj3" fmla="val 25000"/>
              <a:gd name="adj4" fmla="val 43750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Lists Represent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X is some data definition, we define a list of X's as either empty or the cons of an X and a list of X's. 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a list of sardines is either </a:t>
            </a:r>
            <a:r>
              <a:rPr lang="en-US" b="1" dirty="0"/>
              <a:t>empty</a:t>
            </a:r>
            <a:r>
              <a:rPr lang="en-US" dirty="0"/>
              <a:t> or the </a:t>
            </a:r>
            <a:r>
              <a:rPr lang="en-US" b="1" dirty="0"/>
              <a:t>cons</a:t>
            </a:r>
            <a:r>
              <a:rPr lang="en-US" dirty="0"/>
              <a:t> of a sardine and a list of sardines.</a:t>
            </a:r>
          </a:p>
          <a:p>
            <a:r>
              <a:rPr lang="en-US" dirty="0"/>
              <a:t>The interpretation is always "a sequence of X's</a:t>
            </a:r>
            <a:r>
              <a:rPr lang="en-US" dirty="0" smtClean="0"/>
              <a:t>".</a:t>
            </a:r>
          </a:p>
          <a:p>
            <a:pPr lvl="1"/>
            <a:r>
              <a:rPr lang="en-US" b="1" dirty="0" smtClean="0"/>
              <a:t>empty</a:t>
            </a:r>
            <a:r>
              <a:rPr lang="en-US" dirty="0" smtClean="0"/>
              <a:t> </a:t>
            </a:r>
            <a:r>
              <a:rPr lang="en-US" dirty="0"/>
              <a:t>represents a sequence with no </a:t>
            </a:r>
            <a:r>
              <a:rPr lang="en-US" dirty="0" smtClean="0"/>
              <a:t>elements</a:t>
            </a:r>
          </a:p>
          <a:p>
            <a:pPr lvl="1"/>
            <a:r>
              <a:rPr lang="en-US" b="1" dirty="0" smtClean="0"/>
              <a:t>(</a:t>
            </a:r>
            <a:r>
              <a:rPr lang="en-US" b="1" dirty="0"/>
              <a:t>cons x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 represents a sequence whose first element is </a:t>
            </a:r>
            <a:r>
              <a:rPr lang="en-US" b="1" dirty="0"/>
              <a:t>x</a:t>
            </a:r>
            <a:r>
              <a:rPr lang="en-US" dirty="0"/>
              <a:t> and whose other elements are represented by </a:t>
            </a:r>
            <a:r>
              <a:rPr lang="en-US" b="1" dirty="0" err="1"/>
              <a:t>lst</a:t>
            </a:r>
            <a:r>
              <a:rPr lang="en-US" dirty="0"/>
              <a:t>.</a:t>
            </a:r>
          </a:p>
          <a:p>
            <a:r>
              <a:rPr lang="en-US" dirty="0"/>
              <a:t>If we had some information that we wanted to represent as a list of X's (say a list of people), we would have to specify the order in which the X's appear (say "in increasing order of height</a:t>
            </a:r>
            <a:r>
              <a:rPr lang="en-US" dirty="0" smtClean="0"/>
              <a:t>"), or else say “in any order.”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pPr>
              <a:buNone/>
            </a:pP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-- empty   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a sequence of X's with no elements</a:t>
            </a:r>
          </a:p>
          <a:p>
            <a:pPr>
              <a:buNone/>
            </a:pP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-- (cons X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(cons x </a:t>
            </a:r>
            <a:r>
              <a:rPr lang="en-US" sz="19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1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 represents a sequence of X's</a:t>
            </a:r>
          </a:p>
          <a:p>
            <a:pPr>
              <a:buNone/>
            </a:pP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whose first element is x and whose</a:t>
            </a:r>
          </a:p>
          <a:p>
            <a:pPr>
              <a:buNone/>
            </a:pP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other elements are represented by </a:t>
            </a:r>
            <a:r>
              <a:rPr lang="en-US" sz="19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1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several ways to write down lists.  </a:t>
            </a:r>
            <a:endParaRPr lang="en-US" dirty="0" smtClean="0"/>
          </a:p>
          <a:p>
            <a:r>
              <a:rPr lang="en-US" dirty="0" smtClean="0"/>
              <a:t>We've </a:t>
            </a:r>
            <a:r>
              <a:rPr lang="en-US" dirty="0"/>
              <a:t>been using the </a:t>
            </a:r>
            <a:r>
              <a:rPr lang="en-US" i="1" dirty="0"/>
              <a:t>constructor notation</a:t>
            </a:r>
            <a:r>
              <a:rPr lang="en-US" dirty="0"/>
              <a:t>, since that is the most important one for use in data definitions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second most important notation we will use is </a:t>
            </a:r>
            <a:r>
              <a:rPr lang="en-US" i="1" dirty="0"/>
              <a:t>list notation</a:t>
            </a:r>
            <a:r>
              <a:rPr lang="en-US" dirty="0"/>
              <a:t>. In Racket, you can get your output in this notation by choosing the language "Beginning Student with List Abbreviations".</a:t>
            </a:r>
          </a:p>
          <a:p>
            <a:r>
              <a:rPr lang="en-US" dirty="0"/>
              <a:t>Internally, lists are represented as singly-linked lists. </a:t>
            </a:r>
            <a:endParaRPr lang="en-US" dirty="0" smtClean="0"/>
          </a:p>
          <a:p>
            <a:r>
              <a:rPr lang="en-US" dirty="0" smtClean="0"/>
              <a:t>On output, lists may be notated in </a:t>
            </a:r>
            <a:r>
              <a:rPr lang="en-US" i="1" dirty="0" smtClean="0"/>
              <a:t>write notation.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List Notation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37"/>
          <p:cNvGrpSpPr/>
          <p:nvPr/>
        </p:nvGrpSpPr>
        <p:grpSpPr>
          <a:xfrm>
            <a:off x="1069682" y="4428074"/>
            <a:ext cx="6692652" cy="1147465"/>
            <a:chOff x="1069682" y="4495800"/>
            <a:chExt cx="6692652" cy="1147465"/>
          </a:xfrm>
        </p:grpSpPr>
        <p:grpSp>
          <p:nvGrpSpPr>
            <p:cNvPr id="4" name="Group 28"/>
            <p:cNvGrpSpPr/>
            <p:nvPr/>
          </p:nvGrpSpPr>
          <p:grpSpPr>
            <a:xfrm>
              <a:off x="4866734" y="4572000"/>
              <a:ext cx="2895600" cy="1071265"/>
              <a:chOff x="5035550" y="4572000"/>
              <a:chExt cx="2895600" cy="1071265"/>
            </a:xfrm>
          </p:grpSpPr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5035550" y="4572000"/>
                <a:ext cx="762000" cy="304800"/>
                <a:chOff x="1392" y="1536"/>
                <a:chExt cx="480" cy="192"/>
              </a:xfrm>
            </p:grpSpPr>
            <p:sp>
              <p:nvSpPr>
                <p:cNvPr id="5" name="Rectangle 5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Rectangle 6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6102350" y="4572000"/>
                <a:ext cx="762000" cy="304800"/>
                <a:chOff x="1392" y="1536"/>
                <a:chExt cx="480" cy="192"/>
              </a:xfrm>
            </p:grpSpPr>
            <p:sp>
              <p:nvSpPr>
                <p:cNvPr id="8" name="Rectangle 1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" name="Rectangle 15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16"/>
              <p:cNvGrpSpPr>
                <a:grpSpLocks/>
              </p:cNvGrpSpPr>
              <p:nvPr/>
            </p:nvGrpSpPr>
            <p:grpSpPr bwMode="auto">
              <a:xfrm>
                <a:off x="7169150" y="4572000"/>
                <a:ext cx="762000" cy="304800"/>
                <a:chOff x="1392" y="1536"/>
                <a:chExt cx="480" cy="192"/>
              </a:xfrm>
            </p:grpSpPr>
            <p:sp>
              <p:nvSpPr>
                <p:cNvPr id="11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Rectangle 18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>
                <a:off x="5568950" y="4724400"/>
                <a:ext cx="533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20"/>
              <p:cNvSpPr>
                <a:spLocks noChangeShapeType="1"/>
              </p:cNvSpPr>
              <p:nvPr/>
            </p:nvSpPr>
            <p:spPr bwMode="auto">
              <a:xfrm>
                <a:off x="6635750" y="4724400"/>
                <a:ext cx="533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2"/>
              <p:cNvSpPr>
                <a:spLocks noChangeShapeType="1"/>
              </p:cNvSpPr>
              <p:nvPr/>
            </p:nvSpPr>
            <p:spPr bwMode="auto">
              <a:xfrm>
                <a:off x="7550150" y="4572000"/>
                <a:ext cx="381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3"/>
              <p:cNvSpPr>
                <a:spLocks noChangeShapeType="1"/>
              </p:cNvSpPr>
              <p:nvPr/>
            </p:nvSpPr>
            <p:spPr bwMode="auto">
              <a:xfrm>
                <a:off x="62547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>
                <a:off x="51879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5"/>
              <p:cNvSpPr>
                <a:spLocks noChangeShapeType="1"/>
              </p:cNvSpPr>
              <p:nvPr/>
            </p:nvSpPr>
            <p:spPr bwMode="auto">
              <a:xfrm>
                <a:off x="73215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5038725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latin typeface="Consolas" pitchFamily="49" charset="0"/>
                    <a:cs typeface="Consolas" pitchFamily="49" charset="0"/>
                  </a:rPr>
                  <a:t>11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6115050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latin typeface="Consolas" pitchFamily="49" charset="0"/>
                    <a:cs typeface="Consolas" pitchFamily="49" charset="0"/>
                  </a:rPr>
                  <a:t>22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Text Box 28"/>
              <p:cNvSpPr txBox="1">
                <a:spLocks noChangeArrowheads="1"/>
              </p:cNvSpPr>
              <p:nvPr/>
            </p:nvSpPr>
            <p:spPr bwMode="auto">
              <a:xfrm>
                <a:off x="7162800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latin typeface="Consolas" pitchFamily="49" charset="0"/>
                    <a:cs typeface="Consolas" pitchFamily="49" charset="0"/>
                  </a:rPr>
                  <a:t>33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3" name="Text Box 30"/>
            <p:cNvSpPr txBox="1">
              <a:spLocks noChangeArrowheads="1"/>
            </p:cNvSpPr>
            <p:nvPr/>
          </p:nvSpPr>
          <p:spPr bwMode="auto">
            <a:xfrm>
              <a:off x="1069682" y="4495800"/>
              <a:ext cx="365471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993300"/>
                  </a:solidFill>
                  <a:latin typeface="Calibri" pitchFamily="34" charset="0"/>
                  <a:cs typeface="Calibri" pitchFamily="34" charset="0"/>
                </a:rPr>
                <a:t>Internal </a:t>
              </a:r>
              <a:r>
                <a:rPr lang="en-US" sz="2800" dirty="0">
                  <a:solidFill>
                    <a:srgbClr val="993300"/>
                  </a:solidFill>
                  <a:latin typeface="Calibri" pitchFamily="34" charset="0"/>
                  <a:cs typeface="Calibri" pitchFamily="34" charset="0"/>
                </a:rPr>
                <a:t>representation:</a:t>
              </a:r>
            </a:p>
          </p:txBody>
        </p:sp>
      </p:grpSp>
      <p:grpSp>
        <p:nvGrpSpPr>
          <p:cNvPr id="28" name="Group 36"/>
          <p:cNvGrpSpPr/>
          <p:nvPr/>
        </p:nvGrpSpPr>
        <p:grpSpPr>
          <a:xfrm>
            <a:off x="2629468" y="3651657"/>
            <a:ext cx="4970707" cy="523220"/>
            <a:chOff x="2629468" y="3505200"/>
            <a:chExt cx="4970707" cy="523220"/>
          </a:xfrm>
        </p:grpSpPr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4866734" y="3535978"/>
              <a:ext cx="27334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(list 11 22 33)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2629468" y="3505200"/>
              <a:ext cx="209493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993300"/>
                  </a:solidFill>
                </a:rPr>
                <a:t>List notation:</a:t>
              </a:r>
              <a:endParaRPr lang="en-US" sz="2800" dirty="0">
                <a:solidFill>
                  <a:srgbClr val="993300"/>
                </a:solidFill>
              </a:endParaRPr>
            </a:p>
          </p:txBody>
        </p:sp>
      </p:grpSp>
      <p:grpSp>
        <p:nvGrpSpPr>
          <p:cNvPr id="30" name="Group 35"/>
          <p:cNvGrpSpPr/>
          <p:nvPr/>
        </p:nvGrpSpPr>
        <p:grpSpPr>
          <a:xfrm>
            <a:off x="1428649" y="1828800"/>
            <a:ext cx="7705285" cy="1569660"/>
            <a:chOff x="1428649" y="1828800"/>
            <a:chExt cx="7705285" cy="156966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866734" y="1828800"/>
              <a:ext cx="4267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(cons 11</a:t>
              </a:r>
            </a:p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  (cons 22</a:t>
              </a:r>
            </a:p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     (cons 33</a:t>
              </a:r>
            </a:p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 empty))))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1428649" y="2352020"/>
              <a:ext cx="33911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rgbClr val="993300"/>
                  </a:solidFill>
                </a:rPr>
                <a:t>Constructor notation:</a:t>
              </a:r>
              <a:endParaRPr lang="en-US" sz="2800" dirty="0">
                <a:solidFill>
                  <a:srgbClr val="993300"/>
                </a:solidFill>
              </a:endParaRPr>
            </a:p>
          </p:txBody>
        </p:sp>
      </p:grpSp>
      <p:grpSp>
        <p:nvGrpSpPr>
          <p:cNvPr id="31" name="Group 38"/>
          <p:cNvGrpSpPr/>
          <p:nvPr/>
        </p:nvGrpSpPr>
        <p:grpSpPr>
          <a:xfrm>
            <a:off x="667712" y="5828735"/>
            <a:ext cx="6082871" cy="523220"/>
            <a:chOff x="667712" y="5828735"/>
            <a:chExt cx="6082871" cy="523220"/>
          </a:xfrm>
        </p:grpSpPr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866734" y="5859513"/>
              <a:ext cx="18838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(11 22 33)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667712" y="5828735"/>
              <a:ext cx="40566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write</a:t>
              </a:r>
              <a:r>
                <a:rPr lang="en-US" sz="2800" dirty="0" smtClean="0">
                  <a:solidFill>
                    <a:srgbClr val="993300"/>
                  </a:solidFill>
                  <a:latin typeface="Calibri" pitchFamily="34" charset="0"/>
                  <a:cs typeface="Calibri" pitchFamily="34" charset="0"/>
                </a:rPr>
                <a:t>-style (output only):</a:t>
              </a:r>
              <a:endParaRPr lang="en-US" sz="2800" dirty="0">
                <a:solidFill>
                  <a:srgbClr val="9933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0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cons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19638" y="3429001"/>
            <a:ext cx="1828800" cy="1071563"/>
            <a:chOff x="2493" y="1488"/>
            <a:chExt cx="1152" cy="675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50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16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33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4227513" y="2427288"/>
            <a:ext cx="6944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 err="1">
                <a:solidFill>
                  <a:srgbClr val="993300"/>
                </a:solidFill>
                <a:latin typeface="Consolas" pitchFamily="49" charset="0"/>
                <a:cs typeface="Consolas" pitchFamily="49" charset="0"/>
              </a:rPr>
              <a:t>lst</a:t>
            </a:r>
            <a:endParaRPr lang="en-US" sz="2400" b="1" i="0" dirty="0">
              <a:solidFill>
                <a:srgbClr val="99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4572000" y="2884488"/>
            <a:ext cx="147638" cy="544512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1"/>
          <p:cNvGrpSpPr/>
          <p:nvPr/>
        </p:nvGrpSpPr>
        <p:grpSpPr>
          <a:xfrm>
            <a:off x="1057275" y="2132013"/>
            <a:ext cx="3675063" cy="2368252"/>
            <a:chOff x="1057275" y="2132013"/>
            <a:chExt cx="3675063" cy="2368252"/>
          </a:xfrm>
        </p:grpSpPr>
        <p:sp>
          <p:nvSpPr>
            <p:cNvPr id="4" name="Text Box 18"/>
            <p:cNvSpPr txBox="1">
              <a:spLocks noChangeArrowheads="1"/>
            </p:cNvSpPr>
            <p:nvPr/>
          </p:nvSpPr>
          <p:spPr bwMode="auto">
            <a:xfrm>
              <a:off x="3668713" y="4038600"/>
              <a:ext cx="52450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11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0" name="Group 33"/>
            <p:cNvGrpSpPr>
              <a:grpSpLocks/>
            </p:cNvGrpSpPr>
            <p:nvPr/>
          </p:nvGrpSpPr>
          <p:grpSpPr bwMode="auto">
            <a:xfrm>
              <a:off x="1057275" y="2132013"/>
              <a:ext cx="3675063" cy="1982787"/>
              <a:chOff x="666" y="1343"/>
              <a:chExt cx="2315" cy="1249"/>
            </a:xfrm>
          </p:grpSpPr>
          <p:grpSp>
            <p:nvGrpSpPr>
              <p:cNvPr id="21" name="Group 3"/>
              <p:cNvGrpSpPr>
                <a:grpSpLocks/>
              </p:cNvGrpSpPr>
              <p:nvPr/>
            </p:nvGrpSpPr>
            <p:grpSpPr bwMode="auto">
              <a:xfrm>
                <a:off x="2309" y="2160"/>
                <a:ext cx="480" cy="192"/>
                <a:chOff x="1392" y="1536"/>
                <a:chExt cx="480" cy="192"/>
              </a:xfrm>
            </p:grpSpPr>
            <p:sp>
              <p:nvSpPr>
                <p:cNvPr id="28" name="Rectangle 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Rectangle 5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2645" y="225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2405" y="22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28"/>
              <p:cNvSpPr txBox="1">
                <a:spLocks noChangeArrowheads="1"/>
              </p:cNvSpPr>
              <p:nvPr/>
            </p:nvSpPr>
            <p:spPr bwMode="auto">
              <a:xfrm>
                <a:off x="666" y="1343"/>
                <a:ext cx="150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i="0" dirty="0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(cons </a:t>
                </a:r>
                <a:r>
                  <a:rPr lang="en-US" sz="2400" b="1" i="0" dirty="0" smtClean="0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11 </a:t>
                </a:r>
                <a:r>
                  <a:rPr lang="en-US" sz="2400" b="1" i="0" dirty="0" err="1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lst</a:t>
                </a:r>
                <a:r>
                  <a:rPr lang="en-US" sz="2400" b="1" i="0" dirty="0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27" name="Freeform 29"/>
              <p:cNvSpPr>
                <a:spLocks/>
              </p:cNvSpPr>
              <p:nvPr/>
            </p:nvSpPr>
            <p:spPr bwMode="auto">
              <a:xfrm>
                <a:off x="1428" y="1645"/>
                <a:ext cx="879" cy="5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9" y="382"/>
                  </a:cxn>
                  <a:cxn ang="0">
                    <a:pos x="879" y="527"/>
                  </a:cxn>
                </a:cxnLst>
                <a:rect l="0" t="0" r="r" b="b"/>
                <a:pathLst>
                  <a:path w="879" h="527">
                    <a:moveTo>
                      <a:pt x="0" y="0"/>
                    </a:moveTo>
                    <a:cubicBezTo>
                      <a:pt x="76" y="147"/>
                      <a:pt x="152" y="294"/>
                      <a:pt x="299" y="382"/>
                    </a:cubicBezTo>
                    <a:cubicBezTo>
                      <a:pt x="446" y="470"/>
                      <a:pt x="662" y="498"/>
                      <a:pt x="879" y="527"/>
                    </a:cubicBezTo>
                  </a:path>
                </a:pathLst>
              </a:custGeom>
              <a:noFill/>
              <a:ln w="9525">
                <a:solidFill>
                  <a:srgbClr val="9933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892300" y="4873625"/>
            <a:ext cx="5507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i="0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i="0" dirty="0" smtClean="0">
                <a:latin typeface="Consolas" pitchFamily="49" charset="0"/>
                <a:cs typeface="Consolas" pitchFamily="49" charset="0"/>
              </a:rPr>
              <a:t>  =    (list 22 33)</a:t>
            </a:r>
            <a:endParaRPr lang="en-US" sz="2400" b="1" i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1568229" y="5553075"/>
            <a:ext cx="54521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(cons </a:t>
            </a:r>
            <a:r>
              <a:rPr lang="en-US" sz="2400" b="1" i="0" dirty="0" smtClean="0">
                <a:latin typeface="Consolas" pitchFamily="49" charset="0"/>
                <a:cs typeface="Consolas" pitchFamily="49" charset="0"/>
              </a:rPr>
              <a:t>11 </a:t>
            </a:r>
            <a:r>
              <a:rPr lang="en-US" sz="2400" b="1" i="0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i="0" dirty="0">
                <a:latin typeface="Consolas" pitchFamily="49" charset="0"/>
                <a:cs typeface="Consolas" pitchFamily="49" charset="0"/>
              </a:rPr>
              <a:t>) = </a:t>
            </a:r>
            <a:r>
              <a:rPr lang="en-US" sz="2400" b="1" i="0" dirty="0" smtClean="0">
                <a:latin typeface="Consolas" pitchFamily="49" charset="0"/>
                <a:cs typeface="Consolas" pitchFamily="49" charset="0"/>
              </a:rPr>
              <a:t>(list 11 22 33)</a:t>
            </a:r>
            <a:endParaRPr lang="en-US" sz="2400" b="1" i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00638" y="1280160"/>
            <a:ext cx="3906202" cy="17495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Now that we've seen the internal representation of lists, we can see how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 creates a new list: it simply adds a new node to the front of the list.  This operation takes a short, fixed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5838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represent info of arbitrary size?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phone book with many listings</a:t>
            </a:r>
          </a:p>
          <a:p>
            <a:r>
              <a:rPr lang="en-US" dirty="0" smtClean="0"/>
              <a:t>a space-invaders game with many invaders</a:t>
            </a:r>
          </a:p>
          <a:p>
            <a:r>
              <a:rPr lang="en-US" dirty="0" smtClean="0"/>
              <a:t>a presentation with many slides</a:t>
            </a:r>
          </a:p>
          <a:p>
            <a:endParaRPr lang="en-US" dirty="0" smtClean="0"/>
          </a:p>
          <a:p>
            <a:r>
              <a:rPr lang="en-US" dirty="0" smtClean="0"/>
              <a:t>Each of these can be represented as a sequence of information items.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There may be better ways for some of these, but we will start with sequences</a:t>
            </a:r>
          </a:p>
          <a:p>
            <a:r>
              <a:rPr lang="en-US" dirty="0" smtClean="0"/>
              <a:t>This is our first example of </a:t>
            </a:r>
            <a:r>
              <a:rPr lang="en-US" i="1" dirty="0" smtClean="0">
                <a:solidFill>
                  <a:srgbClr val="FF0000"/>
                </a:solidFill>
              </a:rPr>
              <a:t>recursive data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empty?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 marL="5715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Given a list, returns true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iff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the list is empty</a:t>
            </a:r>
          </a:p>
          <a:p>
            <a:pPr marL="57150" indent="0"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37710" y="3342290"/>
            <a:ext cx="4149090" cy="18445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Racket provides 3 functions for inspecting lists and taking them apart.  </a:t>
            </a:r>
            <a:r>
              <a:rPr lang="en-US" dirty="0" smtClean="0">
                <a:solidFill>
                  <a:schemeClr val="tx1"/>
                </a:solidFill>
              </a:rPr>
              <a:t>These are </a:t>
            </a:r>
            <a:r>
              <a:rPr lang="en-US" b="1" dirty="0" smtClean="0">
                <a:solidFill>
                  <a:schemeClr val="tx1"/>
                </a:solidFill>
              </a:rPr>
              <a:t>empty? 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first</a:t>
            </a:r>
            <a:r>
              <a:rPr lang="en-US" dirty="0" smtClean="0">
                <a:solidFill>
                  <a:schemeClr val="tx1"/>
                </a:solidFill>
              </a:rPr>
              <a:t>, and </a:t>
            </a:r>
            <a:r>
              <a:rPr lang="en-US" b="1" dirty="0" smtClean="0">
                <a:solidFill>
                  <a:schemeClr val="tx1"/>
                </a:solidFill>
              </a:rPr>
              <a:t>rest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predicate </a:t>
            </a:r>
            <a:r>
              <a:rPr lang="en-US" b="1" dirty="0" smtClean="0">
                <a:solidFill>
                  <a:schemeClr val="tx1"/>
                </a:solidFill>
              </a:rPr>
              <a:t>empty? </a:t>
            </a:r>
            <a:r>
              <a:rPr lang="en-US" dirty="0" smtClean="0">
                <a:solidFill>
                  <a:schemeClr val="tx1"/>
                </a:solidFill>
              </a:rPr>
              <a:t>returns </a:t>
            </a:r>
            <a:r>
              <a:rPr lang="en-US" dirty="0">
                <a:solidFill>
                  <a:schemeClr val="tx1"/>
                </a:solidFill>
              </a:rPr>
              <a:t>true if and only if the list is empty.</a:t>
            </a:r>
          </a:p>
        </p:txBody>
      </p:sp>
    </p:spTree>
    <p:extLst>
      <p:ext uri="{BB962C8B-B14F-4D97-AF65-F5344CB8AC3E}">
        <p14:creationId xmlns:p14="http://schemas.microsoft.com/office/powerpoint/2010/main" val="12035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first 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-&gt; X</a:t>
            </a:r>
          </a:p>
          <a:p>
            <a:pPr marL="5715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GIVEN: a list</a:t>
            </a:r>
          </a:p>
          <a:p>
            <a:pPr marL="5715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WHERE: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the list is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non-empty</a:t>
            </a:r>
          </a:p>
          <a:p>
            <a:pPr marL="5715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RETURNS: its first element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7081" y="4076591"/>
            <a:ext cx="2963918" cy="1720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write down the template for lists, we will see that when we call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its </a:t>
            </a:r>
            <a:r>
              <a:rPr lang="en-US" dirty="0">
                <a:solidFill>
                  <a:schemeClr val="tx1"/>
                </a:solidFill>
              </a:rPr>
              <a:t>argument will always be non-empty.</a:t>
            </a:r>
          </a:p>
        </p:txBody>
      </p:sp>
    </p:spTree>
    <p:extLst>
      <p:ext uri="{BB962C8B-B14F-4D97-AF65-F5344CB8AC3E}">
        <p14:creationId xmlns:p14="http://schemas.microsoft.com/office/powerpoint/2010/main" val="33048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rest 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ListOfX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GIVEN: a list</a:t>
            </a:r>
          </a:p>
          <a:p>
            <a:pPr marL="5715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WHERE: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the list is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non-empty</a:t>
            </a:r>
          </a:p>
          <a:p>
            <a:pPr marL="5715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the list of all its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elements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except the first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78493" y="4533790"/>
            <a:ext cx="2963918" cy="1720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write down the template for lists, we will see that when we call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its </a:t>
            </a:r>
            <a:r>
              <a:rPr lang="en-US" dirty="0">
                <a:solidFill>
                  <a:schemeClr val="tx1"/>
                </a:solidFill>
              </a:rPr>
              <a:t>argument will always be non-empty.</a:t>
            </a:r>
          </a:p>
        </p:txBody>
      </p:sp>
    </p:spTree>
    <p:extLst>
      <p:ext uri="{BB962C8B-B14F-4D97-AF65-F5344CB8AC3E}">
        <p14:creationId xmlns:p14="http://schemas.microsoft.com/office/powerpoint/2010/main" val="20605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(empty?                   empty)   = true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(empty?          (cons 11 empty))  = false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(empty? (cons 22 (cons 11 empty))) = false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(cons 11 empty)) = 11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(rest  (cons 11 empty)) = empty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(cons 22 (cons 11 empty))) = 22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(rest  (cons 22 (cons 11 empty))) = (cons 11 empty)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empty)  </a:t>
            </a:r>
            <a:r>
              <a:rPr lang="en-US" sz="20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Error! (Precondition failed)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(rest  empty)  </a:t>
            </a:r>
            <a:r>
              <a:rPr lang="en-US" sz="20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Error</a:t>
            </a:r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 (Precondition failed)</a:t>
            </a:r>
          </a:p>
          <a:p>
            <a:pPr>
              <a:buNone/>
            </a:pPr>
            <a:endParaRPr lang="en-US" sz="2000" b="1" i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first </a:t>
            </a:r>
            <a:r>
              <a:rPr lang="en-US" dirty="0" smtClean="0">
                <a:cs typeface="Consolas" pitchFamily="49" charset="0"/>
              </a:rPr>
              <a:t>and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rest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19638" y="3429001"/>
            <a:ext cx="1828800" cy="1071563"/>
            <a:chOff x="2493" y="1488"/>
            <a:chExt cx="1152" cy="675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50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16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33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3200400" y="2427288"/>
            <a:ext cx="864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993300"/>
                </a:solidFill>
                <a:latin typeface="Consolas" pitchFamily="49" charset="0"/>
                <a:cs typeface="Consolas" pitchFamily="49" charset="0"/>
              </a:rPr>
              <a:t>lst2</a:t>
            </a:r>
            <a:endParaRPr lang="en-US" sz="2400" b="1" i="0" dirty="0">
              <a:solidFill>
                <a:srgbClr val="99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3544887" y="2884488"/>
            <a:ext cx="147638" cy="544512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3668713" y="4038600"/>
            <a:ext cx="524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11</a:t>
            </a:r>
            <a:endParaRPr lang="en-US" sz="2400" b="1" i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665538" y="3429000"/>
            <a:ext cx="762000" cy="304800"/>
            <a:chOff x="1392" y="1536"/>
            <a:chExt cx="480" cy="192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1392" y="153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632" y="153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198938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3817938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892300" y="4873625"/>
            <a:ext cx="6413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0" dirty="0" smtClean="0">
                <a:latin typeface="Consolas" pitchFamily="49" charset="0"/>
                <a:cs typeface="Consolas" pitchFamily="49" charset="0"/>
              </a:rPr>
              <a:t>     lst2  = (list 11 22 33)</a:t>
            </a: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(first lst2) = 11</a:t>
            </a:r>
          </a:p>
          <a:p>
            <a:r>
              <a:rPr lang="en-US" sz="2400" b="1" i="0" dirty="0" smtClean="0">
                <a:latin typeface="Consolas" pitchFamily="49" charset="0"/>
                <a:cs typeface="Consolas" pitchFamily="49" charset="0"/>
              </a:rPr>
              <a:t>(rest  lst2) = (list 22 33)</a:t>
            </a:r>
            <a:endParaRPr lang="en-US" sz="2400" b="1" i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0" name="Group 45"/>
          <p:cNvGrpSpPr/>
          <p:nvPr/>
        </p:nvGrpSpPr>
        <p:grpSpPr>
          <a:xfrm>
            <a:off x="914400" y="3886200"/>
            <a:ext cx="2830749" cy="461665"/>
            <a:chOff x="914400" y="3886200"/>
            <a:chExt cx="2830749" cy="461665"/>
          </a:xfrm>
        </p:grpSpPr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914400" y="3886200"/>
              <a:ext cx="22236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(first lst2)</a:t>
              </a:r>
              <a:endParaRPr lang="en-US" sz="2400" b="1" i="0" dirty="0">
                <a:solidFill>
                  <a:srgbClr val="99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3142034" y="4124528"/>
              <a:ext cx="603115" cy="19455"/>
            </a:xfrm>
            <a:custGeom>
              <a:avLst/>
              <a:gdLst>
                <a:gd name="connsiteX0" fmla="*/ 0 w 603115"/>
                <a:gd name="connsiteY0" fmla="*/ 0 h 19455"/>
                <a:gd name="connsiteX1" fmla="*/ 603115 w 603115"/>
                <a:gd name="connsiteY1" fmla="*/ 19455 h 1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3115" h="19455">
                  <a:moveTo>
                    <a:pt x="0" y="0"/>
                  </a:moveTo>
                  <a:lnTo>
                    <a:pt x="603115" y="19455"/>
                  </a:lnTo>
                </a:path>
              </a:pathLst>
            </a:custGeom>
            <a:ln w="12700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46"/>
          <p:cNvGrpSpPr/>
          <p:nvPr/>
        </p:nvGrpSpPr>
        <p:grpSpPr>
          <a:xfrm>
            <a:off x="4191000" y="2057400"/>
            <a:ext cx="2053767" cy="1366838"/>
            <a:chOff x="4191000" y="2057400"/>
            <a:chExt cx="2053767" cy="1366838"/>
          </a:xfrm>
        </p:grpSpPr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4191000" y="2057400"/>
              <a:ext cx="205376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(rest lst2)</a:t>
              </a:r>
              <a:endParaRPr lang="en-US" sz="2400" b="1" i="0" dirty="0">
                <a:solidFill>
                  <a:srgbClr val="99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876800" y="2481263"/>
              <a:ext cx="442119" cy="942975"/>
            </a:xfrm>
            <a:custGeom>
              <a:avLst/>
              <a:gdLst>
                <a:gd name="connsiteX0" fmla="*/ 309563 w 442119"/>
                <a:gd name="connsiteY0" fmla="*/ 0 h 942975"/>
                <a:gd name="connsiteX1" fmla="*/ 404813 w 442119"/>
                <a:gd name="connsiteY1" fmla="*/ 371475 h 942975"/>
                <a:gd name="connsiteX2" fmla="*/ 85725 w 442119"/>
                <a:gd name="connsiteY2" fmla="*/ 557212 h 942975"/>
                <a:gd name="connsiteX3" fmla="*/ 0 w 442119"/>
                <a:gd name="connsiteY3" fmla="*/ 942975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119" h="942975">
                  <a:moveTo>
                    <a:pt x="309563" y="0"/>
                  </a:moveTo>
                  <a:cubicBezTo>
                    <a:pt x="375841" y="139303"/>
                    <a:pt x="442119" y="278606"/>
                    <a:pt x="404813" y="371475"/>
                  </a:cubicBezTo>
                  <a:cubicBezTo>
                    <a:pt x="367507" y="464344"/>
                    <a:pt x="153194" y="461962"/>
                    <a:pt x="85725" y="557212"/>
                  </a:cubicBezTo>
                  <a:cubicBezTo>
                    <a:pt x="18256" y="652462"/>
                    <a:pt x="9128" y="797718"/>
                    <a:pt x="0" y="942975"/>
                  </a:cubicBezTo>
                </a:path>
              </a:pathLst>
            </a:custGeom>
            <a:ln w="12700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394886" y="1346257"/>
            <a:ext cx="2743200" cy="1084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first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simply </a:t>
            </a:r>
            <a:r>
              <a:rPr lang="en-US" dirty="0">
                <a:solidFill>
                  <a:schemeClr val="tx1"/>
                </a:solidFill>
              </a:rPr>
              <a:t>follow a pointer in the singly-linked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82860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 smtClean="0"/>
              <a:t>,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 smtClean="0"/>
              <a:t>, and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rest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(first (cons v l)) = v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(rest (cons v l)) = l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/>
              <a:t> is non-empty, then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(cons (first l) (rest l)) = l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4675735"/>
            <a:ext cx="3578772" cy="9177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Here are some useful facts about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.  Can you see why they are true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7048" y="5235410"/>
            <a:ext cx="4524704" cy="11325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These </a:t>
            </a:r>
            <a:r>
              <a:rPr lang="en-US" dirty="0">
                <a:solidFill>
                  <a:schemeClr val="tx1"/>
                </a:solidFill>
              </a:rPr>
              <a:t>facts tell us that if we want to build a list whose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and whose</a:t>
            </a:r>
            <a:r>
              <a:rPr lang="en-US" b="1" dirty="0">
                <a:solidFill>
                  <a:schemeClr val="tx1"/>
                </a:solidFill>
              </a:rPr>
              <a:t> rest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, we can do this by writing </a:t>
            </a:r>
            <a:r>
              <a:rPr lang="en-US" b="1" dirty="0">
                <a:solidFill>
                  <a:schemeClr val="tx1"/>
                </a:solidFill>
              </a:rPr>
              <a:t>(cons x 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0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At </a:t>
            </a:r>
            <a:r>
              <a:rPr lang="en-US" dirty="0" smtClean="0"/>
              <a:t>this point, you </a:t>
            </a:r>
            <a:r>
              <a:rPr lang="en-US" dirty="0"/>
              <a:t>should be able to: </a:t>
            </a:r>
          </a:p>
          <a:p>
            <a:pPr lvl="0"/>
            <a:r>
              <a:rPr lang="en-US" dirty="0" smtClean="0"/>
              <a:t>Write </a:t>
            </a:r>
            <a:r>
              <a:rPr lang="en-US" dirty="0"/>
              <a:t>down a data definition for information represented as a </a:t>
            </a:r>
            <a:r>
              <a:rPr lang="en-US" dirty="0" smtClean="0"/>
              <a:t>list</a:t>
            </a:r>
          </a:p>
          <a:p>
            <a:pPr lvl="0"/>
            <a:r>
              <a:rPr lang="en-US" dirty="0" smtClean="0"/>
              <a:t>Notate lists using constructor, list, and write notations.</a:t>
            </a:r>
          </a:p>
          <a:p>
            <a:pPr lvl="0"/>
            <a:r>
              <a:rPr lang="en-US" dirty="0" smtClean="0"/>
              <a:t>Explain how lists are represented as singly-linked data structures, and how </a:t>
            </a:r>
            <a:r>
              <a:rPr lang="en-US" b="1" dirty="0" smtClean="0"/>
              <a:t>cons</a:t>
            </a:r>
            <a:r>
              <a:rPr lang="en-US" dirty="0" smtClean="0"/>
              <a:t>, </a:t>
            </a:r>
            <a:r>
              <a:rPr lang="en-US" b="1" dirty="0" smtClean="0"/>
              <a:t>first</a:t>
            </a:r>
            <a:r>
              <a:rPr lang="en-US" dirty="0" smtClean="0"/>
              <a:t>, and </a:t>
            </a:r>
            <a:r>
              <a:rPr lang="en-US" b="1" dirty="0" smtClean="0"/>
              <a:t>rest</a:t>
            </a:r>
            <a:r>
              <a:rPr lang="en-US" dirty="0" smtClean="0"/>
              <a:t> work on these structures</a:t>
            </a:r>
          </a:p>
          <a:p>
            <a:pPr lvl="0"/>
            <a:r>
              <a:rPr lang="en-US" dirty="0" smtClean="0"/>
              <a:t>Calculate with the basic operations on lists: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 smtClean="0"/>
              <a:t>,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 smtClean="0"/>
              <a:t>, and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 smtClean="0"/>
              <a:t> 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smtClean="0"/>
              <a:t>Do </a:t>
            </a:r>
            <a:r>
              <a:rPr lang="en-US" smtClean="0"/>
              <a:t>Guided </a:t>
            </a:r>
            <a:r>
              <a:rPr lang="en-US" smtClean="0"/>
              <a:t>Practices 4.1 and 4.2</a:t>
            </a:r>
            <a:endParaRPr lang="en-US" dirty="0" smtClean="0"/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04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the rest of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arithmetic of lists</a:t>
            </a:r>
          </a:p>
          <a:p>
            <a:r>
              <a:rPr lang="en-US" dirty="0" smtClean="0"/>
              <a:t>Using the list template</a:t>
            </a:r>
          </a:p>
          <a:p>
            <a:r>
              <a:rPr lang="en-US" dirty="0" smtClean="0"/>
              <a:t>Lists of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At the end of this lesson, </a:t>
            </a:r>
            <a:r>
              <a:rPr lang="en-US" dirty="0" smtClean="0"/>
              <a:t>you </a:t>
            </a:r>
            <a:r>
              <a:rPr lang="en-US" dirty="0"/>
              <a:t>should be able to: </a:t>
            </a:r>
          </a:p>
          <a:p>
            <a:pPr lvl="0"/>
            <a:r>
              <a:rPr lang="en-US" dirty="0"/>
              <a:t>Write down a data definition for information represented as a list</a:t>
            </a:r>
          </a:p>
          <a:p>
            <a:pPr lvl="0"/>
            <a:r>
              <a:rPr lang="en-US" dirty="0"/>
              <a:t>Notate lists using constructor, list, and write notations.</a:t>
            </a:r>
          </a:p>
          <a:p>
            <a:pPr lvl="0"/>
            <a:r>
              <a:rPr lang="en-US" dirty="0"/>
              <a:t>Explain how lists are represented as singly-linked data structures, and how </a:t>
            </a:r>
            <a:r>
              <a:rPr lang="en-US" b="1" dirty="0"/>
              <a:t>cons</a:t>
            </a:r>
            <a:r>
              <a:rPr lang="en-US" dirty="0"/>
              <a:t>, </a:t>
            </a:r>
            <a:r>
              <a:rPr lang="en-US" b="1" dirty="0"/>
              <a:t>first</a:t>
            </a:r>
            <a:r>
              <a:rPr lang="en-US" dirty="0"/>
              <a:t>, and </a:t>
            </a:r>
            <a:r>
              <a:rPr lang="en-US" b="1" dirty="0"/>
              <a:t>rest</a:t>
            </a:r>
            <a:r>
              <a:rPr lang="en-US" dirty="0"/>
              <a:t> work on these structures</a:t>
            </a:r>
          </a:p>
          <a:p>
            <a:pPr lvl="0"/>
            <a:r>
              <a:rPr lang="en-US" dirty="0"/>
              <a:t>Calculate with the basic operations on lists: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Lists: A Handy Construct for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Sequences of data items arise so often that Racket has a standard way of representing them.</a:t>
            </a:r>
          </a:p>
          <a:p>
            <a:r>
              <a:rPr lang="en-US" dirty="0" smtClean="0"/>
              <a:t>Sequence information in Racket is </a:t>
            </a:r>
            <a:r>
              <a:rPr lang="en-US" dirty="0" err="1" smtClean="0"/>
              <a:t>represtented</a:t>
            </a:r>
            <a:r>
              <a:rPr lang="en-US" dirty="0" smtClean="0"/>
              <a:t> by </a:t>
            </a:r>
            <a:r>
              <a:rPr lang="en-US" i="1" dirty="0" smtClean="0">
                <a:solidFill>
                  <a:srgbClr val="FF0000"/>
                </a:solidFill>
              </a:rPr>
              <a:t>lists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We’ll see lots of examples:</a:t>
            </a:r>
          </a:p>
          <a:p>
            <a:pPr lvl="1"/>
            <a:r>
              <a:rPr lang="en-US" dirty="0" err="1" smtClean="0"/>
              <a:t>ListOfNumbers</a:t>
            </a:r>
            <a:endParaRPr lang="en-US" dirty="0" smtClean="0"/>
          </a:p>
          <a:p>
            <a:pPr lvl="1"/>
            <a:r>
              <a:rPr lang="en-US" dirty="0" err="1" smtClean="0"/>
              <a:t>ListOfDigits</a:t>
            </a:r>
            <a:endParaRPr lang="en-US" dirty="0" smtClean="0"/>
          </a:p>
          <a:p>
            <a:pPr lvl="1"/>
            <a:r>
              <a:rPr lang="en-US" dirty="0" err="1" smtClean="0"/>
              <a:t>ListOfStrings</a:t>
            </a:r>
            <a:endParaRPr lang="en-US" dirty="0" smtClean="0"/>
          </a:p>
          <a:p>
            <a:pPr lvl="1"/>
            <a:r>
              <a:rPr lang="en-US" dirty="0" err="1" smtClean="0"/>
              <a:t>ListOfBooks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List of Numbers (LON) is one of: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(cons Number LON)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700" y="3543300"/>
            <a:ext cx="5410200" cy="220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List data is a kind of mixed data.  Just as we did in our previous data definitions, the data definitions for lists shows the constructor for each case. </a:t>
            </a:r>
          </a:p>
          <a:p>
            <a:r>
              <a:rPr lang="en-US" dirty="0">
                <a:solidFill>
                  <a:schemeClr val="tx1"/>
                </a:solidFill>
              </a:rPr>
              <a:t>Here we have two constructors: the constant </a:t>
            </a: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and the function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.  A list of numbers (or "LON") is either </a:t>
            </a: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or the value built by applying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 to a number and another LON.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0887" y="4399402"/>
            <a:ext cx="2209800" cy="2094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There’s no interpretation here because these lists don’t mean anything (yet).  They do not refer to any real-world information.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2667000"/>
            <a:ext cx="26670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cons</a:t>
            </a:r>
            <a:r>
              <a:rPr lang="en-US" dirty="0" smtClean="0">
                <a:solidFill>
                  <a:schemeClr val="tx1"/>
                </a:solidFill>
              </a:rPr>
              <a:t> is built into Racket.  We don’t need a define-structure for it.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LONs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53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            empty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(cons 11 empty)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(cons 22 (cons 11 empty))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(cons 33 (cons 22 (cons 11 empty)))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(cons 33 empty)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0564" y="3528406"/>
            <a:ext cx="38100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A List of Numbers (LON) is one of:</a:t>
            </a:r>
          </a:p>
          <a:p>
            <a:pPr>
              <a:buNone/>
            </a:pP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-- (cons Number LON)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13253" y="4038600"/>
            <a:ext cx="5715000" cy="2743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 are some examples of LONs. 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empty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a </a:t>
            </a:r>
            <a:r>
              <a:rPr lang="en-US" dirty="0" smtClean="0">
                <a:solidFill>
                  <a:schemeClr val="tx1"/>
                </a:solidFill>
              </a:rPr>
              <a:t>LON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by the data definition.</a:t>
            </a:r>
          </a:p>
          <a:p>
            <a:pPr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cons 11 empty)</a:t>
            </a:r>
            <a:r>
              <a:rPr lang="en-US" dirty="0">
                <a:solidFill>
                  <a:schemeClr val="tx1"/>
                </a:solidFill>
              </a:rPr>
              <a:t> is a LON because </a:t>
            </a:r>
            <a:r>
              <a:rPr lang="en-US" b="1" dirty="0">
                <a:solidFill>
                  <a:schemeClr val="tx1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 is a number and </a:t>
            </a: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is a LON. 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cons 22 (cons 11 empty))</a:t>
            </a:r>
            <a:r>
              <a:rPr lang="en-US" dirty="0">
                <a:solidFill>
                  <a:schemeClr val="tx1"/>
                </a:solidFill>
              </a:rPr>
              <a:t> is a LON because </a:t>
            </a:r>
            <a:r>
              <a:rPr lang="en-US" b="1" dirty="0">
                <a:solidFill>
                  <a:schemeClr val="tx1"/>
                </a:solidFill>
              </a:rPr>
              <a:t>22</a:t>
            </a:r>
            <a:r>
              <a:rPr lang="en-US" dirty="0">
                <a:solidFill>
                  <a:schemeClr val="tx1"/>
                </a:solidFill>
              </a:rPr>
              <a:t> is a number and </a:t>
            </a:r>
            <a:r>
              <a:rPr lang="en-US" b="1" dirty="0">
                <a:solidFill>
                  <a:schemeClr val="tx1"/>
                </a:solidFill>
              </a:rPr>
              <a:t>(cons 11 empty)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dirty="0" smtClean="0">
                <a:solidFill>
                  <a:schemeClr val="tx1"/>
                </a:solidFill>
              </a:rPr>
              <a:t>LON.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And so 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of Digits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Digit is one of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"0" | "1" | "2" | ... | "9"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List of Digits (LOD) is one of: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(cons Digit LOD)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4114800"/>
            <a:ext cx="3657600" cy="2362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Let's do it again, this time with digits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We </a:t>
            </a:r>
            <a:r>
              <a:rPr lang="en-US" dirty="0">
                <a:solidFill>
                  <a:schemeClr val="tx1"/>
                </a:solidFill>
              </a:rPr>
              <a:t>define a Digit to be one of the strings </a:t>
            </a:r>
            <a:r>
              <a:rPr lang="en-US" b="1" dirty="0">
                <a:solidFill>
                  <a:schemeClr val="tx1"/>
                </a:solidFill>
              </a:rPr>
              <a:t>"0"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"1"</a:t>
            </a:r>
            <a:r>
              <a:rPr lang="en-US" dirty="0">
                <a:solidFill>
                  <a:schemeClr val="tx1"/>
                </a:solidFill>
              </a:rPr>
              <a:t>, etc., through </a:t>
            </a:r>
            <a:r>
              <a:rPr lang="en-US" b="1" dirty="0">
                <a:solidFill>
                  <a:schemeClr val="tx1"/>
                </a:solidFill>
              </a:rPr>
              <a:t>"9"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List of Digits (LOD) is either empty or the cons of a Digit and a List of Digits.</a:t>
            </a:r>
          </a:p>
        </p:txBody>
      </p:sp>
    </p:spTree>
    <p:extLst>
      <p:ext uri="{BB962C8B-B14F-4D97-AF65-F5344CB8AC3E}">
        <p14:creationId xmlns:p14="http://schemas.microsoft.com/office/powerpoint/2010/main" val="7511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d6ad7a6ca2555a644d522ccf343b72fc43e"/>
  <p:tag name="ISPRING_RESOURCE_PATHS_HASH_PRESENTER" val="006e7b5f3d8363c93336e3603664799686fb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2700</TotalTime>
  <Words>2101</Words>
  <Application>Microsoft Office PowerPoint</Application>
  <PresentationFormat>On-screen Show (4:3)</PresentationFormat>
  <Paragraphs>280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Wingdings</vt:lpstr>
      <vt:lpstr>1_Office Theme</vt:lpstr>
      <vt:lpstr>Lists</vt:lpstr>
      <vt:lpstr>How to represent info of arbitrary size?</vt:lpstr>
      <vt:lpstr>PowerPoint Presentation</vt:lpstr>
      <vt:lpstr>Outline for the rest of this week</vt:lpstr>
      <vt:lpstr>Learning Objectives for this Lesson</vt:lpstr>
      <vt:lpstr>Lists: A Handy Construct for Sequences</vt:lpstr>
      <vt:lpstr>Lists of Numbers</vt:lpstr>
      <vt:lpstr>Examples of LONs</vt:lpstr>
      <vt:lpstr>Lists of Digits</vt:lpstr>
      <vt:lpstr>Examples of LODs</vt:lpstr>
      <vt:lpstr>Lists of Books</vt:lpstr>
      <vt:lpstr>Examples of LOBs</vt:lpstr>
      <vt:lpstr>This data definition is self-referential</vt:lpstr>
      <vt:lpstr>This one is self-referential, too</vt:lpstr>
      <vt:lpstr>How Lists Represent Sequences</vt:lpstr>
      <vt:lpstr>The General Pattern</vt:lpstr>
      <vt:lpstr>List Notation</vt:lpstr>
      <vt:lpstr>Examples of List Notation</vt:lpstr>
      <vt:lpstr>Implementation of cons</vt:lpstr>
      <vt:lpstr>Operations on Lists</vt:lpstr>
      <vt:lpstr>Operations on Lists</vt:lpstr>
      <vt:lpstr>Operations on Lists</vt:lpstr>
      <vt:lpstr>Examples</vt:lpstr>
      <vt:lpstr>Implementation of first and rest</vt:lpstr>
      <vt:lpstr>Properties of cons, first, and rest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85</cp:revision>
  <dcterms:created xsi:type="dcterms:W3CDTF">2010-06-24T16:22:15Z</dcterms:created>
  <dcterms:modified xsi:type="dcterms:W3CDTF">2015-08-25T20:55:19Z</dcterms:modified>
</cp:coreProperties>
</file>