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sldIdLst>
    <p:sldId id="257" r:id="rId2"/>
    <p:sldId id="280" r:id="rId3"/>
    <p:sldId id="281" r:id="rId4"/>
    <p:sldId id="282" r:id="rId5"/>
    <p:sldId id="259" r:id="rId6"/>
    <p:sldId id="260" r:id="rId7"/>
    <p:sldId id="285" r:id="rId8"/>
    <p:sldId id="296" r:id="rId9"/>
    <p:sldId id="286" r:id="rId10"/>
    <p:sldId id="287" r:id="rId11"/>
    <p:sldId id="261" r:id="rId12"/>
    <p:sldId id="290" r:id="rId13"/>
    <p:sldId id="262" r:id="rId14"/>
    <p:sldId id="263" r:id="rId15"/>
    <p:sldId id="264" r:id="rId16"/>
    <p:sldId id="265" r:id="rId17"/>
    <p:sldId id="266" r:id="rId18"/>
    <p:sldId id="267" r:id="rId19"/>
    <p:sldId id="269" r:id="rId20"/>
    <p:sldId id="270" r:id="rId21"/>
    <p:sldId id="288" r:id="rId22"/>
    <p:sldId id="297" r:id="rId23"/>
    <p:sldId id="272" r:id="rId24"/>
    <p:sldId id="275" r:id="rId25"/>
    <p:sldId id="291" r:id="rId26"/>
    <p:sldId id="292" r:id="rId27"/>
    <p:sldId id="277" r:id="rId28"/>
    <p:sldId id="293" r:id="rId29"/>
    <p:sldId id="294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90084" autoAdjust="0"/>
  </p:normalViewPr>
  <p:slideViewPr>
    <p:cSldViewPr>
      <p:cViewPr varScale="1">
        <p:scale>
          <a:sx n="82" d="100"/>
          <a:sy n="82" d="100"/>
        </p:scale>
        <p:origin x="1146" y="84"/>
      </p:cViewPr>
      <p:guideLst>
        <p:guide orient="horz" pos="2160"/>
        <p:guide pos="29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-2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5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4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0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78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77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7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9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2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26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List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4.2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Questions for </a:t>
            </a:r>
            <a:r>
              <a:rPr lang="en-US" dirty="0" err="1" smtClean="0"/>
              <a:t>TLState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1623218"/>
            <a:ext cx="8686800" cy="4525963"/>
          </a:xfrm>
          <a:ln w="12700"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;(define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  [(string=?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"red")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  [(string=?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"yellow")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  [(string=?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"green") ...]))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48400" y="14478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What's the answer for "red"?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0" y="29718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What's the answer for "yellow"?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3600" y="47244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What's the answer for "green"?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457700"/>
            <a:ext cx="5029200" cy="2400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The questions are the same, no matter what function we are defining.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To finish the function definition, all we do is to fill in the blanks with the answers.</a:t>
            </a:r>
          </a:p>
        </p:txBody>
      </p: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5334000" y="1905000"/>
            <a:ext cx="91440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5943600" y="3429000"/>
            <a:ext cx="609600" cy="76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H="1" flipV="1">
            <a:off x="5791200" y="4191000"/>
            <a:ext cx="14478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0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)))]))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500" y="4529927"/>
            <a:ext cx="3124200" cy="11081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Here are the template questions for the list template.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questions for </a:t>
            </a:r>
            <a:r>
              <a:rPr lang="en-US" dirty="0" err="1" smtClean="0"/>
              <a:t>ListOf</a:t>
            </a:r>
            <a:r>
              <a:rPr lang="en-US" dirty="0" smtClean="0"/>
              <a:t>&lt;X&gt;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4191000" y="2134772"/>
            <a:ext cx="4678680" cy="1323536"/>
            <a:chOff x="3474720" y="1447799"/>
            <a:chExt cx="4678680" cy="1323536"/>
          </a:xfrm>
        </p:grpSpPr>
        <p:sp>
          <p:nvSpPr>
            <p:cNvPr id="5" name="Rectangle 4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24200" y="4191000"/>
            <a:ext cx="5614987" cy="2349158"/>
            <a:chOff x="3124200" y="4191000"/>
            <a:chExt cx="5614987" cy="2349158"/>
          </a:xfrm>
        </p:grpSpPr>
        <p:sp>
          <p:nvSpPr>
            <p:cNvPr id="7" name="Rectangle 6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177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be working with the list template a lot, so let’s do some examples to illustrate how it goes.</a:t>
            </a:r>
          </a:p>
          <a:p>
            <a:r>
              <a:rPr lang="en-US" dirty="0" smtClean="0"/>
              <a:t>We’ll do 5 examples, starting with one that’s very simple and working up to more complicated ones.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  <a:r>
              <a:rPr lang="en-US" dirty="0" err="1" smtClean="0"/>
              <a:t>lon</a:t>
            </a:r>
            <a:r>
              <a:rPr lang="en-US" dirty="0" smtClean="0"/>
              <a:t>-length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ListOfNumber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ListOfNumber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RETURNS: its length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-length empty) = 0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-length (cons 11 empty)) = 1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-length (cons 33 (cons 11 empty))) = 2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ListOfNumber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  <a:r>
              <a:rPr lang="en-US" dirty="0" err="1" smtClean="0"/>
              <a:t>lon</a:t>
            </a:r>
            <a:r>
              <a:rPr lang="en-US" dirty="0" smtClean="0"/>
              <a:t>-length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: 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 a LON, find its length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" y="4572000"/>
            <a:ext cx="26670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 start by copying the template and changing  list-</a:t>
            </a:r>
            <a:r>
              <a:rPr lang="en-US" sz="2000" dirty="0" err="1" smtClean="0">
                <a:solidFill>
                  <a:schemeClr val="tx1"/>
                </a:solidFill>
              </a:rPr>
              <a:t>fn</a:t>
            </a:r>
            <a:r>
              <a:rPr lang="en-US" sz="2000" dirty="0" smtClean="0">
                <a:solidFill>
                  <a:schemeClr val="tx1"/>
                </a:solidFill>
              </a:rPr>
              <a:t> to </a:t>
            </a:r>
            <a:r>
              <a:rPr lang="en-US" sz="2000" dirty="0" err="1" smtClean="0">
                <a:solidFill>
                  <a:schemeClr val="tx1"/>
                </a:solidFill>
              </a:rPr>
              <a:t>lon</a:t>
            </a:r>
            <a:r>
              <a:rPr lang="en-US" sz="2000" dirty="0" smtClean="0">
                <a:solidFill>
                  <a:schemeClr val="tx1"/>
                </a:solidFill>
              </a:rPr>
              <a:t>-length.  </a:t>
            </a:r>
          </a:p>
        </p:txBody>
      </p:sp>
    </p:spTree>
    <p:extLst>
      <p:ext uri="{BB962C8B-B14F-4D97-AF65-F5344CB8AC3E}">
        <p14:creationId xmlns:p14="http://schemas.microsoft.com/office/powerpoint/2010/main" val="20983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  <a:r>
              <a:rPr lang="en-US" dirty="0" err="1" smtClean="0"/>
              <a:t>lon</a:t>
            </a:r>
            <a:r>
              <a:rPr lang="en-US" dirty="0"/>
              <a:t>-</a:t>
            </a:r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: 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 a LON, find its length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+ 1 </a:t>
            </a:r>
            <a:r>
              <a:rPr lang="en-US" sz="2000" b="1" strike="sngStrike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strike="sngStrike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strike="sngStrike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0" name="Group 8"/>
          <p:cNvGrpSpPr/>
          <p:nvPr/>
        </p:nvGrpSpPr>
        <p:grpSpPr>
          <a:xfrm>
            <a:off x="3253740" y="1872343"/>
            <a:ext cx="4678680" cy="1323536"/>
            <a:chOff x="3474720" y="1447799"/>
            <a:chExt cx="4678680" cy="1323536"/>
          </a:xfrm>
        </p:grpSpPr>
        <p:sp>
          <p:nvSpPr>
            <p:cNvPr id="11" name="Rectangle 10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7433" y="3853543"/>
            <a:ext cx="5614987" cy="2349158"/>
            <a:chOff x="3124200" y="4191000"/>
            <a:chExt cx="5614987" cy="2349158"/>
          </a:xfrm>
        </p:grpSpPr>
        <p:sp>
          <p:nvSpPr>
            <p:cNvPr id="14" name="Rectangle 13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228600" y="4305313"/>
            <a:ext cx="2279333" cy="19790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Next, we answer the template questions.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: LON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 a LON, find its length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5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is self-referential,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: 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 a LON, find its length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(+ 1 </a:t>
            </a:r>
            <a:r>
              <a:rPr lang="en-US" sz="2000" b="1" strike="sngStrike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strike="sngStrike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strike="sngStrike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4660007">
            <a:off x="2608092" y="2970572"/>
            <a:ext cx="978408" cy="484632"/>
          </a:xfrm>
          <a:prstGeom prst="rightArrow">
            <a:avLst/>
          </a:prstGeom>
          <a:solidFill>
            <a:schemeClr val="accent2">
              <a:lumMod val="75000"/>
              <a:alpha val="4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4572000"/>
            <a:ext cx="4572000" cy="14478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</p:spTree>
    <p:extLst>
      <p:ext uri="{BB962C8B-B14F-4D97-AF65-F5344CB8AC3E}">
        <p14:creationId xmlns:p14="http://schemas.microsoft.com/office/powerpoint/2010/main" val="26110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lon</a:t>
            </a:r>
            <a:r>
              <a:rPr lang="en-US" dirty="0" smtClean="0"/>
              <a:t>-sum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: 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GIVEN: a list of numbers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RETURNS: the sum of the numbers in the list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empty) = 0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(cons 11 empty)) = 11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(cons 33 (cons 11 empty))) = 44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(cons 10 (cons 20 (cons 3 empty)))) = 33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STRATEGY: Use template for LON on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86200" y="5257800"/>
            <a:ext cx="3733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Here's 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1064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lon</a:t>
            </a:r>
            <a:r>
              <a:rPr lang="en-US" dirty="0" smtClean="0"/>
              <a:t>-sum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: 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1" name="Group 8"/>
          <p:cNvGrpSpPr/>
          <p:nvPr/>
        </p:nvGrpSpPr>
        <p:grpSpPr>
          <a:xfrm>
            <a:off x="3236323" y="1516548"/>
            <a:ext cx="4678680" cy="1323536"/>
            <a:chOff x="3474720" y="1447799"/>
            <a:chExt cx="4678680" cy="1323536"/>
          </a:xfrm>
        </p:grpSpPr>
        <p:sp>
          <p:nvSpPr>
            <p:cNvPr id="12" name="Rectangle 11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00016" y="3497748"/>
            <a:ext cx="5614987" cy="2349158"/>
            <a:chOff x="3124200" y="4191000"/>
            <a:chExt cx="5614987" cy="2349158"/>
          </a:xfrm>
        </p:grpSpPr>
        <p:sp>
          <p:nvSpPr>
            <p:cNvPr id="15" name="Rectangle 14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: LON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10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this 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(+ 11  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(+ 11  (+ 22    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(+ 11  (+ 22    (+ 33    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(+ 11  (+ 22    (+ 33    0)))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(+ 11  (+ 22    33))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(+ 11  55)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66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 the end of this lesson you should be able to:</a:t>
            </a:r>
          </a:p>
          <a:p>
            <a:r>
              <a:rPr lang="en-US" dirty="0"/>
              <a:t>Write down the template for list data.</a:t>
            </a:r>
          </a:p>
          <a:p>
            <a:pPr lvl="0"/>
            <a:r>
              <a:rPr lang="en-US" dirty="0"/>
              <a:t>Use the </a:t>
            </a:r>
            <a:r>
              <a:rPr lang="en-US" dirty="0" smtClean="0"/>
              <a:t>use the template </a:t>
            </a:r>
            <a:r>
              <a:rPr lang="en-US" dirty="0"/>
              <a:t>for list data to write simple functions on lists.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double-all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double-all : LON -&gt; LON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GIVEN: a LON, 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RETURNS: a list just like the original, but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with each number doubled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(double-all empty) = empty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(double-all (cons 11 empty)) 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= (cons 22 empty)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(double-all (cons 33 (cons 11 empty)))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= (cons 66 (cons 22 empty))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STRATEGY: Use template for LON on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double-all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double-all : LON -&gt; LON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(double-all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 (double-all (rest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5" name="Group 8"/>
          <p:cNvGrpSpPr/>
          <p:nvPr/>
        </p:nvGrpSpPr>
        <p:grpSpPr>
          <a:xfrm>
            <a:off x="3760946" y="1524000"/>
            <a:ext cx="4678680" cy="1323536"/>
            <a:chOff x="3474720" y="1447799"/>
            <a:chExt cx="4678680" cy="1323536"/>
          </a:xfrm>
        </p:grpSpPr>
        <p:sp>
          <p:nvSpPr>
            <p:cNvPr id="6" name="Rectangle 5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73693" y="3650734"/>
            <a:ext cx="5614987" cy="2349158"/>
            <a:chOff x="3124200" y="4191000"/>
            <a:chExt cx="5614987" cy="2349158"/>
          </a:xfrm>
        </p:grpSpPr>
        <p:sp>
          <p:nvSpPr>
            <p:cNvPr id="9" name="Rectangle 8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double-all : LON -&gt; LON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(double-all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]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(cons (* 2 (first 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 (double-all (rest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47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remove-evens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one, we'll need to specialize to integers.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ListOfIntegers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(LOI) is one of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-- empty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-- (cons Integer LOI)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remove-evens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remove-evens : LOI -&gt; LOI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GIVEN: a LOI,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RETURNS: a list just like the original, but with all the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even numbers removed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empty) = empty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(cons 12 empty)) = empty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list-22-11-13-46-7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(cons 22 (cons 11 (cons 13 (cons 46 (cons 7 empty))))))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list-22-11-13-46-7)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= (cons 11 (cons 13 (cons 7 empty)))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STRATEGY: Use template for LOI on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remove-evens : LOI -&gt; LOI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Font typeface="Arial" pitchFamily="34" charset="0"/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remove-evens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remove-evens : LOI -&gt; LOI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292793" y="1447800"/>
            <a:ext cx="4678680" cy="1323536"/>
            <a:chOff x="3474720" y="1447799"/>
            <a:chExt cx="4678680" cy="1323536"/>
          </a:xfrm>
        </p:grpSpPr>
        <p:sp>
          <p:nvSpPr>
            <p:cNvPr id="5" name="Rectangle 4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0" y="3429000"/>
            <a:ext cx="6224587" cy="2960132"/>
            <a:chOff x="2514600" y="3580026"/>
            <a:chExt cx="6224587" cy="2960132"/>
          </a:xfrm>
        </p:grpSpPr>
        <p:sp>
          <p:nvSpPr>
            <p:cNvPr id="8" name="Rectangle 7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2514600" y="3580026"/>
              <a:ext cx="1447800" cy="20522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51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remove-evens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remove-evens : LOI -&gt; LOI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905000" y="3048000"/>
            <a:ext cx="5334000" cy="1600200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5257800"/>
            <a:ext cx="48768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Observe that this is a legal functional combination of </a:t>
            </a:r>
            <a:r>
              <a:rPr lang="en-US" sz="2000" b="1" dirty="0" smtClean="0">
                <a:solidFill>
                  <a:schemeClr val="tx1"/>
                </a:solidFill>
              </a:rPr>
              <a:t>(first </a:t>
            </a:r>
            <a:r>
              <a:rPr lang="en-US" sz="2000" b="1" dirty="0" err="1" smtClean="0">
                <a:solidFill>
                  <a:schemeClr val="tx1"/>
                </a:solidFill>
              </a:rPr>
              <a:t>lst</a:t>
            </a:r>
            <a:r>
              <a:rPr lang="en-US" sz="2000" b="1" dirty="0" smtClean="0">
                <a:solidFill>
                  <a:schemeClr val="tx1"/>
                </a:solidFill>
              </a:rPr>
              <a:t>) </a:t>
            </a:r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b="1" dirty="0" smtClean="0">
                <a:solidFill>
                  <a:schemeClr val="tx1"/>
                </a:solidFill>
              </a:rPr>
              <a:t>(remove-evens (rest </a:t>
            </a:r>
            <a:r>
              <a:rPr lang="en-US" sz="2000" b="1" dirty="0" err="1" smtClean="0">
                <a:solidFill>
                  <a:schemeClr val="tx1"/>
                </a:solidFill>
              </a:rPr>
              <a:t>lst</a:t>
            </a:r>
            <a:r>
              <a:rPr lang="en-US" sz="2000" b="1" dirty="0" smtClean="0">
                <a:solidFill>
                  <a:schemeClr val="tx1"/>
                </a:solidFill>
              </a:rPr>
              <a:t>))</a:t>
            </a:r>
            <a:r>
              <a:rPr lang="en-US" sz="2000" dirty="0" smtClean="0">
                <a:solidFill>
                  <a:schemeClr val="tx1"/>
                </a:solidFill>
              </a:rPr>
              <a:t> .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4953000" y="4648200"/>
            <a:ext cx="3810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remove-first-even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remove-first-even : LOI -&gt; LOI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GIVEN: a LOI,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RETURNS: a list just like the original, but with all the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even numbers removed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(remove-first-even empty) = empty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(remove-first-even (cons 12 empty)) = empty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list-22-11-13-46-7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(cons 22 (cons 11 (cons 13 (cons 46 (cons 7 empty))))))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(remove-first-even list-22-11-13-46-7)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= (cons 11 (cons 13 (cons (cons 46 (cons 7 empty))))))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STRATEGY: Use template for LOI on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09600" y="5486400"/>
            <a:ext cx="3276600" cy="1295400"/>
            <a:chOff x="609600" y="5486400"/>
            <a:chExt cx="3276600" cy="1295400"/>
          </a:xfrm>
        </p:grpSpPr>
        <p:sp>
          <p:nvSpPr>
            <p:cNvPr id="4" name="Rectangle 3"/>
            <p:cNvSpPr/>
            <p:nvPr/>
          </p:nvSpPr>
          <p:spPr>
            <a:xfrm>
              <a:off x="609600" y="6019800"/>
              <a:ext cx="32766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Question: Why is this not a very good example?</a:t>
              </a:r>
            </a:p>
          </p:txBody>
        </p:sp>
        <p:cxnSp>
          <p:nvCxnSpPr>
            <p:cNvPr id="6" name="Elbow Connector 5"/>
            <p:cNvCxnSpPr>
              <a:stCxn id="4" idx="1"/>
            </p:cNvCxnSpPr>
            <p:nvPr/>
          </p:nvCxnSpPr>
          <p:spPr>
            <a:xfrm rot="10800000" flipH="1">
              <a:off x="609600" y="5486400"/>
              <a:ext cx="114298" cy="914400"/>
            </a:xfrm>
            <a:prstGeom prst="bentConnector4">
              <a:avLst>
                <a:gd name="adj1" fmla="val -200003"/>
                <a:gd name="adj2" fmla="val 10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038600" y="6019800"/>
            <a:ext cx="47244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Answer: it only shows what happens when the first even is the first element of the list.</a:t>
            </a:r>
          </a:p>
        </p:txBody>
      </p:sp>
    </p:spTree>
    <p:extLst>
      <p:ext uri="{BB962C8B-B14F-4D97-AF65-F5344CB8AC3E}">
        <p14:creationId xmlns:p14="http://schemas.microsoft.com/office/powerpoint/2010/main" val="70379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remove-first-even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remove-first-even : LOI -&gt; LOI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(remove-first-even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0" name="Group 8"/>
          <p:cNvGrpSpPr/>
          <p:nvPr/>
        </p:nvGrpSpPr>
        <p:grpSpPr>
          <a:xfrm>
            <a:off x="3292793" y="1447800"/>
            <a:ext cx="4678680" cy="1323536"/>
            <a:chOff x="3474720" y="1447799"/>
            <a:chExt cx="4678680" cy="1323536"/>
          </a:xfrm>
        </p:grpSpPr>
        <p:sp>
          <p:nvSpPr>
            <p:cNvPr id="13" name="Rectangle 12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remove-first-even : LOI -&gt; LOI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(remove-first-even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4800" y="3429000"/>
            <a:ext cx="4776787" cy="3034958"/>
            <a:chOff x="304800" y="3429000"/>
            <a:chExt cx="4776787" cy="3034958"/>
          </a:xfrm>
        </p:grpSpPr>
        <p:sp>
          <p:nvSpPr>
            <p:cNvPr id="17" name="Rectangle 16"/>
            <p:cNvSpPr/>
            <p:nvPr/>
          </p:nvSpPr>
          <p:spPr>
            <a:xfrm>
              <a:off x="304800" y="46482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9" name="Straight Arrow Connector 8"/>
            <p:cNvCxnSpPr>
              <a:stCxn id="17" idx="0"/>
            </p:cNvCxnSpPr>
            <p:nvPr/>
          </p:nvCxnSpPr>
          <p:spPr>
            <a:xfrm flipH="1" flipV="1">
              <a:off x="2362200" y="3429000"/>
              <a:ext cx="330994" cy="1219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remove-first-even : LOI -&gt; LOI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(remove-first-even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]))</a:t>
            </a:r>
            <a:endParaRPr lang="en-US" sz="2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114800" y="3124200"/>
            <a:ext cx="4343400" cy="914400"/>
            <a:chOff x="4114800" y="3124200"/>
            <a:chExt cx="4343400" cy="914400"/>
          </a:xfrm>
        </p:grpSpPr>
        <p:sp>
          <p:nvSpPr>
            <p:cNvPr id="21" name="Rectangle 20"/>
            <p:cNvSpPr/>
            <p:nvPr/>
          </p:nvSpPr>
          <p:spPr>
            <a:xfrm>
              <a:off x="6019800" y="3124200"/>
              <a:ext cx="243840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This is OK: you don’t have to recur if you don’t need to.</a:t>
              </a: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4114800" y="3581400"/>
              <a:ext cx="1905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67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5" grpId="1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 smtClean="0"/>
              <a:t>write down the template for a list data definition</a:t>
            </a:r>
          </a:p>
          <a:p>
            <a:pPr lvl="1"/>
            <a:r>
              <a:rPr lang="en-US" dirty="0" smtClean="0"/>
              <a:t>use structural decomposition to define simple functions on lists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smtClean="0"/>
              <a:t>Do </a:t>
            </a:r>
            <a:r>
              <a:rPr lang="en-US" smtClean="0"/>
              <a:t>Guided Practice 4.3</a:t>
            </a:r>
            <a:endParaRPr lang="en-US" dirty="0" smtClean="0"/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Review: The </a:t>
            </a:r>
            <a:r>
              <a:rPr lang="en-US" dirty="0" err="1" smtClean="0"/>
              <a:t>ListOfX</a:t>
            </a:r>
            <a:r>
              <a:rPr lang="en-US" dirty="0" smtClean="0"/>
              <a:t> Data 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 smtClean="0"/>
              <a:t>ListOfX</a:t>
            </a:r>
            <a:r>
              <a:rPr lang="en-US" dirty="0" smtClean="0"/>
              <a:t> </a:t>
            </a:r>
            <a:r>
              <a:rPr lang="en-US" dirty="0"/>
              <a:t>is one of</a:t>
            </a:r>
          </a:p>
          <a:p>
            <a:r>
              <a:rPr lang="en-US" dirty="0"/>
              <a:t>-- empty   </a:t>
            </a:r>
          </a:p>
          <a:p>
            <a:r>
              <a:rPr lang="en-US" dirty="0" smtClean="0"/>
              <a:t>-- </a:t>
            </a:r>
            <a:r>
              <a:rPr lang="en-US" dirty="0"/>
              <a:t>(cons X </a:t>
            </a:r>
            <a:r>
              <a:rPr lang="en-US" dirty="0" err="1" smtClean="0"/>
              <a:t>ListOfX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4038601"/>
            <a:ext cx="4149090" cy="1066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Here is the data definition for a list of X's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definition is self-referential.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 smtClean="0"/>
              <a:t>ListOfX</a:t>
            </a:r>
            <a:r>
              <a:rPr lang="en-US" dirty="0" smtClean="0"/>
              <a:t> </a:t>
            </a:r>
            <a:r>
              <a:rPr lang="en-US" dirty="0"/>
              <a:t>is one of</a:t>
            </a:r>
          </a:p>
          <a:p>
            <a:r>
              <a:rPr lang="en-US" dirty="0"/>
              <a:t>-- empty   </a:t>
            </a:r>
          </a:p>
          <a:p>
            <a:r>
              <a:rPr lang="en-US" dirty="0" smtClean="0"/>
              <a:t>-- </a:t>
            </a:r>
            <a:r>
              <a:rPr lang="en-US" dirty="0"/>
              <a:t>(cons X </a:t>
            </a:r>
            <a:r>
              <a:rPr lang="en-US" dirty="0" err="1" smtClean="0"/>
              <a:t>ListOfX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5" name="Bent Arrow 4"/>
          <p:cNvSpPr/>
          <p:nvPr/>
        </p:nvSpPr>
        <p:spPr>
          <a:xfrm flipH="1">
            <a:off x="2819400" y="1600199"/>
            <a:ext cx="1371600" cy="1219201"/>
          </a:xfrm>
          <a:prstGeom prst="bentArrow">
            <a:avLst>
              <a:gd name="adj1" fmla="val 23858"/>
              <a:gd name="adj2" fmla="val 23847"/>
              <a:gd name="adj3" fmla="val 25000"/>
              <a:gd name="adj4" fmla="val 29957"/>
            </a:avLst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for List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)))]))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4619" y="5058492"/>
            <a:ext cx="3097161" cy="1297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Observe that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dirty="0" smtClean="0"/>
              <a:t> is non-empty when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 smtClean="0"/>
              <a:t> and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 smtClean="0"/>
              <a:t> are called, so their invariants are satisfied.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716821"/>
            <a:ext cx="4419600" cy="198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Here is the template for list data. It is just like a template for mixed data, with one change. In the second case, we get to use not just </a:t>
            </a:r>
            <a:r>
              <a:rPr lang="en-US" sz="2000" b="1" dirty="0">
                <a:solidFill>
                  <a:schemeClr val="tx1"/>
                </a:solidFill>
              </a:rPr>
              <a:t>(rest </a:t>
            </a:r>
            <a:r>
              <a:rPr lang="en-US" sz="2000" b="1" dirty="0" err="1">
                <a:solidFill>
                  <a:schemeClr val="tx1"/>
                </a:solidFill>
              </a:rPr>
              <a:t>lst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but </a:t>
            </a:r>
            <a:r>
              <a:rPr lang="en-US" sz="2000" b="1" dirty="0">
                <a:solidFill>
                  <a:schemeClr val="tx1"/>
                </a:solidFill>
              </a:rPr>
              <a:t>(list-</a:t>
            </a:r>
            <a:r>
              <a:rPr lang="en-US" sz="2000" b="1" dirty="0" err="1">
                <a:solidFill>
                  <a:schemeClr val="tx1"/>
                </a:solidFill>
              </a:rPr>
              <a:t>fn</a:t>
            </a:r>
            <a:r>
              <a:rPr lang="en-US" sz="2000" b="1" dirty="0">
                <a:solidFill>
                  <a:schemeClr val="tx1"/>
                </a:solidFill>
              </a:rPr>
              <a:t> (rest </a:t>
            </a:r>
            <a:r>
              <a:rPr lang="en-US" sz="2000" b="1" dirty="0" err="1">
                <a:solidFill>
                  <a:schemeClr val="tx1"/>
                </a:solidFill>
              </a:rPr>
              <a:t>lst</a:t>
            </a:r>
            <a:r>
              <a:rPr lang="en-US" sz="2000" b="1" dirty="0">
                <a:solidFill>
                  <a:schemeClr val="tx1"/>
                </a:solidFill>
              </a:rPr>
              <a:t>))</a:t>
            </a:r>
            <a:r>
              <a:rPr lang="en-US" sz="2000" dirty="0">
                <a:solidFill>
                  <a:schemeClr val="tx1"/>
                </a:solidFill>
              </a:rPr>
              <a:t> .  This important change is shown in red.  </a:t>
            </a:r>
          </a:p>
        </p:txBody>
      </p:sp>
    </p:spTree>
    <p:extLst>
      <p:ext uri="{BB962C8B-B14F-4D97-AF65-F5344CB8AC3E}">
        <p14:creationId xmlns:p14="http://schemas.microsoft.com/office/powerpoint/2010/main" val="17007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template is </a:t>
            </a:r>
            <a:r>
              <a:rPr lang="en-US" i="1" dirty="0" smtClean="0">
                <a:solidFill>
                  <a:srgbClr val="FF0000"/>
                </a:solidFill>
              </a:rPr>
              <a:t>self-referential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)))]))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 rot="19782381">
            <a:off x="3856421" y="2371538"/>
            <a:ext cx="484632" cy="2012975"/>
          </a:xfrm>
          <a:prstGeom prst="upArrow">
            <a:avLst/>
          </a:prstGeom>
          <a:solidFill>
            <a:schemeClr val="accent1">
              <a:alpha val="53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4876800"/>
            <a:ext cx="4572000" cy="1600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New Slogan: Self-reference in the data definition leads to self-reference in the template.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310" y="4379042"/>
            <a:ext cx="3097161" cy="1297858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 smtClean="0"/>
              <a:t> is 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400" dirty="0" smtClean="0">
                <a:cs typeface="Consolas" pitchFamily="49" charset="0"/>
              </a:rPr>
              <a:t>, </a:t>
            </a:r>
            <a:r>
              <a:rPr lang="en-US" sz="2400" dirty="0" smtClean="0"/>
              <a:t>so call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list-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dirty="0" smtClean="0"/>
              <a:t> on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36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Let's add this to the recipe for writing a template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347466"/>
              </p:ext>
            </p:extLst>
          </p:nvPr>
        </p:nvGraphicFramePr>
        <p:xfrm>
          <a:off x="457200" y="1981200"/>
          <a:ext cx="8229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the data definition distinguish among different subclasses of data?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 template needs as many </a:t>
                      </a:r>
                      <a:r>
                        <a:rPr lang="en-US" dirty="0" err="1" smtClean="0">
                          <a:hlinkClick r:id="rId2"/>
                        </a:rPr>
                        <a:t>cond</a:t>
                      </a:r>
                      <a:r>
                        <a:rPr lang="en-US" dirty="0" smtClean="0"/>
                        <a:t> clauses as subclasses that the data definition distinguishes.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How do the subclasses differ from each other?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the differences to formulate a condition per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 any of the clauses deal with structured values?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so, add appropriate selector expressions to the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Does the data definition use self-references?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Formulate ``natural recursions'' for the template to represent the self-references of the data definition.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5624512"/>
            <a:ext cx="46482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We got the list template by following the template recipe and adding one more step.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9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[]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[]))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Font typeface="Arial" pitchFamily="34" charset="0"/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</a:t>
            </a:r>
            <a:r>
              <a:rPr lang="en-US" sz="2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Font typeface="Arial" pitchFamily="34" charset="0"/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[else ...]))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;; list-</a:t>
            </a:r>
            <a:r>
              <a:rPr lang="en-US" sz="2800" dirty="0" err="1" smtClean="0"/>
              <a:t>fn</a:t>
            </a:r>
            <a:r>
              <a:rPr lang="en-US" sz="2800" dirty="0" smtClean="0"/>
              <a:t> : </a:t>
            </a:r>
            <a:r>
              <a:rPr lang="en-US" sz="2800" dirty="0" err="1" smtClean="0"/>
              <a:t>ListOfX</a:t>
            </a:r>
            <a:r>
              <a:rPr lang="en-US" sz="2800" dirty="0" smtClean="0"/>
              <a:t> -&gt; ??</a:t>
            </a:r>
          </a:p>
          <a:p>
            <a:r>
              <a:rPr lang="en-US" sz="2800" dirty="0" smtClean="0"/>
              <a:t>(define (</a:t>
            </a:r>
            <a:r>
              <a:rPr lang="en-US" sz="2800" dirty="0" smtClean="0">
                <a:solidFill>
                  <a:srgbClr val="FF0000"/>
                </a:solidFill>
              </a:rPr>
              <a:t>list-</a:t>
            </a:r>
            <a:r>
              <a:rPr lang="en-US" sz="2800" dirty="0" err="1" smtClean="0">
                <a:solidFill>
                  <a:srgbClr val="FF0000"/>
                </a:solidFill>
              </a:rPr>
              <a:t>fn</a:t>
            </a:r>
            <a:r>
              <a:rPr lang="en-US" sz="2800" dirty="0" smtClean="0"/>
              <a:t> 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(</a:t>
            </a:r>
            <a:r>
              <a:rPr lang="en-US" sz="2800" dirty="0" err="1" smtClean="0"/>
              <a:t>cond</a:t>
            </a:r>
            <a:endParaRPr lang="en-US" sz="2800" dirty="0" smtClean="0"/>
          </a:p>
          <a:p>
            <a:r>
              <a:rPr lang="en-US" sz="2800" dirty="0" smtClean="0"/>
              <a:t>    [(empty? </a:t>
            </a:r>
            <a:r>
              <a:rPr lang="en-US" sz="2800" dirty="0" err="1" smtClean="0"/>
              <a:t>lst</a:t>
            </a:r>
            <a:r>
              <a:rPr lang="en-US" sz="2800" dirty="0" smtClean="0"/>
              <a:t>) ...]</a:t>
            </a:r>
          </a:p>
          <a:p>
            <a:r>
              <a:rPr lang="en-US" sz="2800" dirty="0" smtClean="0"/>
              <a:t>    [else (... (first 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             (rest </a:t>
            </a:r>
            <a:r>
              <a:rPr lang="en-US" sz="2800" dirty="0" err="1" smtClean="0"/>
              <a:t>lst</a:t>
            </a:r>
            <a:r>
              <a:rPr lang="en-US" sz="2800" dirty="0" smtClean="0"/>
              <a:t>))]))</a:t>
            </a:r>
            <a:endParaRPr lang="en-US" sz="28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;; list-</a:t>
            </a:r>
            <a:r>
              <a:rPr lang="en-US" sz="2800" dirty="0" err="1" smtClean="0"/>
              <a:t>fn</a:t>
            </a:r>
            <a:r>
              <a:rPr lang="en-US" sz="2800" dirty="0" smtClean="0"/>
              <a:t> : </a:t>
            </a:r>
            <a:r>
              <a:rPr lang="en-US" sz="2800" dirty="0" err="1" smtClean="0"/>
              <a:t>ListOfX</a:t>
            </a:r>
            <a:r>
              <a:rPr lang="en-US" sz="2800" dirty="0" smtClean="0"/>
              <a:t> -&gt; ??</a:t>
            </a:r>
          </a:p>
          <a:p>
            <a:r>
              <a:rPr lang="en-US" sz="2800" dirty="0" smtClean="0"/>
              <a:t>(define (</a:t>
            </a:r>
            <a:r>
              <a:rPr lang="en-US" sz="2800" dirty="0" smtClean="0">
                <a:solidFill>
                  <a:srgbClr val="FF0000"/>
                </a:solidFill>
              </a:rPr>
              <a:t>list-</a:t>
            </a:r>
            <a:r>
              <a:rPr lang="en-US" sz="2800" dirty="0" err="1" smtClean="0">
                <a:solidFill>
                  <a:srgbClr val="FF0000"/>
                </a:solidFill>
              </a:rPr>
              <a:t>fn</a:t>
            </a:r>
            <a:r>
              <a:rPr lang="en-US" sz="2800" dirty="0" smtClean="0"/>
              <a:t> 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(</a:t>
            </a:r>
            <a:r>
              <a:rPr lang="en-US" sz="2800" dirty="0" err="1" smtClean="0"/>
              <a:t>cond</a:t>
            </a:r>
            <a:endParaRPr lang="en-US" sz="2800" dirty="0" smtClean="0"/>
          </a:p>
          <a:p>
            <a:r>
              <a:rPr lang="en-US" sz="2800" dirty="0" smtClean="0"/>
              <a:t>    [(empty? </a:t>
            </a:r>
            <a:r>
              <a:rPr lang="en-US" sz="2800" dirty="0" err="1" smtClean="0"/>
              <a:t>lst</a:t>
            </a:r>
            <a:r>
              <a:rPr lang="en-US" sz="2800" dirty="0" smtClean="0"/>
              <a:t>) ...]</a:t>
            </a:r>
          </a:p>
          <a:p>
            <a:r>
              <a:rPr lang="en-US" sz="2800" dirty="0" smtClean="0"/>
              <a:t>    [else (... (first 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             (</a:t>
            </a:r>
            <a:r>
              <a:rPr lang="en-US" sz="2800" dirty="0" smtClean="0">
                <a:solidFill>
                  <a:srgbClr val="FF0000"/>
                </a:solidFill>
              </a:rPr>
              <a:t>list-</a:t>
            </a:r>
            <a:r>
              <a:rPr lang="en-US" sz="2800" dirty="0" err="1" smtClean="0">
                <a:solidFill>
                  <a:srgbClr val="FF0000"/>
                </a:solidFill>
              </a:rPr>
              <a:t>fn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(rest </a:t>
            </a:r>
            <a:r>
              <a:rPr lang="en-US" sz="2800" dirty="0" err="1" smtClean="0"/>
              <a:t>lst</a:t>
            </a:r>
            <a:r>
              <a:rPr lang="en-US" sz="2800" dirty="0" smtClean="0"/>
              <a:t>))]))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Let's see how the four steps in the template recipe show up in the list template.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cs typeface="Consolas"/>
              </a:rPr>
              <a:t>1. Write </a:t>
            </a:r>
            <a:r>
              <a:rPr lang="en-US" sz="2400" dirty="0">
                <a:cs typeface="Consolas"/>
              </a:rPr>
              <a:t>a </a:t>
            </a:r>
            <a:r>
              <a:rPr lang="en-US" sz="2400" dirty="0" err="1">
                <a:cs typeface="Consolas"/>
              </a:rPr>
              <a:t>cond</a:t>
            </a:r>
            <a:r>
              <a:rPr lang="en-US" sz="2400" dirty="0">
                <a:cs typeface="Consolas"/>
              </a:rPr>
              <a:t> clause with the correct number of clauses.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cs typeface="Consolas"/>
              </a:rPr>
              <a:t>2. Write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cs typeface="Consolas"/>
              </a:rPr>
              <a:t>predicates that distinguish the cases.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3. For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mixed data, add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selectors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4. For recursive data, add a recursive call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cs typeface="Consolas"/>
              </a:rPr>
              <a:t>1. Write </a:t>
            </a:r>
            <a:r>
              <a:rPr lang="en-US" sz="2400" dirty="0">
                <a:cs typeface="Consolas"/>
              </a:rPr>
              <a:t>a </a:t>
            </a:r>
            <a:r>
              <a:rPr lang="en-US" sz="2400" dirty="0" err="1">
                <a:cs typeface="Consolas"/>
              </a:rPr>
              <a:t>cond</a:t>
            </a:r>
            <a:r>
              <a:rPr lang="en-US" sz="2400" dirty="0">
                <a:cs typeface="Consolas"/>
              </a:rPr>
              <a:t> clause with the correct number of clauses.</a:t>
            </a:r>
          </a:p>
          <a:p>
            <a:r>
              <a:rPr lang="en-US" sz="2400" dirty="0" smtClean="0">
                <a:solidFill>
                  <a:schemeClr val="tx1"/>
                </a:solidFill>
                <a:cs typeface="Consolas"/>
              </a:rPr>
              <a:t>2. Write </a:t>
            </a:r>
            <a:r>
              <a:rPr lang="en-US" sz="2400" dirty="0">
                <a:solidFill>
                  <a:schemeClr val="tx1"/>
                </a:solidFill>
                <a:cs typeface="Consolas"/>
              </a:rPr>
              <a:t>predicates that distinguish the cases.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3. For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mixed data, add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selectors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4. For recursive data, add a recursive call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cs typeface="Consolas"/>
              </a:rPr>
              <a:t>1. Write </a:t>
            </a:r>
            <a:r>
              <a:rPr lang="en-US" sz="2400" dirty="0">
                <a:cs typeface="Consolas"/>
              </a:rPr>
              <a:t>a </a:t>
            </a:r>
            <a:r>
              <a:rPr lang="en-US" sz="2400" dirty="0" err="1">
                <a:cs typeface="Consolas"/>
              </a:rPr>
              <a:t>cond</a:t>
            </a:r>
            <a:r>
              <a:rPr lang="en-US" sz="2400" dirty="0">
                <a:cs typeface="Consolas"/>
              </a:rPr>
              <a:t> clause with the correct number of clauses.</a:t>
            </a:r>
          </a:p>
          <a:p>
            <a:r>
              <a:rPr lang="en-US" sz="2400" dirty="0" smtClean="0">
                <a:solidFill>
                  <a:schemeClr val="tx1"/>
                </a:solidFill>
                <a:cs typeface="Consolas"/>
              </a:rPr>
              <a:t>2. Write </a:t>
            </a:r>
            <a:r>
              <a:rPr lang="en-US" sz="2400" dirty="0">
                <a:solidFill>
                  <a:schemeClr val="tx1"/>
                </a:solidFill>
                <a:cs typeface="Consolas"/>
              </a:rPr>
              <a:t>predicates that distinguish the cases.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3. For </a:t>
            </a:r>
            <a:r>
              <a:rPr lang="en-US" sz="2400" dirty="0">
                <a:solidFill>
                  <a:schemeClr val="tx1"/>
                </a:solidFill>
              </a:rPr>
              <a:t>mixed data, add </a:t>
            </a:r>
            <a:r>
              <a:rPr lang="en-US" sz="2400" dirty="0" smtClean="0">
                <a:solidFill>
                  <a:schemeClr val="tx1"/>
                </a:solidFill>
              </a:rPr>
              <a:t>selectors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4. For recursive data, add a recursive call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cs typeface="Consolas"/>
              </a:rPr>
              <a:t>1. Write </a:t>
            </a:r>
            <a:r>
              <a:rPr lang="en-US" sz="2400" dirty="0">
                <a:cs typeface="Consolas"/>
              </a:rPr>
              <a:t>a </a:t>
            </a:r>
            <a:r>
              <a:rPr lang="en-US" sz="2400" dirty="0" err="1">
                <a:cs typeface="Consolas"/>
              </a:rPr>
              <a:t>cond</a:t>
            </a:r>
            <a:r>
              <a:rPr lang="en-US" sz="2400" dirty="0">
                <a:cs typeface="Consolas"/>
              </a:rPr>
              <a:t> clause with the correct number of clauses.</a:t>
            </a:r>
          </a:p>
          <a:p>
            <a:r>
              <a:rPr lang="en-US" sz="2400" dirty="0" smtClean="0">
                <a:solidFill>
                  <a:schemeClr val="tx1"/>
                </a:solidFill>
                <a:cs typeface="Consolas"/>
              </a:rPr>
              <a:t>2. Write </a:t>
            </a:r>
            <a:r>
              <a:rPr lang="en-US" sz="2400" dirty="0">
                <a:solidFill>
                  <a:schemeClr val="tx1"/>
                </a:solidFill>
                <a:cs typeface="Consolas"/>
              </a:rPr>
              <a:t>predicates that distinguish the cases.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3. For </a:t>
            </a:r>
            <a:r>
              <a:rPr lang="en-US" sz="2400" dirty="0">
                <a:solidFill>
                  <a:schemeClr val="tx1"/>
                </a:solidFill>
              </a:rPr>
              <a:t>mixed data, add </a:t>
            </a:r>
            <a:r>
              <a:rPr lang="en-US" sz="2400" dirty="0" smtClean="0">
                <a:solidFill>
                  <a:schemeClr val="tx1"/>
                </a:solidFill>
              </a:rPr>
              <a:t>selectors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4. For recursive data, add a recursive call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600" y="5333048"/>
            <a:ext cx="3112840" cy="10525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0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600" dirty="0" smtClean="0"/>
              <a:t>Observe </a:t>
            </a:r>
            <a:r>
              <a:rPr lang="en-US" sz="1600" dirty="0"/>
              <a:t>that </a:t>
            </a:r>
            <a:r>
              <a:rPr lang="en-US" sz="1600" b="1" dirty="0"/>
              <a:t>(cons X </a:t>
            </a:r>
            <a:r>
              <a:rPr lang="en-US" sz="1600" b="1" dirty="0" err="1" smtClean="0"/>
              <a:t>ListOfX</a:t>
            </a:r>
            <a:r>
              <a:rPr lang="en-US" sz="1600" b="1" dirty="0" smtClean="0"/>
              <a:t>) </a:t>
            </a:r>
            <a:r>
              <a:rPr lang="en-US" sz="1600" dirty="0" smtClean="0"/>
              <a:t>was a structured value, and that </a:t>
            </a:r>
            <a:r>
              <a:rPr lang="en-US" sz="1600" b="1" dirty="0" smtClean="0"/>
              <a:t>(first </a:t>
            </a:r>
            <a:r>
              <a:rPr lang="en-US" sz="1600" b="1" dirty="0" err="1" smtClean="0"/>
              <a:t>lst</a:t>
            </a:r>
            <a:r>
              <a:rPr lang="en-US" sz="1600" b="1" dirty="0" smtClean="0"/>
              <a:t>) </a:t>
            </a:r>
            <a:r>
              <a:rPr lang="en-US" sz="1600" dirty="0" smtClean="0"/>
              <a:t>and </a:t>
            </a:r>
            <a:r>
              <a:rPr lang="en-US" sz="1600" b="1" dirty="0" smtClean="0"/>
              <a:t>(rest </a:t>
            </a:r>
            <a:r>
              <a:rPr lang="en-US" sz="1600" b="1" dirty="0" err="1" smtClean="0"/>
              <a:t>lst</a:t>
            </a:r>
            <a:r>
              <a:rPr lang="en-US" sz="1600" b="1" dirty="0" smtClean="0"/>
              <a:t>) </a:t>
            </a:r>
            <a:r>
              <a:rPr lang="en-US" sz="1600" dirty="0" smtClean="0"/>
              <a:t>were the appropriate selector expressions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760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0" grpId="1" animBg="1"/>
      <p:bldP spid="14" grpId="0" animBg="1"/>
      <p:bldP spid="14" grpId="1" animBg="1"/>
      <p:bldP spid="16" grpId="0" animBg="1"/>
      <p:bldP spid="5" grpId="0" animBg="1"/>
      <p:bldP spid="11" grpId="0" animBg="1"/>
      <p:bldP spid="11" grpId="1" animBg="1"/>
      <p:bldP spid="15" grpId="0" animBg="1"/>
      <p:bldP spid="15" grpId="1" animBg="1"/>
      <p:bldP spid="17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Template to 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when we use a template, all we do is fill in the blanks.</a:t>
            </a:r>
          </a:p>
          <a:p>
            <a:r>
              <a:rPr lang="en-US" dirty="0" smtClean="0"/>
              <a:t>For each blank, we had a question to answer:</a:t>
            </a:r>
          </a:p>
          <a:p>
            <a:pPr lvl="1"/>
            <a:r>
              <a:rPr lang="en-US" dirty="0" smtClean="0"/>
              <a:t>"What's the answer for a red light?"</a:t>
            </a:r>
          </a:p>
          <a:p>
            <a:pPr lvl="1"/>
            <a:r>
              <a:rPr lang="en-US" dirty="0" smtClean="0"/>
              <a:t>"What's the answer for a yellow light?"</a:t>
            </a:r>
          </a:p>
          <a:p>
            <a:pPr lvl="1"/>
            <a:r>
              <a:rPr lang="en-US" dirty="0" smtClean="0"/>
              <a:t>"What's the answer for a green light?"</a:t>
            </a:r>
          </a:p>
          <a:p>
            <a:r>
              <a:rPr lang="en-US" dirty="0" smtClean="0"/>
              <a:t>The questions are the same, no matter what the function 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6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88e803a909feaa554f3ea4c275832e36bc9698d"/>
  <p:tag name="ISPRING_RESOURCE_PATHS_HASH_2" val="32c4153e5d9a12be7a8cf4b227354fb9174d4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3379</TotalTime>
  <Words>2605</Words>
  <Application>Microsoft Office PowerPoint</Application>
  <PresentationFormat>On-screen Show (4:3)</PresentationFormat>
  <Paragraphs>357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Using the List Template</vt:lpstr>
      <vt:lpstr>Learning Objectives</vt:lpstr>
      <vt:lpstr>Review: The ListOfX Data Definition</vt:lpstr>
      <vt:lpstr>This definition is self-referential.</vt:lpstr>
      <vt:lpstr>Template for List data</vt:lpstr>
      <vt:lpstr>This template is self-referential</vt:lpstr>
      <vt:lpstr>Let's add this to the recipe for writing a template</vt:lpstr>
      <vt:lpstr>Let's see how the four steps in the template recipe show up in the list template.</vt:lpstr>
      <vt:lpstr>From Template to Function Definition</vt:lpstr>
      <vt:lpstr>Template Questions for TLState</vt:lpstr>
      <vt:lpstr>Template questions for ListOf&lt;X&gt;</vt:lpstr>
      <vt:lpstr>Let’s do some examples</vt:lpstr>
      <vt:lpstr>Example 1: lon-length</vt:lpstr>
      <vt:lpstr>Example 1: lon-length</vt:lpstr>
      <vt:lpstr>Example 1: lon-length</vt:lpstr>
      <vt:lpstr>The code is self-referential, too</vt:lpstr>
      <vt:lpstr>Example 2: lon-sum</vt:lpstr>
      <vt:lpstr>Example 2: lon-sum</vt:lpstr>
      <vt:lpstr>Watch this work:</vt:lpstr>
      <vt:lpstr>Example 3: double-all</vt:lpstr>
      <vt:lpstr>Example 3: double-all</vt:lpstr>
      <vt:lpstr>Example 4: remove-evens</vt:lpstr>
      <vt:lpstr>Example 4: remove-evens</vt:lpstr>
      <vt:lpstr>Example 4: remove-evens</vt:lpstr>
      <vt:lpstr>Example 4: remove-evens</vt:lpstr>
      <vt:lpstr>Example 5: remove-first-even</vt:lpstr>
      <vt:lpstr>Example 5: remove-first-even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109</cp:revision>
  <dcterms:created xsi:type="dcterms:W3CDTF">2010-06-24T16:22:15Z</dcterms:created>
  <dcterms:modified xsi:type="dcterms:W3CDTF">2015-08-25T20:56:47Z</dcterms:modified>
</cp:coreProperties>
</file>