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4" r:id="rId18"/>
    <p:sldId id="412" r:id="rId19"/>
    <p:sldId id="41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647" autoAdjust="0"/>
  </p:normalViewPr>
  <p:slideViewPr>
    <p:cSldViewPr>
      <p:cViewPr varScale="1">
        <p:scale>
          <a:sx n="81" d="100"/>
          <a:sy n="81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9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4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6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Resize video to this box.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7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6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1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4.4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3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list-max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NonEmptyListOfInteger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Integer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GIVEN: a non-empty list of integers,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RETURNS: the largest element of the list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(define (</a:t>
            </a:r>
            <a:r>
              <a:rPr lang="en-US" sz="2000" b="1" dirty="0" smtClean="0">
                <a:latin typeface="Consolas"/>
                <a:cs typeface="Consolas"/>
              </a:rPr>
              <a:t>list-max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(</a:t>
            </a:r>
            <a:r>
              <a:rPr lang="en-US" sz="2000" b="1" dirty="0" err="1">
                <a:latin typeface="Consolas"/>
                <a:cs typeface="Consolas"/>
              </a:rPr>
              <a:t>cond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)]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[else </a:t>
            </a:r>
            <a:r>
              <a:rPr lang="en-US" sz="2000" b="1" dirty="0" smtClean="0">
                <a:latin typeface="Consolas"/>
                <a:cs typeface="Consolas"/>
              </a:rPr>
              <a:t>(max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</a:t>
            </a:r>
            <a:r>
              <a:rPr lang="en-US" sz="2000" b="1" dirty="0" smtClean="0">
                <a:latin typeface="Consolas"/>
                <a:cs typeface="Consolas"/>
              </a:rPr>
              <a:t>(list-max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average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33 (cons 11 empty))) = 22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33 (cons 11 (cons 11 empty)))) = 55/3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NELON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structural decomposition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(define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lon-avg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(</a:t>
            </a:r>
            <a:r>
              <a:rPr lang="en-US" sz="2000" b="1" dirty="0" err="1">
                <a:latin typeface="Consolas"/>
                <a:cs typeface="Consolas"/>
              </a:rPr>
              <a:t>cond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)]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[else </a:t>
            </a:r>
            <a:r>
              <a:rPr lang="en-US" sz="2000" b="1" dirty="0" smtClean="0">
                <a:latin typeface="Consolas"/>
                <a:cs typeface="Consolas"/>
              </a:rPr>
              <a:t>(....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lon-avg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042335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12" name="Freeform 11"/>
          <p:cNvSpPr/>
          <p:nvPr/>
        </p:nvSpPr>
        <p:spPr>
          <a:xfrm>
            <a:off x="2886419" y="3906826"/>
            <a:ext cx="4437045" cy="1138899"/>
          </a:xfrm>
          <a:custGeom>
            <a:avLst/>
            <a:gdLst>
              <a:gd name="connsiteX0" fmla="*/ 3602516 w 4437045"/>
              <a:gd name="connsiteY0" fmla="*/ 1138899 h 1138899"/>
              <a:gd name="connsiteX1" fmla="*/ 4186410 w 4437045"/>
              <a:gd name="connsiteY1" fmla="*/ 103314 h 1138899"/>
              <a:gd name="connsiteX2" fmla="*/ 0 w 4437045"/>
              <a:gd name="connsiteY2" fmla="*/ 92297 h 113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7045" h="1138899">
                <a:moveTo>
                  <a:pt x="3602516" y="1138899"/>
                </a:moveTo>
                <a:cubicBezTo>
                  <a:pt x="4194672" y="708323"/>
                  <a:pt x="4786829" y="277748"/>
                  <a:pt x="4186410" y="103314"/>
                </a:cubicBezTo>
                <a:cubicBezTo>
                  <a:pt x="3585991" y="-71120"/>
                  <a:pt x="1792995" y="10588"/>
                  <a:pt x="0" y="92297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Oops...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(list 33 11 11)) </a:t>
            </a:r>
            <a:r>
              <a:rPr lang="en-US" dirty="0" smtClean="0"/>
              <a:t>= 55/3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 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 33 11) </a:t>
            </a:r>
            <a:r>
              <a:rPr lang="en-US" dirty="0" smtClean="0">
                <a:sym typeface="Wingdings" pitchFamily="2" charset="2"/>
              </a:rPr>
              <a:t>= 55/3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(list 33   11))    </a:t>
            </a:r>
            <a:r>
              <a:rPr lang="en-US" dirty="0" smtClean="0"/>
              <a:t>= 22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  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 </a:t>
            </a:r>
            <a:r>
              <a:rPr lang="en-US" sz="3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33 11) </a:t>
            </a:r>
            <a:r>
              <a:rPr lang="en-US" sz="3000" dirty="0">
                <a:sym typeface="Wingdings" pitchFamily="2" charset="2"/>
              </a:rPr>
              <a:t>= </a:t>
            </a:r>
            <a:r>
              <a:rPr lang="en-US" sz="3000" dirty="0" smtClean="0">
                <a:sym typeface="Wingdings" pitchFamily="2" charset="2"/>
              </a:rPr>
              <a:t>22</a:t>
            </a:r>
            <a:endParaRPr lang="en-US" sz="3000" dirty="0" smtClean="0"/>
          </a:p>
          <a:p>
            <a:r>
              <a:rPr lang="en-US" dirty="0" smtClean="0">
                <a:cs typeface="Consolas" pitchFamily="49" charset="0"/>
              </a:rPr>
              <a:t>Can't have both!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687954" y="2208607"/>
            <a:ext cx="1097281" cy="978408"/>
          </a:xfrm>
          <a:prstGeom prst="downArrow">
            <a:avLst>
              <a:gd name="adj1" fmla="val 100000"/>
              <a:gd name="adj2" fmla="val 9856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6200000">
            <a:off x="2176995" y="3133612"/>
            <a:ext cx="2316443" cy="452388"/>
          </a:xfrm>
          <a:prstGeom prst="leftRightArrow">
            <a:avLst/>
          </a:prstGeom>
          <a:solidFill>
            <a:schemeClr val="accent2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1518" y="3290897"/>
            <a:ext cx="5501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11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eft-Right Arrow 9"/>
          <p:cNvSpPr/>
          <p:nvPr/>
        </p:nvSpPr>
        <p:spPr>
          <a:xfrm rot="16200000">
            <a:off x="3915416" y="3970656"/>
            <a:ext cx="642354" cy="452388"/>
          </a:xfrm>
          <a:prstGeom prst="leftRightArrow">
            <a:avLst/>
          </a:prstGeom>
          <a:solidFill>
            <a:schemeClr val="accent2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587" y="2445153"/>
            <a:ext cx="2970799" cy="1829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Here are two </a:t>
            </a:r>
            <a:r>
              <a:rPr lang="en-US" sz="1400" dirty="0" smtClean="0"/>
              <a:t>lists. They </a:t>
            </a:r>
            <a:r>
              <a:rPr lang="en-US" sz="1400" dirty="0"/>
              <a:t>have the same first </a:t>
            </a:r>
            <a:r>
              <a:rPr lang="en-US" sz="1400" dirty="0" smtClean="0"/>
              <a:t>element (33), </a:t>
            </a:r>
            <a:r>
              <a:rPr lang="en-US" sz="1400" dirty="0"/>
              <a:t>and the average of their rests is the </a:t>
            </a:r>
            <a:r>
              <a:rPr lang="en-US" sz="1400" dirty="0" smtClean="0"/>
              <a:t>same (11).   </a:t>
            </a:r>
            <a:r>
              <a:rPr lang="en-US" sz="1400" dirty="0"/>
              <a:t>But they have different averages.  </a:t>
            </a:r>
            <a:r>
              <a:rPr lang="en-US" sz="1400" dirty="0" smtClean="0"/>
              <a:t>So there's no way to combine 33 and 11 that will give the right answer for both examples.  So simply using the template can't possibly work.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2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something simpler!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NELON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combine simpler functions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(/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3962400"/>
            <a:ext cx="44196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Here we had a problem that could not be solved by </a:t>
            </a:r>
            <a:r>
              <a:rPr lang="en-US" sz="1800" dirty="0" smtClean="0"/>
              <a:t>blindly following the template. </a:t>
            </a:r>
            <a:endParaRPr lang="en-US" sz="1800" dirty="0"/>
          </a:p>
          <a:p>
            <a:r>
              <a:rPr lang="en-US" sz="1800" dirty="0"/>
              <a:t>But we </a:t>
            </a:r>
            <a:r>
              <a:rPr lang="en-US" sz="1800" dirty="0" smtClean="0"/>
              <a:t>could still </a:t>
            </a:r>
            <a:r>
              <a:rPr lang="en-US" sz="1800" dirty="0"/>
              <a:t>solve </a:t>
            </a:r>
            <a:r>
              <a:rPr lang="en-US" sz="1800" dirty="0" smtClean="0"/>
              <a:t>it by dividing it into simpler pieces and combining the answers for the pieces.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11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defining non-empty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NonEmptyListOfX</a:t>
            </a:r>
            <a:r>
              <a:rPr lang="en-US" dirty="0" smtClean="0"/>
              <a:t> is a</a:t>
            </a:r>
          </a:p>
          <a:p>
            <a:r>
              <a:rPr lang="en-US" dirty="0"/>
              <a:t> </a:t>
            </a:r>
            <a:r>
              <a:rPr lang="en-US" dirty="0" smtClean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this one?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one when the first element of the list needs to be treated specially.</a:t>
            </a:r>
          </a:p>
          <a:p>
            <a:r>
              <a:rPr lang="en-US" dirty="0" smtClean="0"/>
              <a:t>This one is most often useful with a help function that takes an X and a </a:t>
            </a:r>
            <a:r>
              <a:rPr lang="en-US" dirty="0" err="1" smtClean="0"/>
              <a:t>ListOfX's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We'll see this again in Module 7 when we talk about accumulators and generalizing with </a:t>
            </a:r>
            <a:r>
              <a:rPr lang="en-US" dirty="0" err="1" smtClean="0"/>
              <a:t>invarariants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Remember, don't use non-empty lists unless you really need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vast majority of problems make sense for the empty list.</a:t>
            </a:r>
          </a:p>
          <a:p>
            <a:r>
              <a:rPr lang="en-US" dirty="0" smtClean="0"/>
              <a:t>Make your data definitions in the form </a:t>
            </a:r>
            <a:r>
              <a:rPr lang="en-US" dirty="0" err="1" smtClean="0"/>
              <a:t>ListOfX</a:t>
            </a:r>
            <a:r>
              <a:rPr lang="en-US" dirty="0" smtClean="0"/>
              <a:t> if that make sense (even if the list in the problem never happens to be empty.</a:t>
            </a:r>
          </a:p>
          <a:p>
            <a:r>
              <a:rPr lang="en-US" dirty="0" smtClean="0"/>
              <a:t>If you're using a </a:t>
            </a:r>
            <a:r>
              <a:rPr lang="en-US" dirty="0" err="1" smtClean="0"/>
              <a:t>NonEmptyListOf</a:t>
            </a:r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emplate, and you have duplicated code, that's a sign that it should be a plain old </a:t>
            </a:r>
            <a:r>
              <a:rPr lang="en-US" dirty="0" err="1" smtClean="0"/>
              <a:t>ListOfX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explain the difference between a list of items and a non-empty list of items</a:t>
            </a:r>
          </a:p>
          <a:p>
            <a:r>
              <a:rPr lang="en-US" dirty="0" smtClean="0"/>
              <a:t>You should be able to write down the template for a non-empty list and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smtClean="0"/>
              <a:t>Do Problem Set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computations on lists make sense on empty lists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(sum empty) = 0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(product empty) = 1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some computations don't make sense for empty lists</a:t>
            </a:r>
          </a:p>
          <a:p>
            <a:pPr lvl="1"/>
            <a:r>
              <a:rPr lang="en-US" dirty="0" smtClean="0"/>
              <a:t>min, max</a:t>
            </a:r>
          </a:p>
          <a:p>
            <a:pPr lvl="1"/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these problems, the list template doesn't make sense, either.</a:t>
            </a:r>
          </a:p>
          <a:p>
            <a:r>
              <a:rPr lang="en-US" dirty="0" smtClean="0"/>
              <a:t>For these problems, we use a different data definition and a different template that is tuned for dealing with lists that are always non-empty.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</a:t>
            </a:r>
            <a:r>
              <a:rPr lang="en-US" dirty="0" smtClean="0"/>
              <a:t>for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>
                <a:latin typeface="Consolas"/>
                <a:cs typeface="Consolas"/>
              </a:rPr>
              <a:t>;; A </a:t>
            </a:r>
            <a:r>
              <a:rPr lang="en-US" sz="2700" b="1" dirty="0" err="1">
                <a:latin typeface="Consolas"/>
                <a:cs typeface="Consolas"/>
              </a:rPr>
              <a:t>NonEmptyListOfSardines</a:t>
            </a:r>
            <a:r>
              <a:rPr lang="en-US" sz="2700" b="1" dirty="0">
                <a:latin typeface="Consolas"/>
                <a:cs typeface="Consolas"/>
              </a:rPr>
              <a:t> is one </a:t>
            </a:r>
            <a:r>
              <a:rPr lang="en-US" sz="2700" b="1" dirty="0" smtClean="0">
                <a:latin typeface="Consolas"/>
                <a:cs typeface="Consolas"/>
              </a:rPr>
              <a:t>of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</a:t>
            </a:r>
            <a:r>
              <a:rPr lang="en-US" sz="2700" b="1" dirty="0">
                <a:latin typeface="Consolas"/>
                <a:cs typeface="Consolas"/>
              </a:rPr>
              <a:t>; -- (cons Sardine empty</a:t>
            </a:r>
            <a:r>
              <a:rPr lang="en-US" sz="27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</a:t>
            </a:r>
            <a:r>
              <a:rPr lang="en-US" sz="2700" b="1" dirty="0">
                <a:latin typeface="Consolas"/>
                <a:cs typeface="Consolas"/>
              </a:rPr>
              <a:t>; -- (cons Sardine </a:t>
            </a:r>
            <a:r>
              <a:rPr lang="en-US" sz="2700" b="1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;;          </a:t>
            </a:r>
            <a:r>
              <a:rPr lang="en-US" sz="2700" b="1" dirty="0" err="1" smtClean="0">
                <a:latin typeface="Consolas"/>
                <a:cs typeface="Consolas"/>
              </a:rPr>
              <a:t>NonEmptyListOfSardines</a:t>
            </a:r>
            <a:r>
              <a:rPr lang="en-US" sz="2700" b="1" dirty="0">
                <a:latin typeface="Consolas"/>
                <a:cs typeface="Consolas"/>
              </a:rPr>
              <a:t>)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p Arrow 6"/>
          <p:cNvSpPr/>
          <p:nvPr/>
        </p:nvSpPr>
        <p:spPr>
          <a:xfrm rot="20403134">
            <a:off x="2609750" y="2237496"/>
            <a:ext cx="242316" cy="1720184"/>
          </a:xfrm>
          <a:prstGeom prst="upArrow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>
                <a:latin typeface="Consolas"/>
                <a:cs typeface="Consolas"/>
              </a:rPr>
              <a:t>NonEmptyListOfSardines</a:t>
            </a:r>
            <a:r>
              <a:rPr lang="en-US" sz="2000" b="1" dirty="0">
                <a:latin typeface="Consolas"/>
                <a:cs typeface="Consolas"/>
              </a:rPr>
              <a:t> 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nelist-fn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nelist-fn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79224" y="4683842"/>
            <a:ext cx="4105547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(rest 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/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NonEmptyListOfSardines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400" dirty="0" smtClean="0"/>
              <a:t>so call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nelist-fn</a:t>
            </a:r>
            <a:r>
              <a:rPr lang="en-US" sz="2400" dirty="0" smtClean="0"/>
              <a:t>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7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Questions for 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>
                <a:latin typeface="Consolas"/>
                <a:cs typeface="Consolas"/>
              </a:rPr>
              <a:t>NonEmptyListOfSardines</a:t>
            </a:r>
            <a:r>
              <a:rPr lang="en-US" sz="2000" b="1" dirty="0">
                <a:latin typeface="Consolas"/>
                <a:cs typeface="Consolas"/>
              </a:rPr>
              <a:t> 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799" y="4439798"/>
            <a:ext cx="2425547" cy="9144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the answer for a list of length 1?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388" y="4818828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9" name="Freeform 8"/>
          <p:cNvSpPr/>
          <p:nvPr/>
        </p:nvSpPr>
        <p:spPr>
          <a:xfrm>
            <a:off x="5255046" y="3084723"/>
            <a:ext cx="1758812" cy="1366091"/>
          </a:xfrm>
          <a:custGeom>
            <a:avLst/>
            <a:gdLst>
              <a:gd name="connsiteX0" fmla="*/ 1410159 w 1758812"/>
              <a:gd name="connsiteY0" fmla="*/ 1366091 h 1366091"/>
              <a:gd name="connsiteX1" fmla="*/ 1663547 w 1758812"/>
              <a:gd name="connsiteY1" fmla="*/ 705079 h 1366091"/>
              <a:gd name="connsiteX2" fmla="*/ 0 w 1758812"/>
              <a:gd name="connsiteY2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812" h="1366091">
                <a:moveTo>
                  <a:pt x="1410159" y="1366091"/>
                </a:moveTo>
                <a:cubicBezTo>
                  <a:pt x="1654366" y="1149426"/>
                  <a:pt x="1898574" y="932761"/>
                  <a:pt x="1663547" y="705079"/>
                </a:cubicBezTo>
                <a:cubicBezTo>
                  <a:pt x="1428520" y="477397"/>
                  <a:pt x="714260" y="238698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53120" y="3459296"/>
            <a:ext cx="961270" cy="1355075"/>
          </a:xfrm>
          <a:custGeom>
            <a:avLst/>
            <a:gdLst>
              <a:gd name="connsiteX0" fmla="*/ 278225 w 961270"/>
              <a:gd name="connsiteY0" fmla="*/ 1355075 h 1355075"/>
              <a:gd name="connsiteX1" fmla="*/ 35853 w 961270"/>
              <a:gd name="connsiteY1" fmla="*/ 738131 h 1355075"/>
              <a:gd name="connsiteX2" fmla="*/ 961270 w 961270"/>
              <a:gd name="connsiteY2" fmla="*/ 0 h 13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270" h="1355075">
                <a:moveTo>
                  <a:pt x="278225" y="1355075"/>
                </a:moveTo>
                <a:cubicBezTo>
                  <a:pt x="100118" y="1159526"/>
                  <a:pt x="-77988" y="963977"/>
                  <a:pt x="35853" y="738131"/>
                </a:cubicBezTo>
                <a:cubicBezTo>
                  <a:pt x="149694" y="512285"/>
                  <a:pt x="555482" y="256142"/>
                  <a:pt x="96127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Non-Empty Lists: The General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NonEmptyListOfX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-- (cons X empty)  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list with a single X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-- (cons X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NonEmptyListOfX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sequence whose first element is x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and whose other elements are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represented by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Questions for 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 smtClean="0">
                <a:latin typeface="Consolas"/>
                <a:cs typeface="Consolas"/>
              </a:rPr>
              <a:t>NonEmptyListOfX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799" y="4439798"/>
            <a:ext cx="2425547" cy="9144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the answer for a list of length 1?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388" y="4818828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9" name="Freeform 8"/>
          <p:cNvSpPr/>
          <p:nvPr/>
        </p:nvSpPr>
        <p:spPr>
          <a:xfrm>
            <a:off x="5255046" y="3084723"/>
            <a:ext cx="1758812" cy="1366091"/>
          </a:xfrm>
          <a:custGeom>
            <a:avLst/>
            <a:gdLst>
              <a:gd name="connsiteX0" fmla="*/ 1410159 w 1758812"/>
              <a:gd name="connsiteY0" fmla="*/ 1366091 h 1366091"/>
              <a:gd name="connsiteX1" fmla="*/ 1663547 w 1758812"/>
              <a:gd name="connsiteY1" fmla="*/ 705079 h 1366091"/>
              <a:gd name="connsiteX2" fmla="*/ 0 w 1758812"/>
              <a:gd name="connsiteY2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812" h="1366091">
                <a:moveTo>
                  <a:pt x="1410159" y="1366091"/>
                </a:moveTo>
                <a:cubicBezTo>
                  <a:pt x="1654366" y="1149426"/>
                  <a:pt x="1898574" y="932761"/>
                  <a:pt x="1663547" y="705079"/>
                </a:cubicBezTo>
                <a:cubicBezTo>
                  <a:pt x="1428520" y="477397"/>
                  <a:pt x="714260" y="238698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53120" y="3459296"/>
            <a:ext cx="961270" cy="1355075"/>
          </a:xfrm>
          <a:custGeom>
            <a:avLst/>
            <a:gdLst>
              <a:gd name="connsiteX0" fmla="*/ 278225 w 961270"/>
              <a:gd name="connsiteY0" fmla="*/ 1355075 h 1355075"/>
              <a:gd name="connsiteX1" fmla="*/ 35853 w 961270"/>
              <a:gd name="connsiteY1" fmla="*/ 738131 h 1355075"/>
              <a:gd name="connsiteX2" fmla="*/ 961270 w 961270"/>
              <a:gd name="connsiteY2" fmla="*/ 0 h 13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270" h="1355075">
                <a:moveTo>
                  <a:pt x="278225" y="1355075"/>
                </a:moveTo>
                <a:cubicBezTo>
                  <a:pt x="100118" y="1159526"/>
                  <a:pt x="-77988" y="963977"/>
                  <a:pt x="35853" y="738131"/>
                </a:cubicBezTo>
                <a:cubicBezTo>
                  <a:pt x="149694" y="512285"/>
                  <a:pt x="555482" y="256142"/>
                  <a:pt x="96127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1091</Words>
  <Application>Microsoft Office PowerPoint</Application>
  <PresentationFormat>On-screen Show (4:3)</PresentationFormat>
  <Paragraphs>153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Non-Empty Lists</vt:lpstr>
      <vt:lpstr>Empty lists</vt:lpstr>
      <vt:lpstr>Non-empty lists</vt:lpstr>
      <vt:lpstr>Non-Empty Lists</vt:lpstr>
      <vt:lpstr>Data Definition for Non-Empty List</vt:lpstr>
      <vt:lpstr>Template for Non-Empty List</vt:lpstr>
      <vt:lpstr>Template Questions for Non-Empty Lists</vt:lpstr>
      <vt:lpstr>Non-Empty Lists: The General Pattern</vt:lpstr>
      <vt:lpstr>Template Questions for Non-Empty Lists</vt:lpstr>
      <vt:lpstr>Example: max</vt:lpstr>
      <vt:lpstr>Example: average</vt:lpstr>
      <vt:lpstr>Example: average</vt:lpstr>
      <vt:lpstr>Oops...    </vt:lpstr>
      <vt:lpstr>Try something simpler!</vt:lpstr>
      <vt:lpstr>Another way of defining non-empty lists</vt:lpstr>
      <vt:lpstr>When to use this one?</vt:lpstr>
      <vt:lpstr>Remember, don't use non-empty lists unless you really need to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66</cp:revision>
  <dcterms:created xsi:type="dcterms:W3CDTF">2010-06-24T16:22:15Z</dcterms:created>
  <dcterms:modified xsi:type="dcterms:W3CDTF">2015-08-25T20:58:00Z</dcterms:modified>
</cp:coreProperties>
</file>