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59" r:id="rId4"/>
    <p:sldId id="269" r:id="rId5"/>
    <p:sldId id="265" r:id="rId6"/>
    <p:sldId id="270" r:id="rId7"/>
    <p:sldId id="267" r:id="rId8"/>
    <p:sldId id="271"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62764" autoAdjust="0"/>
  </p:normalViewPr>
  <p:slideViewPr>
    <p:cSldViewPr snapToGrid="0">
      <p:cViewPr varScale="1">
        <p:scale>
          <a:sx n="47" d="100"/>
          <a:sy n="47" d="100"/>
        </p:scale>
        <p:origin x="-10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8/27/2014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Welcome to CS 50-10, Program Design Paradigms, also known as “Bootcamp”</a:t>
            </a:r>
          </a:p>
          <a:p>
            <a:endParaRPr lang="en-US" dirty="0" smtClean="0"/>
          </a:p>
          <a:p>
            <a:r>
              <a:rPr lang="en-US" dirty="0" smtClean="0"/>
              <a:t>I’m Professor Wand, and I will be your instructor in this online course.</a:t>
            </a:r>
          </a:p>
          <a:p>
            <a:endParaRPr lang="en-US" dirty="0" smtClean="0"/>
          </a:p>
          <a:p>
            <a:r>
              <a:rPr lang="en-US" dirty="0" smtClean="0"/>
              <a:t>In this lesson, we will learn about the goals of this course and about some of the educational philosophy behind it.</a:t>
            </a:r>
            <a:endParaRPr lang="en-US" dirty="0"/>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4</a:t>
            </a:fld>
            <a:endParaRPr lang="en-US"/>
          </a:p>
        </p:txBody>
      </p:sp>
    </p:spTree>
    <p:extLst>
      <p:ext uri="{BB962C8B-B14F-4D97-AF65-F5344CB8AC3E}">
        <p14:creationId xmlns:p14="http://schemas.microsoft.com/office/powerpoint/2010/main" val="29474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8</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go through the course, we will learn about more and more complicated kinds of data design and design strategies.  This map</a:t>
            </a:r>
            <a:r>
              <a:rPr lang="en-US" baseline="0" dirty="0" smtClean="0"/>
              <a:t>, which we will show at the beginning of every module, will help you see where you are in the course content.</a:t>
            </a:r>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9</a:t>
            </a:fld>
            <a:endParaRPr lang="en-US"/>
          </a:p>
        </p:txBody>
      </p:sp>
    </p:spTree>
    <p:extLst>
      <p:ext uri="{BB962C8B-B14F-4D97-AF65-F5344CB8AC3E}">
        <p14:creationId xmlns:p14="http://schemas.microsoft.com/office/powerpoint/2010/main" val="51896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8/27/2014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8/27/2014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8/27/2014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8/27/2014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8/27/2014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8/27/2014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 of </a:t>
            </a:r>
            <a:r>
              <a:rPr lang="en-US" dirty="0"/>
              <a:t>T</a:t>
            </a:r>
            <a:r>
              <a:rPr lang="en-US" dirty="0" smtClean="0"/>
              <a:t>his Course</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0.2</a:t>
            </a:r>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2012-2014</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Piazza</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should be able to:</a:t>
            </a:r>
          </a:p>
          <a:p>
            <a:pPr lvl="1"/>
            <a:r>
              <a:rPr lang="en-US" dirty="0" smtClean="0"/>
              <a:t>list the 6 principles underlying this course</a:t>
            </a:r>
          </a:p>
          <a:p>
            <a:pPr lvl="1"/>
            <a:r>
              <a:rPr lang="en-US" dirty="0" smtClean="0"/>
              <a:t>list the 6 steps of the design recipe</a:t>
            </a:r>
          </a:p>
          <a:p>
            <a:pPr lvl="1"/>
            <a:r>
              <a:rPr lang="en-US" dirty="0" smtClean="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This course is based on six principles.  Everything we do can be traced back to one or more of these principles.</a:t>
            </a:r>
          </a:p>
          <a:p>
            <a:r>
              <a:rPr lang="en-US" dirty="0" smtClean="0"/>
              <a:t>We will expand on each of them as we go along.</a:t>
            </a:r>
          </a:p>
          <a:p>
            <a:r>
              <a:rPr lang="en-US" dirty="0" smtClean="0"/>
              <a:t>You should 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419155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0195458"/>
              </p:ext>
            </p:extLst>
          </p:nvPr>
        </p:nvGraphicFramePr>
        <p:xfrm>
          <a:off x="457200" y="914400"/>
          <a:ext cx="8229600" cy="551688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Six Principles of this course</a:t>
                      </a:r>
                      <a:endParaRPr lang="en-US" sz="3200" dirty="0"/>
                    </a:p>
                  </a:txBody>
                  <a:tcPr/>
                </a:tc>
              </a:tr>
              <a:tr h="370840">
                <a:tc>
                  <a:txBody>
                    <a:bodyPr/>
                    <a:lstStyle/>
                    <a:p>
                      <a:r>
                        <a:rPr lang="en-US" sz="3200" dirty="0" smtClean="0"/>
                        <a:t>1. Programming is a People Discipline</a:t>
                      </a:r>
                      <a:endParaRPr lang="en-US" sz="3200" dirty="0"/>
                    </a:p>
                  </a:txBody>
                  <a:tcPr/>
                </a:tc>
              </a:tr>
              <a:tr h="370840">
                <a:tc>
                  <a:txBody>
                    <a:bodyPr/>
                    <a:lstStyle/>
                    <a:p>
                      <a:r>
                        <a:rPr lang="en-US" sz="3200" dirty="0" smtClean="0"/>
                        <a:t>2. Represent Information as Data; Interpret Data as Information</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Programs should consist of functions and methods that consume and produce values</a:t>
                      </a:r>
                      <a:endParaRPr lang="en-US" sz="3200" dirty="0"/>
                    </a:p>
                  </a:txBody>
                  <a:tcPr/>
                </a:tc>
              </a:tr>
              <a:tr h="370840">
                <a:tc>
                  <a:txBody>
                    <a:bodyPr/>
                    <a:lstStyle/>
                    <a:p>
                      <a:r>
                        <a:rPr lang="en-US" sz="3200" dirty="0" smtClean="0"/>
                        <a:t>4. Design Functions</a:t>
                      </a:r>
                      <a:r>
                        <a:rPr lang="en-US" sz="3200" baseline="0" dirty="0" smtClean="0"/>
                        <a:t> Systematically</a:t>
                      </a:r>
                      <a:endParaRPr lang="en-US" sz="3200" dirty="0" smtClean="0"/>
                    </a:p>
                  </a:txBody>
                  <a:tcPr/>
                </a:tc>
              </a:tr>
              <a:tr h="370840">
                <a:tc>
                  <a:txBody>
                    <a:bodyPr/>
                    <a:lstStyle/>
                    <a:p>
                      <a:r>
                        <a:rPr lang="en-US" sz="3200" dirty="0" smtClean="0"/>
                        <a:t>5. Design Systems Iteratively</a:t>
                      </a:r>
                      <a:endParaRPr lang="en-US" sz="3200" dirty="0"/>
                    </a:p>
                  </a:txBody>
                  <a:tcPr/>
                </a:tc>
              </a:tr>
              <a:tr h="370840">
                <a:tc>
                  <a:txBody>
                    <a:bodyPr/>
                    <a:lstStyle/>
                    <a:p>
                      <a:r>
                        <a:rPr lang="en-US" sz="3200" dirty="0" smtClean="0"/>
                        <a:t>6. Pass values when you can, share state only when you must.</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687695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Few of Our Slogans</a:t>
            </a:r>
            <a:endParaRPr lang="en-US" dirty="0"/>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endParaRPr lang="en-US" dirty="0" smtClean="0"/>
          </a:p>
          <a:p>
            <a:r>
              <a:rPr lang="en-US" dirty="0" smtClean="0"/>
              <a:t>Here </a:t>
            </a:r>
            <a:r>
              <a:rPr lang="en-US" dirty="0"/>
              <a:t>are our first few slogans</a:t>
            </a:r>
            <a:r>
              <a:rPr lang="en-US" dirty="0" smtClean="0"/>
              <a:t>.  You should write them down, too, in your own handwriting.</a:t>
            </a:r>
          </a:p>
          <a:p>
            <a:r>
              <a:rPr lang="en-US" dirty="0" smtClean="0"/>
              <a:t>In fact, whenever you see one of these blue tables, you should assume that this is something important, and you should probably write it down in your own handwriting so you can memorize it.</a:t>
            </a:r>
            <a:endParaRPr lang="en-US" dirty="0"/>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5</a:t>
            </a:fld>
            <a:endParaRPr lang="en-US"/>
          </a:p>
        </p:txBody>
      </p:sp>
    </p:spTree>
    <p:extLst>
      <p:ext uri="{BB962C8B-B14F-4D97-AF65-F5344CB8AC3E}">
        <p14:creationId xmlns:p14="http://schemas.microsoft.com/office/powerpoint/2010/main" val="1562795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914400"/>
          <a:ext cx="8229600" cy="445008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Some Slogans</a:t>
                      </a:r>
                      <a:endParaRPr lang="en-US" sz="3200" dirty="0"/>
                    </a:p>
                  </a:txBody>
                  <a:tcPr/>
                </a:tc>
              </a:tr>
              <a:tr h="370840">
                <a:tc>
                  <a:txBody>
                    <a:bodyPr/>
                    <a:lstStyle/>
                    <a:p>
                      <a:r>
                        <a:rPr lang="en-US" sz="3200" dirty="0" smtClean="0"/>
                        <a:t>1. Stick to the recipe!</a:t>
                      </a:r>
                      <a:endParaRPr lang="en-US" sz="3200" dirty="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 You</a:t>
                      </a:r>
                      <a:r>
                        <a:rPr lang="en-US" sz="3200" baseline="0" dirty="0" smtClean="0"/>
                        <a:t> don't understand it until you can give an example.</a:t>
                      </a:r>
                      <a:endParaRPr lang="en-US" sz="3200" dirty="0" smtClean="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 One</a:t>
                      </a:r>
                      <a:r>
                        <a:rPr lang="en-US" sz="3200" baseline="0" dirty="0" smtClean="0"/>
                        <a:t> function, one task.</a:t>
                      </a:r>
                      <a:endParaRPr lang="en-US" sz="3200" dirty="0" smtClean="0"/>
                    </a:p>
                  </a:txBody>
                  <a:tcPr/>
                </a:tc>
              </a:tr>
              <a:tr h="370840">
                <a:tc>
                  <a:txBody>
                    <a:bodyPr/>
                    <a:lstStyle/>
                    <a:p>
                      <a:r>
                        <a:rPr lang="en-US" sz="3200" dirty="0" smtClean="0"/>
                        <a:t>4.</a:t>
                      </a:r>
                      <a:r>
                        <a:rPr lang="en-US" sz="3200" baseline="0" dirty="0" smtClean="0"/>
                        <a:t> The Shape of the Data Determines the Shape of the Program.</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5. Practice</a:t>
                      </a:r>
                      <a:r>
                        <a:rPr lang="en-US" sz="3200" baseline="0" dirty="0" smtClean="0"/>
                        <a:t> makes perfect.</a:t>
                      </a:r>
                      <a:endParaRPr lang="en-US" sz="3200" dirty="0" smtClean="0"/>
                    </a:p>
                  </a:txBody>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Tree>
    <p:extLst>
      <p:ext uri="{BB962C8B-B14F-4D97-AF65-F5344CB8AC3E}">
        <p14:creationId xmlns:p14="http://schemas.microsoft.com/office/powerpoint/2010/main" val="300274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783556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663</Words>
  <Application>Microsoft Office PowerPoint</Application>
  <PresentationFormat>On-screen Show (4:3)</PresentationFormat>
  <Paragraphs>89</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Organization of This Course</vt:lpstr>
      <vt:lpstr>Learning Objectives</vt:lpstr>
      <vt:lpstr>Principles</vt:lpstr>
      <vt:lpstr>PowerPoint Presentation</vt:lpstr>
      <vt:lpstr>A Few of Our Slogans</vt:lpstr>
      <vt:lpstr>PowerPoint Presentation</vt:lpstr>
      <vt:lpstr>The Function Design Recipe</vt:lpstr>
      <vt:lpstr>The Function Design Recipe</vt:lpstr>
      <vt:lpstr>PowerPoint Presentation</vt:lpstr>
      <vt:lpstr>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cp:lastModifiedBy>
  <cp:revision>6</cp:revision>
  <dcterms:created xsi:type="dcterms:W3CDTF">2014-06-21T14:26:17Z</dcterms:created>
  <dcterms:modified xsi:type="dcterms:W3CDTF">2014-08-27T21:26:46Z</dcterms:modified>
</cp:coreProperties>
</file>