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5"/>
  </p:notesMasterIdLst>
  <p:sldIdLst>
    <p:sldId id="257" r:id="rId2"/>
    <p:sldId id="320" r:id="rId3"/>
    <p:sldId id="326" r:id="rId4"/>
    <p:sldId id="323" r:id="rId5"/>
    <p:sldId id="306" r:id="rId6"/>
    <p:sldId id="265" r:id="rId7"/>
    <p:sldId id="307" r:id="rId8"/>
    <p:sldId id="295" r:id="rId9"/>
    <p:sldId id="296" r:id="rId10"/>
    <p:sldId id="308" r:id="rId11"/>
    <p:sldId id="272" r:id="rId12"/>
    <p:sldId id="273" r:id="rId13"/>
    <p:sldId id="267" r:id="rId14"/>
    <p:sldId id="279" r:id="rId15"/>
    <p:sldId id="290" r:id="rId16"/>
    <p:sldId id="269" r:id="rId17"/>
    <p:sldId id="280" r:id="rId18"/>
    <p:sldId id="268" r:id="rId19"/>
    <p:sldId id="297" r:id="rId20"/>
    <p:sldId id="274" r:id="rId21"/>
    <p:sldId id="275" r:id="rId22"/>
    <p:sldId id="298" r:id="rId23"/>
    <p:sldId id="327" r:id="rId24"/>
    <p:sldId id="299" r:id="rId25"/>
    <p:sldId id="291" r:id="rId26"/>
    <p:sldId id="283" r:id="rId27"/>
    <p:sldId id="300" r:id="rId28"/>
    <p:sldId id="301" r:id="rId29"/>
    <p:sldId id="302" r:id="rId30"/>
    <p:sldId id="312" r:id="rId31"/>
    <p:sldId id="313" r:id="rId32"/>
    <p:sldId id="310" r:id="rId33"/>
    <p:sldId id="277" r:id="rId34"/>
    <p:sldId id="293" r:id="rId35"/>
    <p:sldId id="314" r:id="rId36"/>
    <p:sldId id="315" r:id="rId37"/>
    <p:sldId id="309" r:id="rId38"/>
    <p:sldId id="324" r:id="rId39"/>
    <p:sldId id="285" r:id="rId40"/>
    <p:sldId id="318" r:id="rId41"/>
    <p:sldId id="317" r:id="rId42"/>
    <p:sldId id="264" r:id="rId43"/>
    <p:sldId id="325" r:id="rId44"/>
  </p:sldIdLst>
  <p:sldSz cx="9144000" cy="6858000" type="screen4x3"/>
  <p:notesSz cx="7315200" cy="96012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ine Sacc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55" autoAdjust="0"/>
    <p:restoredTop sz="96917" autoAdjust="0"/>
  </p:normalViewPr>
  <p:slideViewPr>
    <p:cSldViewPr snapToGrid="0" snapToObjects="1">
      <p:cViewPr varScale="1">
        <p:scale>
          <a:sx n="87" d="100"/>
          <a:sy n="87" d="100"/>
        </p:scale>
        <p:origin x="840" y="84"/>
      </p:cViewPr>
      <p:guideLst>
        <p:guide orient="horz" pos="2160"/>
        <p:guide pos="2880"/>
      </p:guideLst>
    </p:cSldViewPr>
  </p:slideViewPr>
  <p:outlineViewPr>
    <p:cViewPr>
      <p:scale>
        <a:sx n="33" d="100"/>
        <a:sy n="33" d="100"/>
      </p:scale>
      <p:origin x="0" y="3144"/>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F8F25F6-E1EF-4065-8525-42EDEBD9BD22}" type="datetimeFigureOut">
              <a:rPr lang="en-US" smtClean="0"/>
              <a:pPr/>
              <a:t>8/20/2015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27690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44628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8</a:t>
            </a:fld>
            <a:endParaRPr lang="en-US"/>
          </a:p>
        </p:txBody>
      </p:sp>
    </p:spTree>
    <p:extLst>
      <p:ext uri="{BB962C8B-B14F-4D97-AF65-F5344CB8AC3E}">
        <p14:creationId xmlns:p14="http://schemas.microsoft.com/office/powerpoint/2010/main" val="393831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92027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Observe that we have explanations of what each test is</a:t>
            </a:r>
            <a:r>
              <a:rPr lang="en-US" baseline="0" dirty="0" smtClean="0"/>
              <a:t> supposed to test.</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27</a:t>
            </a:fld>
            <a:endParaRPr lang="en-US"/>
          </a:p>
        </p:txBody>
      </p:sp>
    </p:spTree>
    <p:extLst>
      <p:ext uri="{BB962C8B-B14F-4D97-AF65-F5344CB8AC3E}">
        <p14:creationId xmlns:p14="http://schemas.microsoft.com/office/powerpoint/2010/main" val="87906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 the file:</a:t>
            </a:r>
          </a:p>
          <a:p>
            <a:endParaRPr lang="en-US" dirty="0" smtClean="0"/>
          </a:p>
          <a:p>
            <a:r>
              <a:rPr lang="en-US" baseline="0" dirty="0" smtClean="0"/>
              <a:t>-- Most of it is the same.   Look for uses of make-world</a:t>
            </a:r>
          </a:p>
          <a:p>
            <a:endParaRPr lang="en-US" baseline="0" dirty="0" smtClean="0"/>
          </a:p>
          <a:p>
            <a:r>
              <a:rPr lang="en-US" baseline="0" dirty="0" smtClean="0"/>
              <a:t>-- THEN run the file.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39</a:t>
            </a:fld>
            <a:endParaRPr lang="en-US"/>
          </a:p>
        </p:txBody>
      </p:sp>
    </p:spTree>
    <p:extLst>
      <p:ext uri="{BB962C8B-B14F-4D97-AF65-F5344CB8AC3E}">
        <p14:creationId xmlns:p14="http://schemas.microsoft.com/office/powerpoint/2010/main" val="279570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41</a:t>
            </a:fld>
            <a:endParaRPr lang="en-US"/>
          </a:p>
        </p:txBody>
      </p:sp>
    </p:spTree>
    <p:extLst>
      <p:ext uri="{BB962C8B-B14F-4D97-AF65-F5344CB8AC3E}">
        <p14:creationId xmlns:p14="http://schemas.microsoft.com/office/powerpoint/2010/main" val="384778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3C2178-8CCA-4041-9770-46941EE52DB5}"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420532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61806-E715-468D-BE16-87701E4DEEBC}" type="datetime1">
              <a:rPr lang="en-US" smtClean="0"/>
              <a:t>8/20/2015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124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8D303-42C4-427F-ABF7-AEFFFE32ED17}"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7316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1F7A1-287F-44F2-B7D9-DD795EA52044}"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539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74B67-F4E7-4DFB-B423-D87208E8E4B0}"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67016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F46CE-91A9-441B-A2C8-FCB5990C0EDE}"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0716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DFFEBE-01B4-41A8-9B95-B3B902B856D2}"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71216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6D6241-06C8-44C3-8021-44489836A6EB}"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20096445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D473BB5-DF40-4CF2-8CE7-6D226E43FF1C}"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489258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70727AD-60D7-4449-BD5C-671E0F9D77F5}"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39231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92E5D-74F7-4353-A80A-F4D05623AC96}"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87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43AFF9-3E5C-4F69-80D4-8BC6FD57BFEF}"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7602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6389F3-E267-4166-96D5-E1B928433BFE}" type="datetime1">
              <a:rPr lang="en-US" smtClean="0"/>
              <a:t>8/20/2015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89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D6636A-1E59-4641-9B3B-6A1B810E8AEE}" type="datetime1">
              <a:rPr lang="en-US" smtClean="0"/>
              <a:t>8/20/2015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555113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A3613-5E0B-4B6E-BE51-1FA4AA29D085}" type="datetime1">
              <a:rPr lang="en-US" smtClean="0"/>
              <a:t>8/20/2015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62146495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ojHukwW-vuw?rel=0" TargetMode="External"/><Relationship Id="rId5" Type="http://schemas.openxmlformats.org/officeDocument/2006/relationships/hyperlink" Target="https://www.youtube.com/watch?v=ojHukwW-vuw"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ahAoFZVVqio" TargetMode="External"/><Relationship Id="rId5" Type="http://schemas.openxmlformats.org/officeDocument/2006/relationships/hyperlink" Target="https://www.youtube.com/watch?v=ahAoFZVVqio"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Universe Programs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3.1</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falling-</a:t>
            </a:r>
            <a:r>
              <a:rPr lang="en-US" dirty="0" err="1" smtClean="0"/>
              <a:t>cat.rkt</a:t>
            </a:r>
            <a:r>
              <a:rPr lang="en-US" dirty="0" smtClean="0"/>
              <a:t> demo</a:t>
            </a:r>
            <a:endParaRPr lang="en-US" dirty="0"/>
          </a:p>
        </p:txBody>
      </p:sp>
      <p:pic>
        <p:nvPicPr>
          <p:cNvPr id="4" name="ojHukwW-vuw"/>
          <p:cNvPicPr>
            <a:picLocks noGrp="1" noRot="1" noChangeAspect="1"/>
          </p:cNvPicPr>
          <p:nvPr>
            <p:ph idx="1"/>
            <a:videoFile r:link="rId1"/>
          </p:nvPr>
        </p:nvPicPr>
        <p:blipFill>
          <a:blip r:embed="rId4"/>
          <a:stretch>
            <a:fillRect/>
          </a:stretch>
        </p:blipFill>
        <p:spPr>
          <a:xfrm>
            <a:off x="900113" y="1624013"/>
            <a:ext cx="7343775" cy="4130675"/>
          </a:xfrm>
          <a:prstGeom prst="rect">
            <a:avLst/>
          </a:prstGeom>
        </p:spPr>
      </p:pic>
      <p:sp>
        <p:nvSpPr>
          <p:cNvPr id="6" name="Rectangle 5"/>
          <p:cNvSpPr/>
          <p:nvPr/>
        </p:nvSpPr>
        <p:spPr>
          <a:xfrm>
            <a:off x="825623" y="1553592"/>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TextBox 4"/>
          <p:cNvSpPr txBox="1"/>
          <p:nvPr/>
        </p:nvSpPr>
        <p:spPr>
          <a:xfrm>
            <a:off x="768611" y="6324600"/>
            <a:ext cx="1364989" cy="369332"/>
          </a:xfrm>
          <a:prstGeom prst="rect">
            <a:avLst/>
          </a:prstGeom>
          <a:noFill/>
        </p:spPr>
        <p:txBody>
          <a:bodyPr wrap="none" rtlCol="0">
            <a:spAutoFit/>
          </a:bodyPr>
          <a:lstStyle/>
          <a:p>
            <a:r>
              <a:rPr lang="en-US" dirty="0" smtClean="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3175196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Falling Cat:</a:t>
            </a:r>
            <a:br>
              <a:rPr lang="en-US" dirty="0" smtClean="0"/>
            </a:br>
            <a:r>
              <a:rPr lang="en-US" dirty="0" smtClean="0"/>
              <a:t>Information Analysis</a:t>
            </a: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are the only two things that change as the animation </a:t>
            </a:r>
            <a:r>
              <a:rPr lang="en-US" dirty="0" smtClean="0"/>
              <a:t>progresses: the position of the cat, and whether or not the cat is paused.  So that’s what we put in the state:</a:t>
            </a:r>
            <a:endParaRPr lang="en-US" dirty="0"/>
          </a:p>
          <a:p>
            <a:r>
              <a:rPr lang="en-US" dirty="0" smtClean="0"/>
              <a:t>The state of the machine will consist of:</a:t>
            </a:r>
          </a:p>
          <a:p>
            <a:pPr lvl="1"/>
            <a:r>
              <a:rPr lang="en-US" dirty="0" smtClean="0"/>
              <a:t>an integer describing the y-position of the cat.</a:t>
            </a:r>
          </a:p>
          <a:p>
            <a:pPr lvl="1"/>
            <a:r>
              <a:rPr lang="en-US" dirty="0" smtClean="0"/>
              <a:t>a Boolean describing whether or not the cat is paused</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Falling Cat:</a:t>
            </a:r>
            <a:br>
              <a:rPr lang="en-US" dirty="0" smtClean="0"/>
            </a:br>
            <a:r>
              <a:rPr lang="en-US" dirty="0" smtClean="0"/>
              <a:t>Data Design</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(define-</a:t>
            </a:r>
            <a:r>
              <a:rPr lang="en-US" sz="2000" b="1" dirty="0" err="1" smtClean="0">
                <a:latin typeface="Consolas" pitchFamily="49" charset="0"/>
                <a:cs typeface="Consolas" pitchFamily="49" charset="0"/>
              </a:rPr>
              <a:t>struct</a:t>
            </a:r>
            <a:r>
              <a:rPr lang="en-US" sz="2000" b="1" dirty="0" smtClean="0">
                <a:latin typeface="Consolas" pitchFamily="49" charset="0"/>
                <a:cs typeface="Consolas" pitchFamily="49" charset="0"/>
              </a:rPr>
              <a:t> world (pos paused?))</a:t>
            </a:r>
          </a:p>
          <a:p>
            <a:pPr>
              <a:buNone/>
            </a:pPr>
            <a:r>
              <a:rPr lang="en-US" sz="2000" b="1" dirty="0" smtClean="0">
                <a:latin typeface="Consolas" pitchFamily="49" charset="0"/>
                <a:cs typeface="Consolas" pitchFamily="49" charset="0"/>
              </a:rPr>
              <a:t>;; A World is a (make-world Integer Boolean)</a:t>
            </a:r>
          </a:p>
          <a:p>
            <a:pPr>
              <a:buNone/>
            </a:pPr>
            <a:r>
              <a:rPr lang="en-US" sz="2000" b="1" dirty="0" smtClean="0">
                <a:latin typeface="Consolas" pitchFamily="49" charset="0"/>
                <a:cs typeface="Consolas" pitchFamily="49" charset="0"/>
              </a:rPr>
              <a:t>;; Interpretation: </a:t>
            </a:r>
          </a:p>
          <a:p>
            <a:pPr>
              <a:buNone/>
            </a:pPr>
            <a:r>
              <a:rPr lang="en-US" sz="2000" b="1" dirty="0" smtClean="0">
                <a:latin typeface="Consolas" pitchFamily="49" charset="0"/>
                <a:cs typeface="Consolas" pitchFamily="49" charset="0"/>
              </a:rPr>
              <a:t>;; pos describes how far the cat has fallen, in pixels. </a:t>
            </a:r>
          </a:p>
          <a:p>
            <a:pPr>
              <a:buNone/>
            </a:pPr>
            <a:r>
              <a:rPr lang="en-US" sz="2000" b="1" dirty="0" smtClean="0">
                <a:latin typeface="Consolas" pitchFamily="49" charset="0"/>
                <a:cs typeface="Consolas" pitchFamily="49" charset="0"/>
              </a:rPr>
              <a:t>;; paused? describes whether or not the cat is paused.</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template:</a:t>
            </a:r>
          </a:p>
          <a:p>
            <a:pPr>
              <a:buNone/>
            </a:pPr>
            <a:r>
              <a:rPr lang="en-US" sz="2000" b="1" dirty="0" smtClean="0">
                <a:latin typeface="Consolas" pitchFamily="49" charset="0"/>
                <a:cs typeface="Consolas" pitchFamily="49" charset="0"/>
              </a:rPr>
              <a:t>;; world-fn : World -&gt; ??</a:t>
            </a:r>
          </a:p>
          <a:p>
            <a:pPr>
              <a:buNone/>
            </a:pPr>
            <a:r>
              <a:rPr lang="en-US" sz="2000" b="1" dirty="0" smtClean="0">
                <a:latin typeface="Consolas" pitchFamily="49" charset="0"/>
                <a:cs typeface="Consolas" pitchFamily="49" charset="0"/>
              </a:rPr>
              <a:t>;(define (world-fn w)</a:t>
            </a:r>
          </a:p>
          <a:p>
            <a:pPr>
              <a:buNone/>
            </a:pPr>
            <a:r>
              <a:rPr lang="en-US" sz="2000" b="1" dirty="0" smtClean="0">
                <a:latin typeface="Consolas" pitchFamily="49" charset="0"/>
                <a:cs typeface="Consolas" pitchFamily="49" charset="0"/>
              </a:rPr>
              <a:t>;  (... (world-pos w) (world-paused? w)))</a:t>
            </a:r>
          </a:p>
          <a:p>
            <a:pPr>
              <a:buNone/>
            </a:pPr>
            <a:endParaRPr lang="en-US" sz="16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Falling Cat 1:</a:t>
            </a:r>
            <a:br>
              <a:rPr lang="en-US" dirty="0" smtClean="0"/>
            </a:br>
            <a:r>
              <a:rPr lang="en-US" dirty="0" smtClean="0"/>
              <a:t>Information Analysis, part 2</a:t>
            </a:r>
            <a:endParaRPr lang="en-US" dirty="0"/>
          </a:p>
        </p:txBody>
      </p:sp>
      <p:sp>
        <p:nvSpPr>
          <p:cNvPr id="3" name="Content Placeholder 2"/>
          <p:cNvSpPr>
            <a:spLocks noGrp="1"/>
          </p:cNvSpPr>
          <p:nvPr>
            <p:ph idx="1"/>
          </p:nvPr>
        </p:nvSpPr>
        <p:spPr/>
        <p:txBody>
          <a:bodyPr/>
          <a:lstStyle/>
          <a:p>
            <a:r>
              <a:rPr lang="en-US" dirty="0" smtClean="0"/>
              <a:t>What inputs does the cat respond to?</a:t>
            </a:r>
          </a:p>
          <a:p>
            <a:r>
              <a:rPr lang="en-US" dirty="0" smtClean="0"/>
              <a:t>Answer: it responds to </a:t>
            </a:r>
            <a:r>
              <a:rPr lang="en-US" i="1" dirty="0" smtClean="0">
                <a:solidFill>
                  <a:srgbClr val="FF0000"/>
                </a:solidFill>
              </a:rPr>
              <a:t>time passing </a:t>
            </a:r>
            <a:r>
              <a:rPr lang="en-US" dirty="0" smtClean="0"/>
              <a:t>and to </a:t>
            </a:r>
            <a:r>
              <a:rPr lang="en-US" i="1" dirty="0" smtClean="0">
                <a:solidFill>
                  <a:srgbClr val="FF0000"/>
                </a:solidFill>
              </a:rPr>
              <a:t>key strokes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 of Key Events does it respond to?</a:t>
            </a:r>
            <a:endParaRPr lang="en-US" dirty="0"/>
          </a:p>
        </p:txBody>
      </p:sp>
      <p:sp>
        <p:nvSpPr>
          <p:cNvPr id="4" name="Content Placeholder 3"/>
          <p:cNvSpPr>
            <a:spLocks noGrp="1"/>
          </p:cNvSpPr>
          <p:nvPr>
            <p:ph idx="1"/>
          </p:nvPr>
        </p:nvSpPr>
        <p:spPr/>
        <p:txBody>
          <a:bodyPr/>
          <a:lstStyle/>
          <a:p>
            <a:r>
              <a:rPr lang="en-US" dirty="0" smtClean="0"/>
              <a:t>It responds to the space character, which is represented by the string </a:t>
            </a:r>
            <a:r>
              <a:rPr lang="en-US" b="1" dirty="0" smtClean="0"/>
              <a:t>" " </a:t>
            </a:r>
            <a:r>
              <a:rPr lang="en-US" dirty="0" smtClean="0"/>
              <a:t>that consists of a single space.</a:t>
            </a:r>
          </a:p>
          <a:p>
            <a:r>
              <a:rPr lang="en-US" dirty="0" smtClean="0"/>
              <a:t>All other key events are ignored.</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make a wishlist</a:t>
            </a:r>
            <a:endParaRPr lang="en-US" dirty="0"/>
          </a:p>
        </p:txBody>
      </p:sp>
      <p:sp>
        <p:nvSpPr>
          <p:cNvPr id="3" name="Content Placeholder 2"/>
          <p:cNvSpPr>
            <a:spLocks noGrp="1"/>
          </p:cNvSpPr>
          <p:nvPr>
            <p:ph idx="1"/>
          </p:nvPr>
        </p:nvSpPr>
        <p:spPr/>
        <p:txBody>
          <a:bodyPr/>
          <a:lstStyle/>
          <a:p>
            <a:r>
              <a:rPr lang="en-US" dirty="0" smtClean="0"/>
              <a:t>What functions will we need for our application?</a:t>
            </a:r>
          </a:p>
          <a:p>
            <a:r>
              <a:rPr lang="en-US" dirty="0" smtClean="0"/>
              <a:t>Write contracts and purpose statements for these functions.</a:t>
            </a:r>
          </a:p>
          <a:p>
            <a:r>
              <a:rPr lang="en-US" dirty="0" smtClean="0"/>
              <a:t>Then design each function in turn.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Wishlist (1): How does it respond to time passing?</a:t>
            </a:r>
            <a:endParaRPr lang="en-US" dirty="0"/>
          </a:p>
        </p:txBody>
      </p:sp>
      <p:sp>
        <p:nvSpPr>
          <p:cNvPr id="3" name="Content Placeholder 2"/>
          <p:cNvSpPr>
            <a:spLocks noGrp="1"/>
          </p:cNvSpPr>
          <p:nvPr>
            <p:ph idx="1"/>
          </p:nvPr>
        </p:nvSpPr>
        <p:spPr/>
        <p:txBody>
          <a:bodyPr/>
          <a:lstStyle/>
          <a:p>
            <a:pPr>
              <a:buNone/>
            </a:pPr>
            <a:r>
              <a:rPr lang="en-US" dirty="0" smtClean="0"/>
              <a:t>We express the answer as a function:</a:t>
            </a:r>
          </a:p>
          <a:p>
            <a:pPr>
              <a:buNone/>
            </a:pPr>
            <a:endParaRPr lang="en-US" dirty="0" smtClean="0">
              <a:latin typeface="Courier New" pitchFamily="49" charset="0"/>
              <a:cs typeface="Courier New" pitchFamily="49" charset="0"/>
            </a:endParaRPr>
          </a:p>
          <a:p>
            <a:pPr>
              <a:buNone/>
            </a:pPr>
            <a:r>
              <a:rPr lang="en-US" sz="2800" dirty="0" smtClean="0">
                <a:latin typeface="Consolas" pitchFamily="49" charset="0"/>
                <a:cs typeface="Consolas" pitchFamily="49" charset="0"/>
              </a:rPr>
              <a:t>;; </a:t>
            </a:r>
            <a:r>
              <a:rPr lang="en-US" sz="2800" b="1" dirty="0" smtClean="0">
                <a:latin typeface="Consolas" pitchFamily="49" charset="0"/>
                <a:cs typeface="Consolas" pitchFamily="49" charset="0"/>
              </a:rPr>
              <a:t>world-after-tick: World -&gt; World</a:t>
            </a:r>
          </a:p>
          <a:p>
            <a:pPr>
              <a:buNone/>
            </a:pPr>
            <a:r>
              <a:rPr lang="en-US" sz="2800" b="1" dirty="0" smtClean="0">
                <a:latin typeface="Consolas" pitchFamily="49" charset="0"/>
                <a:cs typeface="Consolas" pitchFamily="49" charset="0"/>
              </a:rPr>
              <a:t>;; RETURNS: the world that should</a:t>
            </a:r>
          </a:p>
          <a:p>
            <a:pPr>
              <a:buNone/>
            </a:pPr>
            <a:r>
              <a:rPr lang="en-US" sz="2800" b="1" dirty="0" smtClean="0">
                <a:latin typeface="Consolas" pitchFamily="49" charset="0"/>
                <a:cs typeface="Consolas" pitchFamily="49" charset="0"/>
              </a:rPr>
              <a:t>;; follow the given world after a </a:t>
            </a:r>
          </a:p>
          <a:p>
            <a:pPr>
              <a:buNone/>
            </a:pPr>
            <a:r>
              <a:rPr lang="en-US" sz="2800" b="1" dirty="0" smtClean="0">
                <a:latin typeface="Consolas" pitchFamily="49" charset="0"/>
                <a:cs typeface="Consolas" pitchFamily="49" charset="0"/>
              </a:rPr>
              <a:t>;; tick.</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Wishlist (2): How does it respond to key events?</a:t>
            </a:r>
            <a:endParaRPr lang="en-US" dirty="0"/>
          </a:p>
        </p:txBody>
      </p:sp>
      <p:sp>
        <p:nvSpPr>
          <p:cNvPr id="3" name="Content Placeholder 2"/>
          <p:cNvSpPr>
            <a:spLocks noGrp="1"/>
          </p:cNvSpPr>
          <p:nvPr>
            <p:ph idx="1"/>
          </p:nvPr>
        </p:nvSpPr>
        <p:spPr/>
        <p:txBody>
          <a:bodyPr>
            <a:noAutofit/>
          </a:bodyPr>
          <a:lstStyle/>
          <a:p>
            <a:pPr>
              <a:buNone/>
            </a:pPr>
            <a:r>
              <a:rPr lang="en-US" sz="2000" b="1" dirty="0" smtClean="0">
                <a:latin typeface="Consolas" pitchFamily="49" charset="0"/>
                <a:cs typeface="Consolas" pitchFamily="49" charset="0"/>
              </a:rPr>
              <a:t>;; world-after-key-event :</a:t>
            </a:r>
          </a:p>
          <a:p>
            <a:pPr>
              <a:buNone/>
            </a:pPr>
            <a:r>
              <a:rPr lang="en-US" sz="2000" b="1" dirty="0" smtClean="0">
                <a:latin typeface="Consolas" pitchFamily="49" charset="0"/>
                <a:cs typeface="Consolas" pitchFamily="49" charset="0"/>
              </a:rPr>
              <a:t>;;   World </a:t>
            </a:r>
            <a:r>
              <a:rPr lang="en-US" sz="2000" b="1" dirty="0" err="1" smtClean="0">
                <a:latin typeface="Consolas" pitchFamily="49" charset="0"/>
                <a:cs typeface="Consolas" pitchFamily="49" charset="0"/>
              </a:rPr>
              <a:t>KeyEvent</a:t>
            </a:r>
            <a:r>
              <a:rPr lang="en-US" sz="2000" b="1" dirty="0" smtClean="0">
                <a:latin typeface="Consolas" pitchFamily="49" charset="0"/>
                <a:cs typeface="Consolas" pitchFamily="49" charset="0"/>
              </a:rPr>
              <a:t> -&gt; World</a:t>
            </a:r>
          </a:p>
          <a:p>
            <a:pPr>
              <a:buNone/>
            </a:pPr>
            <a:r>
              <a:rPr lang="en-US" sz="2000" b="1" dirty="0" smtClean="0">
                <a:latin typeface="Consolas" pitchFamily="49" charset="0"/>
                <a:cs typeface="Consolas" pitchFamily="49" charset="0"/>
              </a:rPr>
              <a:t>;; RETURNS: the world that should follow the given world</a:t>
            </a:r>
          </a:p>
          <a:p>
            <a:pPr>
              <a:buNone/>
            </a:pPr>
            <a:r>
              <a:rPr lang="en-US" sz="2000" b="1" dirty="0" smtClean="0">
                <a:latin typeface="Consolas" pitchFamily="49" charset="0"/>
                <a:cs typeface="Consolas" pitchFamily="49" charset="0"/>
              </a:rPr>
              <a:t>;; after the given key event.</a:t>
            </a:r>
          </a:p>
          <a:p>
            <a:pPr>
              <a:buNone/>
            </a:pPr>
            <a:r>
              <a:rPr lang="en-US" sz="2000" b="1" dirty="0" smtClean="0">
                <a:latin typeface="Consolas" pitchFamily="49" charset="0"/>
                <a:cs typeface="Consolas" pitchFamily="49" charset="0"/>
              </a:rPr>
              <a:t>;; on space, toggle paused?-- ignore all others</a:t>
            </a:r>
          </a:p>
          <a:p>
            <a:pPr>
              <a:buNone/>
            </a:pPr>
            <a:endParaRPr lang="en-US" sz="2000" b="1" dirty="0">
              <a:latin typeface="Consolas" pitchFamily="49" charset="0"/>
              <a:cs typeface="Consolas" pitchFamily="49" charset="0"/>
            </a:endParaRPr>
          </a:p>
        </p:txBody>
      </p:sp>
      <p:sp>
        <p:nvSpPr>
          <p:cNvPr id="4" name="Rounded Rectangle 3"/>
          <p:cNvSpPr/>
          <p:nvPr/>
        </p:nvSpPr>
        <p:spPr>
          <a:xfrm>
            <a:off x="609600" y="3657600"/>
            <a:ext cx="3352800" cy="2743200"/>
          </a:xfrm>
          <a:prstGeom prst="roundRect">
            <a:avLst>
              <a:gd name="adj" fmla="val 8351"/>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Here we've written the purpose statement in two parts.  The first is the general specification ("produces the world that should follow the given world after the given key event"), and the second </a:t>
            </a:r>
            <a:r>
              <a:rPr lang="en-US" dirty="0" smtClean="0">
                <a:solidFill>
                  <a:schemeClr val="tx1"/>
                </a:solidFill>
              </a:rPr>
              <a:t>is a </a:t>
            </a:r>
            <a:r>
              <a:rPr lang="en-US" dirty="0">
                <a:solidFill>
                  <a:schemeClr val="tx1"/>
                </a:solidFill>
              </a:rPr>
              <a:t>more specific statement of what that world </a:t>
            </a:r>
            <a:r>
              <a:rPr lang="en-US" dirty="0" smtClean="0">
                <a:solidFill>
                  <a:schemeClr val="tx1"/>
                </a:solidFill>
              </a:rPr>
              <a:t>is.</a:t>
            </a:r>
          </a:p>
        </p:txBody>
      </p:sp>
      <p:sp>
        <p:nvSpPr>
          <p:cNvPr id="5" name="Slide Number Placeholder 4"/>
          <p:cNvSpPr>
            <a:spLocks noGrp="1"/>
          </p:cNvSpPr>
          <p:nvPr>
            <p:ph type="sldNum" sz="quarter" idx="12"/>
          </p:nvPr>
        </p:nvSpPr>
        <p:spPr/>
        <p:txBody>
          <a:bodyPr/>
          <a:lstStyle/>
          <a:p>
            <a:fld id="{2AF3B5EA-18B6-4040-9F78-6052AF49C681}" type="slidenum">
              <a:rPr lang="en-US" smtClean="0"/>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Wishlist (3)</a:t>
            </a:r>
            <a:endParaRPr lang="en-US" dirty="0"/>
          </a:p>
        </p:txBody>
      </p:sp>
      <p:sp>
        <p:nvSpPr>
          <p:cNvPr id="5" name="Content Placeholder 4"/>
          <p:cNvSpPr>
            <a:spLocks noGrp="1"/>
          </p:cNvSpPr>
          <p:nvPr>
            <p:ph idx="1"/>
          </p:nvPr>
        </p:nvSpPr>
        <p:spPr/>
        <p:txBody>
          <a:bodyPr/>
          <a:lstStyle/>
          <a:p>
            <a:r>
              <a:rPr lang="en-US" dirty="0" smtClean="0"/>
              <a:t>We also need to </a:t>
            </a:r>
            <a:r>
              <a:rPr lang="en-US" i="1" dirty="0" smtClean="0">
                <a:solidFill>
                  <a:srgbClr val="FF0000"/>
                </a:solidFill>
              </a:rPr>
              <a:t>render</a:t>
            </a:r>
            <a:r>
              <a:rPr lang="en-US" dirty="0" smtClean="0"/>
              <a:t> the state as a scene:</a:t>
            </a:r>
          </a:p>
          <a:p>
            <a:endParaRPr lang="en-US" dirty="0" smtClean="0"/>
          </a:p>
          <a:p>
            <a:pPr>
              <a:buNone/>
            </a:pPr>
            <a:r>
              <a:rPr lang="en-US" sz="2400" b="1" dirty="0" smtClean="0">
                <a:latin typeface="Consolas" pitchFamily="49" charset="0"/>
                <a:cs typeface="Consolas" pitchFamily="49" charset="0"/>
              </a:rPr>
              <a:t>;; world-to-scene : World -&gt; Scene</a:t>
            </a:r>
          </a:p>
          <a:p>
            <a:pPr>
              <a:buNone/>
            </a:pPr>
            <a:r>
              <a:rPr lang="en-US" sz="2400" b="1" dirty="0" smtClean="0">
                <a:latin typeface="Consolas" pitchFamily="49" charset="0"/>
                <a:cs typeface="Consolas" pitchFamily="49" charset="0"/>
              </a:rPr>
              <a:t>;; RETURNS: a Scene that portrays the given </a:t>
            </a:r>
          </a:p>
          <a:p>
            <a:pPr>
              <a:buNone/>
            </a:pPr>
            <a:r>
              <a:rPr lang="en-US" sz="2400" b="1" dirty="0" smtClean="0">
                <a:latin typeface="Consolas" pitchFamily="49" charset="0"/>
                <a:cs typeface="Consolas" pitchFamily="49" charset="0"/>
              </a:rPr>
              <a:t>;; world. </a:t>
            </a:r>
            <a:endParaRPr lang="en-US" sz="2400" b="1" dirty="0">
              <a:latin typeface="Consolas" pitchFamily="49" charset="0"/>
              <a:cs typeface="Consolas" pitchFamily="49" charset="0"/>
            </a:endParaRPr>
          </a:p>
        </p:txBody>
      </p:sp>
      <p:sp>
        <p:nvSpPr>
          <p:cNvPr id="3" name="Rounded Rectangle 2"/>
          <p:cNvSpPr/>
          <p:nvPr/>
        </p:nvSpPr>
        <p:spPr>
          <a:xfrm>
            <a:off x="5486400" y="3962400"/>
            <a:ext cx="3124200" cy="1143000"/>
          </a:xfrm>
          <a:prstGeom prst="roundRect">
            <a:avLst/>
          </a:prstGeom>
          <a:solidFill>
            <a:schemeClr val="accent3">
              <a:lumMod val="40000"/>
              <a:lumOff val="6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Another response described as a function!</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Wishlist (4): Running the world</a:t>
            </a:r>
            <a:endParaRPr lang="en-US" dirty="0"/>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a:t>
            </a:r>
            <a:r>
              <a:rPr lang="en-US" sz="2000" b="1" dirty="0" smtClean="0">
                <a:latin typeface="Consolas" pitchFamily="49" charset="0"/>
                <a:cs typeface="Consolas" pitchFamily="49" charset="0"/>
              </a:rPr>
              <a:t>Integer </a:t>
            </a:r>
            <a:r>
              <a:rPr lang="en-US" sz="2000" b="1" dirty="0">
                <a:latin typeface="Consolas" pitchFamily="49" charset="0"/>
                <a:cs typeface="Consolas" pitchFamily="49" charset="0"/>
              </a:rPr>
              <a:t>-&gt;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a:t>
            </a:r>
            <a:r>
              <a:rPr lang="en-US" sz="2000" b="1" dirty="0" smtClean="0">
                <a:latin typeface="Consolas" pitchFamily="49" charset="0"/>
                <a:cs typeface="Consolas" pitchFamily="49" charset="0"/>
              </a:rPr>
              <a:t>cat</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falling</a:t>
            </a:r>
          </a:p>
          <a:p>
            <a:pPr>
              <a:buNone/>
            </a:pPr>
            <a:r>
              <a:rPr lang="en-US" sz="2000" b="1" dirty="0">
                <a:latin typeface="Consolas" pitchFamily="49" charset="0"/>
                <a:cs typeface="Consolas" pitchFamily="49" charset="0"/>
              </a:rPr>
              <a:t>;; RETURNS: the final state of the world</a:t>
            </a:r>
            <a:endParaRPr lang="en-US" sz="2000" b="1" dirty="0" smtClean="0">
              <a:latin typeface="Consolas" pitchFamily="49" charset="0"/>
              <a:cs typeface="Consolas" pitchFamily="49" charset="0"/>
            </a:endParaRPr>
          </a:p>
        </p:txBody>
      </p:sp>
      <p:sp>
        <p:nvSpPr>
          <p:cNvPr id="16" name="TextBox 15"/>
          <p:cNvSpPr txBox="1"/>
          <p:nvPr/>
        </p:nvSpPr>
        <p:spPr>
          <a:xfrm>
            <a:off x="203201" y="3696518"/>
            <a:ext cx="4114800"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 the function has an effect in the real world (like reading or printing).  We  document this by writing an EFFECT clause in our purpose statement.</a:t>
            </a:r>
            <a:endParaRPr lang="en-US" dirty="0"/>
          </a:p>
        </p:txBody>
      </p:sp>
      <p:sp>
        <p:nvSpPr>
          <p:cNvPr id="20" name="TextBox 19"/>
          <p:cNvSpPr txBox="1"/>
          <p:nvPr/>
        </p:nvSpPr>
        <p:spPr>
          <a:xfrm>
            <a:off x="4842933" y="3677059"/>
            <a:ext cx="4301067" cy="2862322"/>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For now, functions like </a:t>
            </a:r>
            <a:r>
              <a:rPr lang="en-US" b="1" dirty="0" smtClean="0">
                <a:latin typeface="Consolas" pitchFamily="49" charset="0"/>
                <a:cs typeface="Consolas" pitchFamily="49" charset="0"/>
              </a:rPr>
              <a:t>main</a:t>
            </a:r>
            <a:r>
              <a:rPr lang="en-US" dirty="0" smtClean="0"/>
              <a:t> will be our only functions with real-world effects. All our other functions will be pure:  that is, they compute a value that is a mathematical function of their arguments.  They will not have side-effects.</a:t>
            </a:r>
          </a:p>
          <a:p>
            <a:endParaRPr lang="en-US" dirty="0"/>
          </a:p>
          <a:p>
            <a:r>
              <a:rPr lang="en-US" dirty="0" smtClean="0"/>
              <a:t>Side-effects make it much more difficult to understand what a function does.  We will cover these much later in the course.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We will learn about the Universe module, which we will use to create interactive animations.</a:t>
            </a:r>
          </a:p>
          <a:p>
            <a:r>
              <a:rPr lang="en-US" dirty="0" smtClean="0"/>
              <a:t>We will learn how to do “iterative refinement”– that is, adding features to a program</a:t>
            </a:r>
          </a:p>
          <a:p>
            <a:r>
              <a:rPr lang="en-US" dirty="0" smtClean="0"/>
              <a:t>We will learn more about how to design data.</a:t>
            </a:r>
          </a:p>
          <a:p>
            <a:r>
              <a:rPr lang="en-US" dirty="0" smtClean="0"/>
              <a:t>We’ll do all this in the context of 3 versions of a simple system.</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3512737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develop each of the functions</a:t>
            </a:r>
            <a:endParaRPr lang="en-US" dirty="0"/>
          </a:p>
        </p:txBody>
      </p:sp>
      <p:sp>
        <p:nvSpPr>
          <p:cNvPr id="3" name="Content Placeholder 2"/>
          <p:cNvSpPr>
            <a:spLocks noGrp="1"/>
          </p:cNvSpPr>
          <p:nvPr>
            <p:ph idx="1"/>
          </p:nvPr>
        </p:nvSpPr>
        <p:spPr>
          <a:xfrm>
            <a:off x="228600" y="1600200"/>
            <a:ext cx="8686800" cy="4525963"/>
          </a:xfrm>
        </p:spPr>
        <p:txBody>
          <a:bodyPr>
            <a:normAutofit lnSpcReduction="10000"/>
          </a:bodyPr>
          <a:lstStyle/>
          <a:p>
            <a:pPr>
              <a:buNone/>
            </a:pPr>
            <a:r>
              <a:rPr lang="en-US" sz="2400" b="1" dirty="0" smtClean="0">
                <a:latin typeface="Consolas" pitchFamily="49" charset="0"/>
                <a:cs typeface="Consolas" pitchFamily="49" charset="0"/>
              </a:rPr>
              <a:t>;; world-after-tick : World -&gt; World</a:t>
            </a:r>
          </a:p>
          <a:p>
            <a:pPr>
              <a:buNone/>
            </a:pPr>
            <a:r>
              <a:rPr lang="en-US" sz="2400" b="1" dirty="0" smtClean="0">
                <a:latin typeface="Consolas" pitchFamily="49" charset="0"/>
                <a:cs typeface="Consolas" pitchFamily="49" charset="0"/>
              </a:rPr>
              <a:t>;; </a:t>
            </a:r>
            <a:r>
              <a:rPr lang="en-US" sz="2400" b="1" dirty="0">
                <a:latin typeface="Consolas" pitchFamily="49" charset="0"/>
                <a:cs typeface="Consolas" pitchFamily="49" charset="0"/>
              </a:rPr>
              <a:t>RETURNS: </a:t>
            </a:r>
            <a:r>
              <a:rPr lang="en-US" sz="2400" b="1" dirty="0" smtClean="0">
                <a:latin typeface="Consolas" pitchFamily="49" charset="0"/>
                <a:cs typeface="Consolas" pitchFamily="49" charset="0"/>
              </a:rPr>
              <a:t>the world that should follow the given</a:t>
            </a:r>
          </a:p>
          <a:p>
            <a:pPr>
              <a:buNone/>
            </a:pPr>
            <a:r>
              <a:rPr lang="en-US" sz="2400" b="1" dirty="0" smtClean="0">
                <a:latin typeface="Consolas" pitchFamily="49" charset="0"/>
                <a:cs typeface="Consolas" pitchFamily="49" charset="0"/>
              </a:rPr>
              <a:t>;; world after a tick</a:t>
            </a:r>
          </a:p>
          <a:p>
            <a:pPr>
              <a:buNone/>
            </a:pPr>
            <a:endParaRPr lang="en-US" sz="2400" b="1" dirty="0" smtClean="0">
              <a:latin typeface="Consolas" pitchFamily="49" charset="0"/>
              <a:cs typeface="Consolas" pitchFamily="49" charset="0"/>
            </a:endParaRPr>
          </a:p>
          <a:p>
            <a:pPr>
              <a:buNone/>
            </a:pPr>
            <a:r>
              <a:rPr lang="en-US" sz="2400" b="1" dirty="0">
                <a:latin typeface="Consolas" pitchFamily="49" charset="0"/>
                <a:cs typeface="Consolas" pitchFamily="49" charset="0"/>
              </a:rPr>
              <a:t>;; EXAMPLES: </a:t>
            </a:r>
          </a:p>
          <a:p>
            <a:pPr>
              <a:buNone/>
            </a:pPr>
            <a:r>
              <a:rPr lang="en-US" sz="2400" b="1" dirty="0">
                <a:latin typeface="Consolas" pitchFamily="49" charset="0"/>
                <a:cs typeface="Consolas" pitchFamily="49" charset="0"/>
              </a:rPr>
              <a:t>;; cat falling:</a:t>
            </a:r>
          </a:p>
          <a:p>
            <a:pPr>
              <a:buNone/>
            </a:pPr>
            <a:r>
              <a:rPr lang="en-US" sz="2400" b="1" dirty="0">
                <a:latin typeface="Consolas" pitchFamily="49" charset="0"/>
                <a:cs typeface="Consolas" pitchFamily="49" charset="0"/>
              </a:rPr>
              <a:t>;; (world-after-tick unpaused-world-at-20) </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 </a:t>
            </a:r>
            <a:r>
              <a:rPr lang="en-US" sz="2400" b="1" dirty="0">
                <a:latin typeface="Consolas" pitchFamily="49" charset="0"/>
                <a:cs typeface="Consolas" pitchFamily="49" charset="0"/>
              </a:rPr>
              <a:t>unpaused-world-at-28</a:t>
            </a:r>
          </a:p>
          <a:p>
            <a:pPr>
              <a:buNone/>
            </a:pPr>
            <a:r>
              <a:rPr lang="en-US" sz="2400" b="1" dirty="0">
                <a:latin typeface="Consolas" pitchFamily="49" charset="0"/>
                <a:cs typeface="Consolas" pitchFamily="49" charset="0"/>
              </a:rPr>
              <a:t>;; cat paused:</a:t>
            </a:r>
          </a:p>
          <a:p>
            <a:pPr>
              <a:buNone/>
            </a:pPr>
            <a:r>
              <a:rPr lang="en-US" sz="2400" b="1" dirty="0">
                <a:latin typeface="Consolas" pitchFamily="49" charset="0"/>
                <a:cs typeface="Consolas" pitchFamily="49" charset="0"/>
              </a:rPr>
              <a:t>;; (world-after-tick paused-world-at-20) </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 </a:t>
            </a:r>
            <a:r>
              <a:rPr lang="en-US" sz="2400" b="1" dirty="0">
                <a:latin typeface="Consolas" pitchFamily="49" charset="0"/>
                <a:cs typeface="Consolas" pitchFamily="49" charset="0"/>
              </a:rPr>
              <a:t>paused-world-at-20</a:t>
            </a:r>
            <a:endParaRPr lang="en-US" sz="1800" b="1" dirty="0">
              <a:latin typeface="Consolas" pitchFamily="49" charset="0"/>
              <a:cs typeface="Consolas" pitchFamily="49" charset="0"/>
            </a:endParaRPr>
          </a:p>
        </p:txBody>
      </p:sp>
      <p:sp>
        <p:nvSpPr>
          <p:cNvPr id="4" name="TextBox 3"/>
          <p:cNvSpPr txBox="1"/>
          <p:nvPr/>
        </p:nvSpPr>
        <p:spPr>
          <a:xfrm>
            <a:off x="4555067" y="2980267"/>
            <a:ext cx="4588933"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We add some examples.  We've included some commentary and used symbolic names so the reader can see what the examples illustrate.</a:t>
            </a: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Choose strategy to match the data</a:t>
            </a:r>
            <a:endParaRPr lang="en-US" dirty="0"/>
          </a:p>
        </p:txBody>
      </p:sp>
      <p:sp>
        <p:nvSpPr>
          <p:cNvPr id="3" name="Content Placeholder 2"/>
          <p:cNvSpPr>
            <a:spLocks noGrp="1"/>
          </p:cNvSpPr>
          <p:nvPr>
            <p:ph idx="1"/>
          </p:nvPr>
        </p:nvSpPr>
        <p:spPr/>
        <p:txBody>
          <a:bodyPr>
            <a:normAutofit fontScale="92500"/>
          </a:bodyPr>
          <a:lstStyle/>
          <a:p>
            <a:r>
              <a:rPr lang="en-US" b="1" dirty="0" smtClean="0">
                <a:latin typeface="Consolas" pitchFamily="49" charset="0"/>
                <a:cs typeface="Consolas" pitchFamily="49" charset="0"/>
              </a:rPr>
              <a:t>World</a:t>
            </a:r>
            <a:r>
              <a:rPr lang="en-US" dirty="0" smtClean="0"/>
              <a:t> is compound, so use the template for World</a:t>
            </a:r>
          </a:p>
          <a:p>
            <a:pPr>
              <a:buNone/>
            </a:pPr>
            <a:r>
              <a:rPr lang="en-US" sz="2400" b="1" dirty="0" smtClean="0">
                <a:latin typeface="Consolas" pitchFamily="49" charset="0"/>
                <a:cs typeface="Consolas" pitchFamily="49" charset="0"/>
              </a:rPr>
              <a:t>;; strategy: use template for World on w</a:t>
            </a:r>
          </a:p>
          <a:p>
            <a:pPr>
              <a:buNone/>
            </a:pPr>
            <a:r>
              <a:rPr lang="en-US" sz="2400" b="1" dirty="0" smtClean="0">
                <a:latin typeface="Consolas" pitchFamily="49" charset="0"/>
                <a:cs typeface="Consolas" pitchFamily="49" charset="0"/>
              </a:rPr>
              <a:t>(define (world-after-tick w)</a:t>
            </a:r>
          </a:p>
          <a:p>
            <a:pPr>
              <a:buNone/>
            </a:pPr>
            <a:r>
              <a:rPr lang="en-US" sz="2400" b="1" dirty="0" smtClean="0">
                <a:latin typeface="Consolas" pitchFamily="49" charset="0"/>
                <a:cs typeface="Consolas" pitchFamily="49" charset="0"/>
              </a:rPr>
              <a:t>  (</a:t>
            </a:r>
            <a:r>
              <a:rPr lang="en-US" sz="2400" b="1" dirty="0" smtClean="0">
                <a:solidFill>
                  <a:srgbClr val="FF0000"/>
                </a:solidFill>
                <a:latin typeface="Consolas" pitchFamily="49" charset="0"/>
                <a:cs typeface="Consolas" pitchFamily="49" charset="0"/>
              </a:rPr>
              <a:t>... </a:t>
            </a:r>
            <a:r>
              <a:rPr lang="en-US" sz="2400" b="1" dirty="0" smtClean="0">
                <a:latin typeface="Consolas" pitchFamily="49" charset="0"/>
                <a:cs typeface="Consolas" pitchFamily="49" charset="0"/>
              </a:rPr>
              <a:t>(world-pos w) (world-paused? w)))</a:t>
            </a:r>
          </a:p>
          <a:p>
            <a:endParaRPr lang="en-US" sz="1600" b="1" dirty="0" smtClean="0">
              <a:latin typeface="Courier New" pitchFamily="49" charset="0"/>
              <a:cs typeface="Courier New" pitchFamily="49" charset="0"/>
            </a:endParaRPr>
          </a:p>
          <a:p>
            <a:r>
              <a:rPr lang="en-US" dirty="0" smtClean="0">
                <a:cs typeface="Courier New" pitchFamily="49" charset="0"/>
              </a:rPr>
              <a:t>What goes in </a:t>
            </a:r>
            <a:r>
              <a:rPr lang="en-US" b="1" dirty="0" smtClean="0">
                <a:solidFill>
                  <a:srgbClr val="FF0000"/>
                </a:solidFill>
                <a:latin typeface="Consolas" pitchFamily="49" charset="0"/>
                <a:cs typeface="Consolas" pitchFamily="49" charset="0"/>
              </a:rPr>
              <a:t>...</a:t>
            </a:r>
            <a:r>
              <a:rPr lang="en-US" dirty="0" smtClean="0">
                <a:cs typeface="Courier New" pitchFamily="49" charset="0"/>
              </a:rPr>
              <a:t> ?</a:t>
            </a:r>
          </a:p>
          <a:p>
            <a:r>
              <a:rPr lang="en-US" dirty="0" smtClean="0">
                <a:cs typeface="Courier New" pitchFamily="49" charset="0"/>
              </a:rPr>
              <a:t>If the world is paused, we should return </a:t>
            </a:r>
            <a:r>
              <a:rPr lang="en-US" b="1" dirty="0" smtClean="0">
                <a:cs typeface="Courier New" pitchFamily="49" charset="0"/>
              </a:rPr>
              <a:t>w</a:t>
            </a:r>
            <a:r>
              <a:rPr lang="en-US" dirty="0" smtClean="0">
                <a:cs typeface="Courier New" pitchFamily="49" charset="0"/>
              </a:rPr>
              <a:t> unchanged.  Otherwise, we should return a world in which the cat has fallen </a:t>
            </a:r>
            <a:r>
              <a:rPr lang="en-US" b="1" dirty="0" smtClean="0">
                <a:cs typeface="Courier New" pitchFamily="49" charset="0"/>
              </a:rPr>
              <a:t>CATSPEED</a:t>
            </a:r>
            <a:r>
              <a:rPr lang="en-US" dirty="0" smtClean="0">
                <a:cs typeface="Courier New" pitchFamily="49" charset="0"/>
              </a:rPr>
              <a:t> pixels.</a:t>
            </a:r>
            <a:endParaRPr lang="en-US" dirty="0">
              <a:cs typeface="Courier New"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(make-world (+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 CATSPEED)</a:t>
            </a:r>
          </a:p>
          <a:p>
            <a:pPr>
              <a:buNone/>
            </a:pPr>
            <a:r>
              <a:rPr lang="en-US" sz="2000" b="1" dirty="0">
                <a:latin typeface="Consolas" pitchFamily="49" charset="0"/>
                <a:cs typeface="Consolas" pitchFamily="49" charset="0"/>
              </a:rPr>
              <a:t>                  (world-paused? w))))</a:t>
            </a:r>
          </a:p>
          <a:p>
            <a:endParaRPr lang="en-US" sz="2400" dirty="0">
              <a:cs typeface="Courier New" pitchFamily="49" charset="0"/>
            </a:endParaRPr>
          </a:p>
        </p:txBody>
      </p:sp>
      <p:sp>
        <p:nvSpPr>
          <p:cNvPr id="4" name="Rectangle 3"/>
          <p:cNvSpPr/>
          <p:nvPr/>
        </p:nvSpPr>
        <p:spPr>
          <a:xfrm>
            <a:off x="457200" y="4296578"/>
            <a:ext cx="3013113" cy="170761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Here we’ve just written out the function because it was so simple.  If it were any more complicated, we might break it up into pieces, as on the next slide.</a:t>
            </a:r>
          </a:p>
        </p:txBody>
      </p:sp>
      <p:sp>
        <p:nvSpPr>
          <p:cNvPr id="5" name="Rectangle 4"/>
          <p:cNvSpPr/>
          <p:nvPr/>
        </p:nvSpPr>
        <p:spPr>
          <a:xfrm>
            <a:off x="3558447" y="4318609"/>
            <a:ext cx="5442333" cy="181306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A more complete description of our strategy might be</a:t>
            </a:r>
          </a:p>
          <a:p>
            <a:endParaRPr lang="en-US" dirty="0" smtClean="0">
              <a:solidFill>
                <a:schemeClr val="tx1"/>
              </a:solidFill>
            </a:endParaRPr>
          </a:p>
          <a:p>
            <a:r>
              <a:rPr lang="en-US" b="1" dirty="0" smtClean="0">
                <a:solidFill>
                  <a:schemeClr val="tx1"/>
                </a:solidFill>
              </a:rPr>
              <a:t>STRATEGY: Use template for World on w, then cases on whether w is paused.</a:t>
            </a:r>
          </a:p>
          <a:p>
            <a:endParaRPr lang="en-US" dirty="0">
              <a:solidFill>
                <a:schemeClr val="tx1"/>
              </a:solidFill>
            </a:endParaRPr>
          </a:p>
          <a:p>
            <a:r>
              <a:rPr lang="en-US" dirty="0" smtClean="0">
                <a:solidFill>
                  <a:schemeClr val="tx1"/>
                </a:solidFill>
              </a:rPr>
              <a:t>You don’t have to be so detailed.  </a:t>
            </a:r>
          </a:p>
        </p:txBody>
      </p:sp>
      <p:sp>
        <p:nvSpPr>
          <p:cNvPr id="6" name="Slide Number Placeholder 5"/>
          <p:cNvSpPr>
            <a:spLocks noGrp="1"/>
          </p:cNvSpPr>
          <p:nvPr>
            <p:ph type="sldNum" sz="quarter" idx="12"/>
          </p:nvPr>
        </p:nvSpPr>
        <p:spPr/>
        <p:txBody>
          <a:bodyPr/>
          <a:lstStyle/>
          <a:p>
            <a:fld id="{2AF3B5EA-18B6-4040-9F78-6052AF49C681}" type="slidenum">
              <a:rPr lang="en-US" smtClean="0"/>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(paused-world-after-tick w)</a:t>
            </a:r>
          </a:p>
          <a:p>
            <a:pPr>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unpaused</a:t>
            </a:r>
            <a:r>
              <a:rPr lang="en-US" sz="2000" b="1" dirty="0" smtClean="0">
                <a:latin typeface="Consolas" pitchFamily="49" charset="0"/>
                <a:cs typeface="Consolas" pitchFamily="49" charset="0"/>
              </a:rPr>
              <a:t>-world-after-tick w))</a:t>
            </a:r>
            <a:endParaRPr lang="en-US" sz="2400" dirty="0">
              <a:cs typeface="Courier New" pitchFamily="49" charset="0"/>
            </a:endParaRPr>
          </a:p>
        </p:txBody>
      </p:sp>
      <p:sp>
        <p:nvSpPr>
          <p:cNvPr id="4" name="Rectangle 3"/>
          <p:cNvSpPr/>
          <p:nvPr/>
        </p:nvSpPr>
        <p:spPr>
          <a:xfrm>
            <a:off x="1875621" y="4197427"/>
            <a:ext cx="5392757" cy="99151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Here we’ve broken the definition into pieces.  If either of the pieces is complicated, this would be better code than what we saw on the preceding slide.</a:t>
            </a:r>
          </a:p>
        </p:txBody>
      </p:sp>
      <p:sp>
        <p:nvSpPr>
          <p:cNvPr id="6" name="Slide Number Placeholder 5"/>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727035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Autofit/>
          </a:bodyPr>
          <a:lstStyle/>
          <a:p>
            <a:pPr>
              <a:spcBef>
                <a:spcPts val="0"/>
              </a:spcBef>
              <a:buNone/>
            </a:pPr>
            <a:r>
              <a:rPr lang="en-US" sz="1400" b="1" dirty="0" smtClean="0">
                <a:latin typeface="Consolas" pitchFamily="49" charset="0"/>
                <a:cs typeface="Consolas" pitchFamily="49" charset="0"/>
              </a:rPr>
              <a:t>(define unpaused-world-at-20 (make-world 20 false))  </a:t>
            </a:r>
          </a:p>
          <a:p>
            <a:pPr>
              <a:spcBef>
                <a:spcPts val="0"/>
              </a:spcBef>
              <a:buNone/>
            </a:pPr>
            <a:r>
              <a:rPr lang="en-US" sz="1400" b="1" dirty="0" smtClean="0">
                <a:latin typeface="Consolas" pitchFamily="49" charset="0"/>
                <a:cs typeface="Consolas" pitchFamily="49" charset="0"/>
              </a:rPr>
              <a:t>(define paused-world-at-20   (make-world 20 true))</a:t>
            </a:r>
          </a:p>
          <a:p>
            <a:pPr>
              <a:spcBef>
                <a:spcPts val="0"/>
              </a:spcBef>
              <a:buNone/>
            </a:pPr>
            <a:r>
              <a:rPr lang="en-US" sz="1400" b="1" dirty="0" smtClean="0">
                <a:latin typeface="Consolas" pitchFamily="49" charset="0"/>
                <a:cs typeface="Consolas" pitchFamily="49" charset="0"/>
              </a:rPr>
              <a:t>(define unpaused-world-at-28 (make-world (+ 20 CATSPEED) false))  </a:t>
            </a:r>
          </a:p>
          <a:p>
            <a:pPr>
              <a:spcBef>
                <a:spcPts val="0"/>
              </a:spcBef>
              <a:buNone/>
            </a:pPr>
            <a:r>
              <a:rPr lang="en-US" sz="1400" b="1" dirty="0" smtClean="0">
                <a:latin typeface="Consolas" pitchFamily="49" charset="0"/>
                <a:cs typeface="Consolas" pitchFamily="49" charset="0"/>
              </a:rPr>
              <a:t>(define paused-world-at-28   (make-world (+ 20 CATSPEED) true))</a:t>
            </a:r>
          </a:p>
          <a:p>
            <a:pPr>
              <a:spcBef>
                <a:spcPts val="0"/>
              </a:spcBef>
              <a:buNone/>
            </a:pPr>
            <a:endParaRPr lang="en-US" sz="1400" b="1" dirty="0" smtClean="0">
              <a:latin typeface="Consolas" pitchFamily="49" charset="0"/>
              <a:cs typeface="Consolas" pitchFamily="49" charset="0"/>
            </a:endParaRPr>
          </a:p>
          <a:p>
            <a:pPr>
              <a:spcBef>
                <a:spcPts val="0"/>
              </a:spcBef>
              <a:buNone/>
            </a:pPr>
            <a:r>
              <a:rPr lang="en-US" sz="1400" b="1" dirty="0" smtClean="0">
                <a:latin typeface="Consolas" pitchFamily="49" charset="0"/>
                <a:cs typeface="Consolas" pitchFamily="49" charset="0"/>
              </a:rPr>
              <a:t>(begin-for-tests</a:t>
            </a:r>
          </a:p>
          <a:p>
            <a:pPr>
              <a:spcBef>
                <a:spcPts val="0"/>
              </a:spcBef>
              <a:buNone/>
            </a:pPr>
            <a:r>
              <a:rPr lang="en-US" sz="1400" b="1" dirty="0" smtClean="0">
                <a:latin typeface="Consolas" pitchFamily="49" charset="0"/>
                <a:cs typeface="Consolas" pitchFamily="49" charset="0"/>
              </a:rPr>
              <a:t>  (check-equal? </a:t>
            </a:r>
          </a:p>
          <a:p>
            <a:pPr>
              <a:spcBef>
                <a:spcPts val="0"/>
              </a:spcBef>
              <a:buNone/>
            </a:pPr>
            <a:r>
              <a:rPr lang="en-US" sz="1400" b="1" dirty="0" smtClean="0">
                <a:latin typeface="Consolas" pitchFamily="49" charset="0"/>
                <a:cs typeface="Consolas" pitchFamily="49" charset="0"/>
              </a:rPr>
              <a:t>    (world-after-tick unpaused-world-at-20) </a:t>
            </a:r>
          </a:p>
          <a:p>
            <a:pPr>
              <a:spcBef>
                <a:spcPts val="0"/>
              </a:spcBef>
              <a:buNone/>
            </a:pPr>
            <a:r>
              <a:rPr lang="en-US" sz="1400" b="1" dirty="0" smtClean="0">
                <a:latin typeface="Consolas" pitchFamily="49" charset="0"/>
                <a:cs typeface="Consolas" pitchFamily="49" charset="0"/>
              </a:rPr>
              <a:t>    unpaused-world-at-28</a:t>
            </a:r>
          </a:p>
          <a:p>
            <a:pPr>
              <a:spcBef>
                <a:spcPts val="0"/>
              </a:spcBef>
              <a:buNone/>
            </a:pPr>
            <a:r>
              <a:rPr lang="en-US" sz="1400" b="1" dirty="0" smtClean="0">
                <a:latin typeface="Consolas" pitchFamily="49" charset="0"/>
                <a:cs typeface="Consolas" pitchFamily="49" charset="0"/>
              </a:rPr>
              <a:t>    "in </a:t>
            </a:r>
            <a:r>
              <a:rPr lang="en-US" sz="1400" b="1" dirty="0" err="1" smtClean="0">
                <a:latin typeface="Consolas" pitchFamily="49" charset="0"/>
                <a:cs typeface="Consolas" pitchFamily="49" charset="0"/>
              </a:rPr>
              <a:t>unpaused</a:t>
            </a:r>
            <a:r>
              <a:rPr lang="en-US" sz="1400" b="1" dirty="0" smtClean="0">
                <a:latin typeface="Consolas" pitchFamily="49" charset="0"/>
                <a:cs typeface="Consolas" pitchFamily="49" charset="0"/>
              </a:rPr>
              <a:t> world, the cat should fall CATSPEED pixels and world should still be </a:t>
            </a:r>
            <a:r>
              <a:rPr lang="en-US" sz="1400" b="1" dirty="0" err="1" smtClean="0">
                <a:latin typeface="Consolas" pitchFamily="49" charset="0"/>
                <a:cs typeface="Consolas" pitchFamily="49" charset="0"/>
              </a:rPr>
              <a:t>unpaused</a:t>
            </a:r>
            <a:r>
              <a:rPr lang="en-US" sz="1400" b="1" dirty="0" smtClean="0">
                <a:latin typeface="Consolas" pitchFamily="49" charset="0"/>
                <a:cs typeface="Consolas" pitchFamily="49" charset="0"/>
              </a:rPr>
              <a:t>")</a:t>
            </a:r>
          </a:p>
          <a:p>
            <a:pPr>
              <a:spcBef>
                <a:spcPts val="0"/>
              </a:spcBef>
              <a:buNone/>
            </a:pPr>
            <a:endParaRPr lang="en-US" sz="1400" b="1" dirty="0" smtClean="0">
              <a:latin typeface="Consolas" pitchFamily="49" charset="0"/>
              <a:cs typeface="Consolas" pitchFamily="49" charset="0"/>
            </a:endParaRPr>
          </a:p>
          <a:p>
            <a:pPr>
              <a:spcBef>
                <a:spcPts val="0"/>
              </a:spcBef>
              <a:buNone/>
            </a:pPr>
            <a:r>
              <a:rPr lang="en-US" sz="1400" b="1" dirty="0" smtClean="0">
                <a:latin typeface="Consolas" pitchFamily="49" charset="0"/>
                <a:cs typeface="Consolas" pitchFamily="49" charset="0"/>
              </a:rPr>
              <a:t>  (check-equal? </a:t>
            </a:r>
          </a:p>
          <a:p>
            <a:pPr>
              <a:spcBef>
                <a:spcPts val="0"/>
              </a:spcBef>
              <a:buNone/>
            </a:pPr>
            <a:r>
              <a:rPr lang="en-US" sz="1400" b="1" dirty="0" smtClean="0">
                <a:latin typeface="Consolas" pitchFamily="49" charset="0"/>
                <a:cs typeface="Consolas" pitchFamily="49" charset="0"/>
              </a:rPr>
              <a:t>    (world-after-tick paused-world-at-20)</a:t>
            </a:r>
          </a:p>
          <a:p>
            <a:pPr>
              <a:spcBef>
                <a:spcPts val="0"/>
              </a:spcBef>
              <a:buNone/>
            </a:pPr>
            <a:r>
              <a:rPr lang="en-US" sz="1400" b="1" dirty="0" smtClean="0">
                <a:latin typeface="Consolas" pitchFamily="49" charset="0"/>
                <a:cs typeface="Consolas" pitchFamily="49" charset="0"/>
              </a:rPr>
              <a:t>    paused-world-at-20</a:t>
            </a:r>
          </a:p>
          <a:p>
            <a:pPr>
              <a:spcBef>
                <a:spcPts val="0"/>
              </a:spcBef>
              <a:buNone/>
            </a:pPr>
            <a:r>
              <a:rPr lang="en-US" sz="1400" b="1" dirty="0" smtClean="0">
                <a:latin typeface="Consolas" pitchFamily="49" charset="0"/>
                <a:cs typeface="Consolas" pitchFamily="49" charset="0"/>
              </a:rPr>
              <a:t>    "in paused world, cat should be unmoved"))</a:t>
            </a:r>
          </a:p>
          <a:p>
            <a:pPr>
              <a:spcBef>
                <a:spcPts val="0"/>
              </a:spcBef>
              <a:buNone/>
            </a:pPr>
            <a:endParaRPr lang="en-US" sz="1400"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it respond to key events?</a:t>
            </a:r>
            <a:endParaRPr lang="en-US" dirty="0"/>
          </a:p>
        </p:txBody>
      </p:sp>
      <p:sp>
        <p:nvSpPr>
          <p:cNvPr id="3" name="Content Placeholder 2"/>
          <p:cNvSpPr>
            <a:spLocks noGrp="1"/>
          </p:cNvSpPr>
          <p:nvPr>
            <p:ph idx="1"/>
          </p:nvPr>
        </p:nvSpPr>
        <p:spPr>
          <a:xfrm>
            <a:off x="457200" y="1600200"/>
            <a:ext cx="8229600" cy="5054600"/>
          </a:xfrm>
        </p:spPr>
        <p:txBody>
          <a:bodyPr>
            <a:noAutofit/>
          </a:bodyPr>
          <a:lstStyle/>
          <a:p>
            <a:pPr>
              <a:spcBef>
                <a:spcPts val="0"/>
              </a:spcBef>
              <a:buNone/>
            </a:pPr>
            <a:r>
              <a:rPr lang="en-US" sz="2000" b="1" dirty="0">
                <a:latin typeface="Consolas" pitchFamily="49" charset="0"/>
                <a:cs typeface="Consolas" pitchFamily="49" charset="0"/>
              </a:rPr>
              <a:t>;; world-after-key-event : </a:t>
            </a:r>
            <a:endParaRPr lang="en-US" sz="2000" b="1" dirty="0" smtClean="0">
              <a:latin typeface="Consolas" pitchFamily="49" charset="0"/>
              <a:cs typeface="Consolas" pitchFamily="49" charset="0"/>
            </a:endParaRPr>
          </a:p>
          <a:p>
            <a:pPr>
              <a:spcBef>
                <a:spcPts val="0"/>
              </a:spcBef>
              <a:buNone/>
            </a:pPr>
            <a:r>
              <a:rPr lang="en-US" sz="2000" b="1" dirty="0" smtClean="0">
                <a:latin typeface="Consolas" pitchFamily="49" charset="0"/>
                <a:cs typeface="Consolas" pitchFamily="49" charset="0"/>
              </a:rPr>
              <a:t>;;    World </a:t>
            </a:r>
            <a:r>
              <a:rPr lang="en-US" sz="2000" b="1" dirty="0" err="1" smtClean="0">
                <a:latin typeface="Consolas" pitchFamily="49" charset="0"/>
                <a:cs typeface="Consolas" pitchFamily="49" charset="0"/>
              </a:rPr>
              <a:t>KeyEvent</a:t>
            </a: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-&gt; World</a:t>
            </a:r>
          </a:p>
          <a:p>
            <a:pPr>
              <a:spcBef>
                <a:spcPts val="0"/>
              </a:spcBef>
              <a:buNone/>
            </a:pPr>
            <a:r>
              <a:rPr lang="en-US" sz="2000" b="1" dirty="0">
                <a:latin typeface="Consolas" pitchFamily="49" charset="0"/>
                <a:cs typeface="Consolas" pitchFamily="49" charset="0"/>
              </a:rPr>
              <a:t>;; GIVEN: a world w</a:t>
            </a:r>
          </a:p>
          <a:p>
            <a:pPr>
              <a:spcBef>
                <a:spcPts val="0"/>
              </a:spcBef>
              <a:buNone/>
            </a:pPr>
            <a:r>
              <a:rPr lang="en-US" sz="2000" b="1" dirty="0">
                <a:latin typeface="Consolas" pitchFamily="49" charset="0"/>
                <a:cs typeface="Consolas" pitchFamily="49" charset="0"/>
              </a:rPr>
              <a:t>;; RETURNS: the world that should follow the given world</a:t>
            </a:r>
          </a:p>
          <a:p>
            <a:pPr>
              <a:spcBef>
                <a:spcPts val="0"/>
              </a:spcBef>
              <a:buNone/>
            </a:pPr>
            <a:r>
              <a:rPr lang="en-US" sz="2000" b="1" dirty="0">
                <a:latin typeface="Consolas" pitchFamily="49" charset="0"/>
                <a:cs typeface="Consolas" pitchFamily="49" charset="0"/>
              </a:rPr>
              <a:t>;; after the given key event.</a:t>
            </a:r>
          </a:p>
          <a:p>
            <a:pPr>
              <a:spcBef>
                <a:spcPts val="0"/>
              </a:spcBef>
              <a:buNone/>
            </a:pPr>
            <a:r>
              <a:rPr lang="en-US" sz="2000" b="1" dirty="0">
                <a:latin typeface="Consolas" pitchFamily="49" charset="0"/>
                <a:cs typeface="Consolas" pitchFamily="49" charset="0"/>
              </a:rPr>
              <a:t>;; on space, toggle paused?-- ignore all others</a:t>
            </a:r>
          </a:p>
          <a:p>
            <a:pPr>
              <a:spcBef>
                <a:spcPts val="0"/>
              </a:spcBef>
              <a:buNone/>
            </a:pPr>
            <a:r>
              <a:rPr lang="en-US" sz="2000" b="1" dirty="0">
                <a:latin typeface="Consolas" pitchFamily="49" charset="0"/>
                <a:cs typeface="Consolas" pitchFamily="49" charset="0"/>
              </a:rPr>
              <a:t>;; EXAMPLES: see tests below</a:t>
            </a:r>
          </a:p>
          <a:p>
            <a:pPr>
              <a:spcBef>
                <a:spcPts val="0"/>
              </a:spcBef>
              <a:buNone/>
            </a:pPr>
            <a:r>
              <a:rPr lang="en-US" sz="2000" b="1" dirty="0">
                <a:latin typeface="Consolas" pitchFamily="49" charset="0"/>
                <a:cs typeface="Consolas" pitchFamily="49" charset="0"/>
              </a:rPr>
              <a:t>;; STRATEGY: </a:t>
            </a:r>
            <a:r>
              <a:rPr lang="en-US" sz="2000" b="1" dirty="0" smtClean="0">
                <a:latin typeface="Consolas" pitchFamily="49" charset="0"/>
                <a:cs typeface="Consolas" pitchFamily="49" charset="0"/>
              </a:rPr>
              <a:t>cases on </a:t>
            </a:r>
            <a:r>
              <a:rPr lang="en-US" sz="2000" b="1" dirty="0" err="1" smtClean="0">
                <a:latin typeface="Consolas" pitchFamily="49" charset="0"/>
                <a:cs typeface="Consolas" pitchFamily="49" charset="0"/>
              </a:rPr>
              <a:t>kev</a:t>
            </a:r>
            <a:r>
              <a:rPr lang="en-US" sz="2000" b="1" dirty="0" smtClean="0">
                <a:latin typeface="Consolas" pitchFamily="49" charset="0"/>
                <a:cs typeface="Consolas" pitchFamily="49" charset="0"/>
              </a:rPr>
              <a:t> : </a:t>
            </a:r>
            <a:r>
              <a:rPr lang="en-US" sz="2000" b="1" dirty="0" err="1" smtClean="0">
                <a:latin typeface="Consolas" pitchFamily="49" charset="0"/>
                <a:cs typeface="Consolas" pitchFamily="49" charset="0"/>
              </a:rPr>
              <a:t>KeyEvent</a:t>
            </a:r>
            <a:endParaRPr lang="en-US" sz="2000" b="1" dirty="0" smtClean="0">
              <a:latin typeface="Consolas" pitchFamily="49" charset="0"/>
              <a:cs typeface="Consolas" pitchFamily="49" charset="0"/>
            </a:endParaRP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(define (world-after-key-event w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a:t>
            </a:r>
          </a:p>
          <a:p>
            <a:pPr>
              <a:spcBef>
                <a:spcPts val="0"/>
              </a:spcBef>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[(key=?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p>
          <a:p>
            <a:pPr>
              <a:spcBef>
                <a:spcPts val="0"/>
              </a:spcBef>
              <a:buNone/>
            </a:pPr>
            <a:r>
              <a:rPr lang="en-US" sz="2000" b="1" dirty="0">
                <a:latin typeface="Consolas" pitchFamily="49" charset="0"/>
                <a:cs typeface="Consolas" pitchFamily="49" charset="0"/>
              </a:rPr>
              <a:t>     (world-with-paused-toggled w)]</a:t>
            </a:r>
          </a:p>
          <a:p>
            <a:pPr>
              <a:spcBef>
                <a:spcPts val="0"/>
              </a:spcBef>
              <a:buNone/>
            </a:pPr>
            <a:r>
              <a:rPr lang="en-US" sz="2000" b="1" dirty="0">
                <a:latin typeface="Consolas" pitchFamily="49" charset="0"/>
                <a:cs typeface="Consolas" pitchFamily="49" charset="0"/>
              </a:rPr>
              <a:t>    [else w]))</a:t>
            </a:r>
          </a:p>
        </p:txBody>
      </p:sp>
      <p:sp>
        <p:nvSpPr>
          <p:cNvPr id="4" name="TextBox 3"/>
          <p:cNvSpPr txBox="1"/>
          <p:nvPr/>
        </p:nvSpPr>
        <p:spPr>
          <a:xfrm>
            <a:off x="5663379" y="5630699"/>
            <a:ext cx="3333135"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We make a decision based on </a:t>
            </a:r>
            <a:r>
              <a:rPr lang="en-US" b="1" dirty="0" err="1" smtClean="0">
                <a:latin typeface="Consolas" pitchFamily="49" charset="0"/>
                <a:cs typeface="Consolas" pitchFamily="49" charset="0"/>
              </a:rPr>
              <a:t>kev</a:t>
            </a:r>
            <a:r>
              <a:rPr lang="en-US" dirty="0" smtClean="0"/>
              <a:t>, and pass the data on to a help function to do the real work.</a:t>
            </a: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Helper Function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paused</a:t>
            </a:r>
            <a:r>
              <a:rPr lang="en-US" sz="2000" b="1" dirty="0">
                <a:latin typeface="Consolas" pitchFamily="49" charset="0"/>
                <a:cs typeface="Consolas" pitchFamily="49" charset="0"/>
              </a:rPr>
              <a:t>? toggled</a:t>
            </a:r>
          </a:p>
          <a:p>
            <a:pPr>
              <a:buNone/>
            </a:pPr>
            <a:endParaRPr lang="en-US" sz="2000" b="1" dirty="0" smtClean="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4350773" y="2624607"/>
            <a:ext cx="4336027"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smtClean="0">
                <a:cs typeface="Consolas" pitchFamily="49" charset="0"/>
              </a:rPr>
              <a:t>If this helper function does what it's supposed to, then world-after-key-event will do what </a:t>
            </a:r>
            <a:r>
              <a:rPr lang="en-US" i="1" dirty="0" smtClean="0">
                <a:cs typeface="Consolas" pitchFamily="49" charset="0"/>
              </a:rPr>
              <a:t>it</a:t>
            </a:r>
            <a:r>
              <a:rPr lang="en-US" dirty="0" smtClean="0">
                <a:cs typeface="Consolas" pitchFamily="49" charset="0"/>
              </a:rPr>
              <a:t> is supposed to do.</a:t>
            </a:r>
            <a:endParaRPr lang="en-US" sz="16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(1)</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a:spcBef>
                <a:spcPts val="0"/>
              </a:spcBef>
              <a:buNone/>
            </a:pPr>
            <a:r>
              <a:rPr lang="en-US" sz="2400" b="1" dirty="0" smtClean="0">
                <a:latin typeface="Consolas" pitchFamily="49" charset="0"/>
                <a:cs typeface="Consolas" pitchFamily="49" charset="0"/>
              </a:rPr>
              <a:t>;; for world-after-key-event, we have 4 </a:t>
            </a:r>
          </a:p>
          <a:p>
            <a:pPr>
              <a:spcBef>
                <a:spcPts val="0"/>
              </a:spcBef>
              <a:buNone/>
            </a:pPr>
            <a:r>
              <a:rPr lang="en-US" sz="2400" b="1" dirty="0" smtClean="0">
                <a:latin typeface="Consolas" pitchFamily="49" charset="0"/>
                <a:cs typeface="Consolas" pitchFamily="49" charset="0"/>
              </a:rPr>
              <a:t>;; equivalence classes: all combinations of: </a:t>
            </a:r>
          </a:p>
          <a:p>
            <a:pPr>
              <a:spcBef>
                <a:spcPts val="0"/>
              </a:spcBef>
              <a:buNone/>
            </a:pPr>
            <a:r>
              <a:rPr lang="en-US" sz="2400" b="1" dirty="0" smtClean="0">
                <a:latin typeface="Consolas" pitchFamily="49" charset="0"/>
                <a:cs typeface="Consolas" pitchFamily="49" charset="0"/>
              </a:rPr>
              <a:t>;; a paused world and an </a:t>
            </a:r>
            <a:r>
              <a:rPr lang="en-US" sz="2400" b="1" dirty="0" err="1" smtClean="0">
                <a:latin typeface="Consolas" pitchFamily="49" charset="0"/>
                <a:cs typeface="Consolas" pitchFamily="49" charset="0"/>
              </a:rPr>
              <a:t>unpaused</a:t>
            </a:r>
            <a:r>
              <a:rPr lang="en-US" sz="2400" b="1" dirty="0" smtClean="0">
                <a:latin typeface="Consolas" pitchFamily="49" charset="0"/>
                <a:cs typeface="Consolas" pitchFamily="49" charset="0"/>
              </a:rPr>
              <a:t> world, </a:t>
            </a:r>
          </a:p>
          <a:p>
            <a:pPr>
              <a:spcBef>
                <a:spcPts val="0"/>
              </a:spcBef>
              <a:buNone/>
            </a:pPr>
            <a:r>
              <a:rPr lang="en-US" sz="2400" b="1" dirty="0" smtClean="0">
                <a:latin typeface="Consolas" pitchFamily="49" charset="0"/>
                <a:cs typeface="Consolas" pitchFamily="49" charset="0"/>
              </a:rPr>
              <a:t>;; and a "pause" key event and a "non-pause" key</a:t>
            </a:r>
          </a:p>
          <a:p>
            <a:pPr>
              <a:spcBef>
                <a:spcPts val="0"/>
              </a:spcBef>
              <a:buNone/>
            </a:pPr>
            <a:r>
              <a:rPr lang="en-US" sz="2400" b="1" dirty="0" smtClean="0">
                <a:latin typeface="Consolas" pitchFamily="49" charset="0"/>
                <a:cs typeface="Consolas" pitchFamily="49" charset="0"/>
              </a:rPr>
              <a:t>;; event</a:t>
            </a:r>
          </a:p>
          <a:p>
            <a:pPr>
              <a:spcBef>
                <a:spcPts val="0"/>
              </a:spcBef>
              <a:buNone/>
            </a:pPr>
            <a:endParaRPr lang="en-US" sz="2400" b="1" dirty="0" smtClean="0">
              <a:latin typeface="Consolas" pitchFamily="49" charset="0"/>
              <a:cs typeface="Consolas" pitchFamily="49" charset="0"/>
            </a:endParaRPr>
          </a:p>
          <a:p>
            <a:pPr>
              <a:spcBef>
                <a:spcPts val="0"/>
              </a:spcBef>
              <a:buNone/>
            </a:pPr>
            <a:r>
              <a:rPr lang="en-US" sz="2400" b="1" dirty="0" smtClean="0">
                <a:latin typeface="Consolas" pitchFamily="49" charset="0"/>
                <a:cs typeface="Consolas" pitchFamily="49" charset="0"/>
              </a:rPr>
              <a:t>;; Give symbolic names to "typical" values:</a:t>
            </a:r>
          </a:p>
          <a:p>
            <a:pPr>
              <a:spcBef>
                <a:spcPts val="0"/>
              </a:spcBef>
              <a:buNone/>
            </a:pPr>
            <a:r>
              <a:rPr lang="en-US" sz="2400" b="1" dirty="0" smtClean="0">
                <a:latin typeface="Consolas" pitchFamily="49" charset="0"/>
                <a:cs typeface="Consolas" pitchFamily="49" charset="0"/>
              </a:rPr>
              <a:t>;; we have these for worlds, </a:t>
            </a:r>
          </a:p>
          <a:p>
            <a:pPr>
              <a:spcBef>
                <a:spcPts val="0"/>
              </a:spcBef>
              <a:buNone/>
            </a:pPr>
            <a:r>
              <a:rPr lang="en-US" sz="2400" b="1" dirty="0" smtClean="0">
                <a:latin typeface="Consolas" pitchFamily="49" charset="0"/>
                <a:cs typeface="Consolas" pitchFamily="49" charset="0"/>
              </a:rPr>
              <a:t>;; now we'll add them for key events:</a:t>
            </a:r>
          </a:p>
          <a:p>
            <a:pPr>
              <a:spcBef>
                <a:spcPts val="0"/>
              </a:spcBef>
              <a:buNone/>
            </a:pPr>
            <a:r>
              <a:rPr lang="en-US" sz="2400" b="1" dirty="0" smtClean="0">
                <a:latin typeface="Consolas" pitchFamily="49" charset="0"/>
                <a:cs typeface="Consolas" pitchFamily="49" charset="0"/>
              </a:rPr>
              <a:t>(define pause-key-event " ")</a:t>
            </a:r>
          </a:p>
          <a:p>
            <a:pPr>
              <a:spcBef>
                <a:spcPts val="0"/>
              </a:spcBef>
              <a:buNone/>
            </a:pPr>
            <a:r>
              <a:rPr lang="en-US" sz="2400" b="1" dirty="0" smtClean="0">
                <a:latin typeface="Consolas" pitchFamily="49" charset="0"/>
                <a:cs typeface="Consolas" pitchFamily="49" charset="0"/>
              </a:rPr>
              <a:t>(define non-pause-key-event "q")</a:t>
            </a:r>
          </a:p>
          <a:p>
            <a:pPr>
              <a:buNone/>
            </a:pP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(2)</a:t>
            </a:r>
            <a:endParaRPr lang="en-US" dirty="0"/>
          </a:p>
        </p:txBody>
      </p:sp>
      <p:sp>
        <p:nvSpPr>
          <p:cNvPr id="3" name="Content Placeholder 2"/>
          <p:cNvSpPr>
            <a:spLocks noGrp="1"/>
          </p:cNvSpPr>
          <p:nvPr>
            <p:ph idx="1"/>
          </p:nvPr>
        </p:nvSpPr>
        <p:spPr>
          <a:xfrm>
            <a:off x="228600" y="1600200"/>
            <a:ext cx="8686800" cy="4525963"/>
          </a:xfrm>
        </p:spPr>
        <p:txBody>
          <a:bodyPr>
            <a:normAutofit fontScale="62500" lnSpcReduction="20000"/>
          </a:bodyPr>
          <a:lstStyle/>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paused-world-at-20 </a:t>
            </a:r>
          </a:p>
          <a:p>
            <a:pPr>
              <a:buNone/>
            </a:pPr>
            <a:r>
              <a:rPr lang="en-US" b="1" dirty="0" smtClean="0">
                <a:latin typeface="Consolas" pitchFamily="49" charset="0"/>
                <a:cs typeface="Consolas" pitchFamily="49" charset="0"/>
              </a:rPr>
              <a:t>   pause-key-event)</a:t>
            </a:r>
          </a:p>
          <a:p>
            <a:pPr>
              <a:buNone/>
            </a:pPr>
            <a:r>
              <a:rPr lang="en-US" b="1" dirty="0" smtClean="0">
                <a:latin typeface="Consolas" pitchFamily="49" charset="0"/>
                <a:cs typeface="Consolas" pitchFamily="49" charset="0"/>
              </a:rPr>
              <a:t>  unpaused-world-at-20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pause key, a paused world should become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unpaused-world-at-20 </a:t>
            </a:r>
          </a:p>
          <a:p>
            <a:pPr>
              <a:buNone/>
            </a:pPr>
            <a:r>
              <a:rPr lang="en-US" b="1" dirty="0" smtClean="0">
                <a:latin typeface="Consolas" pitchFamily="49" charset="0"/>
                <a:cs typeface="Consolas" pitchFamily="49" charset="0"/>
              </a:rPr>
              <a:t>    pause-key-event)</a:t>
            </a:r>
          </a:p>
          <a:p>
            <a:pPr>
              <a:buNone/>
            </a:pPr>
            <a:r>
              <a:rPr lang="en-US" b="1" dirty="0" smtClean="0">
                <a:latin typeface="Consolas" pitchFamily="49" charset="0"/>
                <a:cs typeface="Consolas" pitchFamily="49" charset="0"/>
              </a:rPr>
              <a:t>    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pause key, an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 world should become paused"</a:t>
            </a:r>
            <a:r>
              <a:rPr lang="en-US" b="1"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(3)</a:t>
            </a:r>
            <a:endParaRPr lang="en-US" dirty="0"/>
          </a:p>
        </p:txBody>
      </p:sp>
      <p:sp>
        <p:nvSpPr>
          <p:cNvPr id="3" name="Content Placeholder 2"/>
          <p:cNvSpPr>
            <a:spLocks noGrp="1"/>
          </p:cNvSpPr>
          <p:nvPr>
            <p:ph idx="1"/>
          </p:nvPr>
        </p:nvSpPr>
        <p:spPr>
          <a:xfrm>
            <a:off x="457200" y="1600200"/>
            <a:ext cx="8686800" cy="4525963"/>
          </a:xfrm>
        </p:spPr>
        <p:txBody>
          <a:bodyPr>
            <a:normAutofit fontScale="62500" lnSpcReduction="20000"/>
          </a:bodyPr>
          <a:lstStyle/>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paused-world-at-20 </a:t>
            </a:r>
          </a:p>
          <a:p>
            <a:pPr>
              <a:buNone/>
            </a:pPr>
            <a:r>
              <a:rPr lang="en-US" b="1" dirty="0" smtClean="0">
                <a:latin typeface="Consolas" pitchFamily="49" charset="0"/>
                <a:cs typeface="Consolas" pitchFamily="49" charset="0"/>
              </a:rPr>
              <a:t>    non-pause-key-event)</a:t>
            </a:r>
          </a:p>
          <a:p>
            <a:pPr>
              <a:buNone/>
            </a:pPr>
            <a:r>
              <a:rPr lang="en-US" b="1" dirty="0" smtClean="0">
                <a:latin typeface="Consolas" pitchFamily="49" charset="0"/>
                <a:cs typeface="Consolas" pitchFamily="49" charset="0"/>
              </a:rPr>
              <a:t>  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a non-pause key, a paused world should be unchanged"</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unpaused-world-at-20 </a:t>
            </a:r>
          </a:p>
          <a:p>
            <a:pPr>
              <a:buNone/>
            </a:pPr>
            <a:r>
              <a:rPr lang="en-US" b="1" dirty="0" smtClean="0">
                <a:latin typeface="Consolas" pitchFamily="49" charset="0"/>
                <a:cs typeface="Consolas" pitchFamily="49" charset="0"/>
              </a:rPr>
              <a:t>    non-pause-key-event)</a:t>
            </a:r>
          </a:p>
          <a:p>
            <a:pPr>
              <a:buNone/>
            </a:pPr>
            <a:r>
              <a:rPr lang="en-US" b="1" dirty="0" smtClean="0">
                <a:latin typeface="Consolas" pitchFamily="49" charset="0"/>
                <a:cs typeface="Consolas" pitchFamily="49" charset="0"/>
              </a:rPr>
              <a:t>  unpaused-world-at-20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a non-pause key, an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 world should be unchanged"</a:t>
            </a:r>
            <a:r>
              <a:rPr lang="en-US" b="1" dirty="0" smtClean="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Combine simpler functions</a:t>
              </a:r>
              <a:endParaRPr lang="en-US" dirty="0"/>
            </a:p>
          </p:txBody>
        </p:sp>
        <p:sp>
          <p:nvSpPr>
            <p:cNvPr id="23" name="Rounded Rectangle 22"/>
            <p:cNvSpPr/>
            <p:nvPr/>
          </p:nvSpPr>
          <p:spPr>
            <a:xfrm>
              <a:off x="2598691" y="276614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 a template</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Communicate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03</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205652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Tests (4)</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solidFill>
                  <a:schemeClr val="tx1">
                    <a:lumMod val="50000"/>
                    <a:lumOff val="50000"/>
                  </a:schemeClr>
                </a:solidFill>
              </a:rPr>
              <a:t>(define (world-after-key-event w </a:t>
            </a:r>
            <a:r>
              <a:rPr lang="en-US" sz="2000" dirty="0" err="1">
                <a:solidFill>
                  <a:schemeClr val="tx1">
                    <a:lumMod val="50000"/>
                    <a:lumOff val="50000"/>
                  </a:schemeClr>
                </a:solidFill>
              </a:rPr>
              <a:t>kev</a:t>
            </a:r>
            <a:r>
              <a:rPr lang="en-US" sz="2000" dirty="0" smtClean="0">
                <a:solidFill>
                  <a:schemeClr val="tx1">
                    <a:lumMod val="50000"/>
                    <a:lumOff val="50000"/>
                  </a:schemeClr>
                </a:solidFill>
              </a:rPr>
              <a:t>) ...)</a:t>
            </a:r>
            <a:endParaRPr lang="en-US" sz="2000" dirty="0">
              <a:solidFill>
                <a:schemeClr val="tx1">
                  <a:lumMod val="50000"/>
                  <a:lumOff val="50000"/>
                </a:schemeClr>
              </a:solidFill>
            </a:endParaRPr>
          </a:p>
          <a:p>
            <a:pPr marL="0" indent="0">
              <a:buNone/>
            </a:pPr>
            <a:r>
              <a:rPr lang="en-US" sz="2000" dirty="0"/>
              <a:t>  </a:t>
            </a:r>
            <a:endParaRPr lang="en-US" sz="2000" dirty="0" smtClean="0"/>
          </a:p>
          <a:p>
            <a:pPr marL="0" indent="0">
              <a:buNone/>
            </a:pPr>
            <a:r>
              <a:rPr lang="en-US" sz="2000" dirty="0" smtClean="0"/>
              <a:t>(begin-for-test</a:t>
            </a:r>
            <a:endParaRPr lang="en-US" sz="2000" dirty="0"/>
          </a:p>
          <a:p>
            <a:pPr marL="0" indent="0">
              <a:buNone/>
            </a:pPr>
            <a:r>
              <a:rPr lang="en-US" sz="2000" dirty="0"/>
              <a:t>  (check-equal</a:t>
            </a:r>
            <a:r>
              <a:rPr lang="en-US" sz="2000" dirty="0" smtClean="0"/>
              <a:t>? ...)</a:t>
            </a:r>
            <a:endParaRPr lang="en-US" sz="2000" dirty="0"/>
          </a:p>
          <a:p>
            <a:pPr marL="0" indent="0">
              <a:buNone/>
            </a:pPr>
            <a:r>
              <a:rPr lang="en-US" sz="2000" dirty="0" smtClean="0"/>
              <a:t>  </a:t>
            </a:r>
            <a:r>
              <a:rPr lang="en-US" sz="2000" dirty="0"/>
              <a:t>(check-equal</a:t>
            </a:r>
            <a:r>
              <a:rPr lang="en-US" sz="2000" dirty="0" smtClean="0"/>
              <a:t>? ...)    </a:t>
            </a:r>
            <a:endParaRPr lang="en-US" sz="2000" dirty="0"/>
          </a:p>
          <a:p>
            <a:pPr marL="0" indent="0">
              <a:buNone/>
            </a:pPr>
            <a:r>
              <a:rPr lang="en-US" sz="2000" dirty="0"/>
              <a:t>  (check-equal</a:t>
            </a:r>
            <a:r>
              <a:rPr lang="en-US" sz="2000" dirty="0" smtClean="0"/>
              <a:t>? ...)</a:t>
            </a:r>
            <a:endParaRPr lang="en-US" sz="2000" dirty="0"/>
          </a:p>
          <a:p>
            <a:pPr marL="0" indent="0">
              <a:buNone/>
            </a:pPr>
            <a:r>
              <a:rPr lang="en-US" sz="2000" dirty="0" smtClean="0"/>
              <a:t>  </a:t>
            </a:r>
            <a:r>
              <a:rPr lang="en-US" sz="2000" dirty="0"/>
              <a:t>(check-equal</a:t>
            </a:r>
            <a:r>
              <a:rPr lang="en-US" sz="2000" dirty="0" smtClean="0"/>
              <a:t>? ...))</a:t>
            </a:r>
          </a:p>
          <a:p>
            <a:pPr marL="0" indent="0">
              <a:buNone/>
            </a:pPr>
            <a:endParaRPr lang="en-US" sz="2000" dirty="0"/>
          </a:p>
          <a:p>
            <a:pPr marL="0" indent="0">
              <a:buNone/>
            </a:pPr>
            <a:r>
              <a:rPr lang="en-US" sz="2000" dirty="0" smtClean="0">
                <a:solidFill>
                  <a:schemeClr val="tx1">
                    <a:lumMod val="50000"/>
                    <a:lumOff val="50000"/>
                  </a:schemeClr>
                </a:solidFill>
              </a:rPr>
              <a:t>(define (world-with-paused-toggled? w) ...)</a:t>
            </a:r>
          </a:p>
          <a:p>
            <a:pPr marL="0" indent="0">
              <a:buNone/>
            </a:pPr>
            <a:endParaRPr lang="en-US" sz="2000" dirty="0" smtClean="0"/>
          </a:p>
        </p:txBody>
      </p:sp>
      <p:sp>
        <p:nvSpPr>
          <p:cNvPr id="6" name="TextBox 5"/>
          <p:cNvSpPr txBox="1"/>
          <p:nvPr/>
        </p:nvSpPr>
        <p:spPr>
          <a:xfrm>
            <a:off x="6695769" y="1473540"/>
            <a:ext cx="2448232"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Here's how we lay out the tests in our file.</a:t>
            </a:r>
            <a:endParaRPr lang="en-US" dirty="0"/>
          </a:p>
        </p:txBody>
      </p:sp>
      <p:grpSp>
        <p:nvGrpSpPr>
          <p:cNvPr id="11" name="Group 10"/>
          <p:cNvGrpSpPr/>
          <p:nvPr/>
        </p:nvGrpSpPr>
        <p:grpSpPr>
          <a:xfrm>
            <a:off x="6563032" y="4173793"/>
            <a:ext cx="2580969" cy="1200329"/>
            <a:chOff x="6563032" y="4173793"/>
            <a:chExt cx="2580969" cy="1200329"/>
          </a:xfrm>
        </p:grpSpPr>
        <p:sp>
          <p:nvSpPr>
            <p:cNvPr id="7" name="TextBox 6"/>
            <p:cNvSpPr txBox="1"/>
            <p:nvPr/>
          </p:nvSpPr>
          <p:spPr>
            <a:xfrm>
              <a:off x="6843253" y="4173793"/>
              <a:ext cx="2300748"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Contract, purpose function, etc., for </a:t>
              </a:r>
              <a:r>
                <a:rPr lang="en-US" b="1" dirty="0" smtClean="0"/>
                <a:t>world-with-paused-toggled?</a:t>
              </a:r>
              <a:endParaRPr lang="en-US" b="1" dirty="0"/>
            </a:p>
          </p:txBody>
        </p:sp>
        <p:cxnSp>
          <p:nvCxnSpPr>
            <p:cNvPr id="9" name="Straight Arrow Connector 8"/>
            <p:cNvCxnSpPr/>
            <p:nvPr/>
          </p:nvCxnSpPr>
          <p:spPr>
            <a:xfrm flipH="1">
              <a:off x="6563032" y="4773957"/>
              <a:ext cx="28022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2788506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Now we're ready to design our help function</a:t>
            </a:r>
            <a:endParaRPr lang="en-US" dirty="0"/>
          </a:p>
        </p:txBody>
      </p:sp>
      <p:sp>
        <p:nvSpPr>
          <p:cNvPr id="5" name="Content Placeholder 4"/>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AF3B5EA-18B6-4040-9F78-6052AF49C681}" type="slidenum">
              <a:rPr lang="en-US" smtClean="0"/>
              <a:t>31</a:t>
            </a:fld>
            <a:endParaRPr lang="en-US"/>
          </a:p>
        </p:txBody>
      </p:sp>
    </p:spTree>
    <p:extLst>
      <p:ext uri="{BB962C8B-B14F-4D97-AF65-F5344CB8AC3E}">
        <p14:creationId xmlns:p14="http://schemas.microsoft.com/office/powerpoint/2010/main" val="23695792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for Helper Function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paused</a:t>
            </a:r>
            <a:r>
              <a:rPr lang="en-US" sz="2000" b="1" dirty="0">
                <a:latin typeface="Consolas" pitchFamily="49" charset="0"/>
                <a:cs typeface="Consolas" pitchFamily="49" charset="0"/>
              </a:rPr>
              <a:t>? toggled</a:t>
            </a:r>
          </a:p>
          <a:p>
            <a:pPr>
              <a:buNone/>
            </a:pPr>
            <a:r>
              <a:rPr lang="en-US" sz="2000" b="1" dirty="0">
                <a:latin typeface="Consolas" pitchFamily="49" charset="0"/>
                <a:cs typeface="Consolas" pitchFamily="49" charset="0"/>
              </a:rPr>
              <a:t>;; STRATEGY: </a:t>
            </a:r>
            <a:r>
              <a:rPr lang="en-US" sz="2000" b="1" dirty="0" smtClean="0">
                <a:latin typeface="Consolas" pitchFamily="49" charset="0"/>
                <a:cs typeface="Consolas" pitchFamily="49" charset="0"/>
              </a:rPr>
              <a:t>Use template for World on w</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(world-with-paused-toggled w)</a:t>
            </a:r>
          </a:p>
          <a:p>
            <a:pPr>
              <a:buNone/>
            </a:pPr>
            <a:r>
              <a:rPr lang="en-US" sz="2000" b="1" dirty="0">
                <a:latin typeface="Consolas" pitchFamily="49" charset="0"/>
                <a:cs typeface="Consolas" pitchFamily="49" charset="0"/>
              </a:rPr>
              <a:t>  (make-world</a:t>
            </a:r>
          </a:p>
          <a:p>
            <a:pPr>
              <a:buNone/>
            </a:pPr>
            <a:r>
              <a:rPr lang="en-US" sz="2000" b="1" dirty="0">
                <a:latin typeface="Consolas" pitchFamily="49" charset="0"/>
                <a:cs typeface="Consolas" pitchFamily="49" charset="0"/>
              </a:rPr>
              <a:t>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(not (world-paused? w))))</a:t>
            </a:r>
          </a:p>
          <a:p>
            <a:pPr>
              <a:buNone/>
            </a:pPr>
            <a:endParaRPr lang="en-US" sz="2000" b="1" dirty="0" smtClean="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5117690" y="4369784"/>
            <a:ext cx="2684206"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a:cs typeface="Consolas" pitchFamily="49" charset="0"/>
              </a:rPr>
              <a:t>Don't need to test this separately, since tests for  </a:t>
            </a:r>
            <a:r>
              <a:rPr lang="en-US" b="1" dirty="0">
                <a:cs typeface="Consolas" pitchFamily="49" charset="0"/>
              </a:rPr>
              <a:t>world-after-key-event</a:t>
            </a:r>
            <a:r>
              <a:rPr lang="en-US" dirty="0">
                <a:cs typeface="Consolas" pitchFamily="49" charset="0"/>
              </a:rPr>
              <a:t> already </a:t>
            </a:r>
            <a:r>
              <a:rPr lang="en-US" dirty="0" smtClean="0">
                <a:cs typeface="Consolas" pitchFamily="49" charset="0"/>
              </a:rPr>
              <a:t>test it.</a:t>
            </a:r>
            <a:endParaRPr lang="en-US" sz="16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1648848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else is on our wishlist</a:t>
            </a:r>
            <a:r>
              <a:rPr lang="en-US" dirty="0" smtClean="0">
                <a:cs typeface="Courier New" pitchFamily="49" charset="0"/>
              </a:rPr>
              <a:t>?</a:t>
            </a:r>
            <a:endParaRPr lang="en-US" dirty="0">
              <a:cs typeface="Courier New" pitchFamily="49" charset="0"/>
            </a:endParaRPr>
          </a:p>
        </p:txBody>
      </p:sp>
      <p:sp>
        <p:nvSpPr>
          <p:cNvPr id="3" name="Content Placeholder 2"/>
          <p:cNvSpPr>
            <a:spLocks noGrp="1"/>
          </p:cNvSpPr>
          <p:nvPr>
            <p:ph idx="1"/>
          </p:nvPr>
        </p:nvSpPr>
        <p:spPr>
          <a:xfrm>
            <a:off x="457200" y="1600200"/>
            <a:ext cx="8229600" cy="3768213"/>
          </a:xfrm>
        </p:spPr>
        <p:txBody>
          <a:bodyPr/>
          <a:lstStyle/>
          <a:p>
            <a:endParaRPr lang="en-US" sz="1600" b="1" dirty="0" smtClean="0">
              <a:latin typeface="Courier New" pitchFamily="49" charset="0"/>
              <a:cs typeface="Courier New" pitchFamily="49" charset="0"/>
            </a:endParaRPr>
          </a:p>
          <a:p>
            <a:endParaRPr lang="en-US" dirty="0" smtClean="0"/>
          </a:p>
          <a:p>
            <a:pPr>
              <a:buNone/>
            </a:pPr>
            <a:endParaRPr lang="en-US" dirty="0"/>
          </a:p>
        </p:txBody>
      </p:sp>
      <p:sp>
        <p:nvSpPr>
          <p:cNvPr id="4" name="Rectangle 3"/>
          <p:cNvSpPr/>
          <p:nvPr/>
        </p:nvSpPr>
        <p:spPr>
          <a:xfrm>
            <a:off x="339213" y="1859340"/>
            <a:ext cx="8686799" cy="3477875"/>
          </a:xfrm>
          <a:prstGeom prst="rect">
            <a:avLst/>
          </a:prstGeom>
        </p:spPr>
        <p:txBody>
          <a:bodyPr wrap="square">
            <a:spAutoFit/>
          </a:bodyPr>
          <a:lstStyle/>
          <a:p>
            <a:r>
              <a:rPr lang="en-US" sz="2000" b="1" dirty="0">
                <a:latin typeface="Consolas" pitchFamily="49" charset="0"/>
                <a:cs typeface="Consolas" pitchFamily="49" charset="0"/>
              </a:rPr>
              <a:t>;; world-to-scene : World -&gt; Scene</a:t>
            </a:r>
          </a:p>
          <a:p>
            <a:r>
              <a:rPr lang="en-US" sz="2000" b="1" dirty="0">
                <a:latin typeface="Consolas" pitchFamily="49" charset="0"/>
                <a:cs typeface="Consolas" pitchFamily="49" charset="0"/>
              </a:rPr>
              <a:t>;; RETURNS: a Scene that portrays the given world.</a:t>
            </a:r>
          </a:p>
          <a:p>
            <a:r>
              <a:rPr lang="en-US" sz="2000" b="1" dirty="0">
                <a:latin typeface="Consolas" pitchFamily="49" charset="0"/>
                <a:cs typeface="Consolas" pitchFamily="49" charset="0"/>
              </a:rPr>
              <a:t>;; EXAMPLE: </a:t>
            </a:r>
            <a:endParaRPr lang="en-US" sz="2000" b="1" dirty="0" smtClean="0">
              <a:latin typeface="Consolas" pitchFamily="49" charset="0"/>
              <a:cs typeface="Consolas" pitchFamily="49" charset="0"/>
            </a:endParaRPr>
          </a:p>
          <a:p>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world-to-scene (make-world 20 ??))</a:t>
            </a:r>
          </a:p>
          <a:p>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(place-image CAT-IMAGE CAT-X-COORD 20 EMPTY-CANVAS)</a:t>
            </a:r>
          </a:p>
          <a:p>
            <a:r>
              <a:rPr lang="en-US" sz="2000" b="1" dirty="0">
                <a:latin typeface="Consolas" pitchFamily="49" charset="0"/>
                <a:cs typeface="Consolas" pitchFamily="49" charset="0"/>
              </a:rPr>
              <a:t>;; STRATEGY: </a:t>
            </a:r>
            <a:r>
              <a:rPr lang="en-US" sz="2000" b="1" dirty="0" smtClean="0">
                <a:latin typeface="Consolas" pitchFamily="49" charset="0"/>
                <a:cs typeface="Consolas" pitchFamily="49" charset="0"/>
              </a:rPr>
              <a:t>use template for World on w</a:t>
            </a: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(define (world-to-scene w)</a:t>
            </a:r>
          </a:p>
          <a:p>
            <a:r>
              <a:rPr lang="en-US" sz="2000" b="1" dirty="0">
                <a:latin typeface="Consolas" pitchFamily="49" charset="0"/>
                <a:cs typeface="Consolas" pitchFamily="49" charset="0"/>
              </a:rPr>
              <a:t>  (place-image CAT-IMAGE CAT-X-COORD</a:t>
            </a:r>
          </a:p>
          <a:p>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(world-</a:t>
            </a:r>
            <a:r>
              <a:rPr lang="en-US" sz="2000" b="1" dirty="0" err="1">
                <a:solidFill>
                  <a:srgbClr val="FF0000"/>
                </a:solidFill>
                <a:latin typeface="Consolas" pitchFamily="49" charset="0"/>
                <a:cs typeface="Consolas" pitchFamily="49" charset="0"/>
              </a:rPr>
              <a:t>pos</a:t>
            </a:r>
            <a:r>
              <a:rPr lang="en-US" sz="2000" b="1" dirty="0">
                <a:solidFill>
                  <a:srgbClr val="FF0000"/>
                </a:solidFill>
                <a:latin typeface="Consolas" pitchFamily="49" charset="0"/>
                <a:cs typeface="Consolas" pitchFamily="49" charset="0"/>
              </a:rPr>
              <a:t> w)</a:t>
            </a:r>
          </a:p>
          <a:p>
            <a:r>
              <a:rPr lang="en-US" sz="2000" b="1" dirty="0">
                <a:latin typeface="Consolas" pitchFamily="49" charset="0"/>
                <a:cs typeface="Consolas" pitchFamily="49" charset="0"/>
              </a:rPr>
              <a:t>               EMPTY-CANVAS))</a:t>
            </a:r>
          </a:p>
        </p:txBody>
      </p:sp>
      <p:sp>
        <p:nvSpPr>
          <p:cNvPr id="5" name="TextBox 4"/>
          <p:cNvSpPr txBox="1"/>
          <p:nvPr/>
        </p:nvSpPr>
        <p:spPr>
          <a:xfrm>
            <a:off x="5176683" y="4784226"/>
            <a:ext cx="3837067" cy="1477328"/>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Here's where we decompose </a:t>
            </a:r>
            <a:r>
              <a:rPr lang="en-US" b="1" dirty="0" smtClean="0">
                <a:latin typeface="Consolas" pitchFamily="49" charset="0"/>
                <a:cs typeface="Consolas" pitchFamily="49" charset="0"/>
              </a:rPr>
              <a:t>w</a:t>
            </a:r>
            <a:r>
              <a:rPr lang="en-US" dirty="0" smtClean="0"/>
              <a:t>.  Note that we don't need </a:t>
            </a:r>
            <a:r>
              <a:rPr lang="en-US" b="1" dirty="0" smtClean="0">
                <a:latin typeface="Consolas" pitchFamily="49" charset="0"/>
                <a:cs typeface="Consolas" pitchFamily="49" charset="0"/>
              </a:rPr>
              <a:t>(world-paused? w)</a:t>
            </a:r>
            <a:r>
              <a:rPr lang="en-US" dirty="0" smtClean="0"/>
              <a:t>.  That's ok– the template tells us what we </a:t>
            </a:r>
            <a:r>
              <a:rPr lang="en-US" i="1" dirty="0" smtClean="0"/>
              <a:t>can</a:t>
            </a:r>
            <a:r>
              <a:rPr lang="en-US" dirty="0" smtClean="0"/>
              <a:t> use, not what we </a:t>
            </a:r>
            <a:r>
              <a:rPr lang="en-US" i="1" dirty="0" smtClean="0"/>
              <a:t>must</a:t>
            </a:r>
            <a:r>
              <a:rPr lang="en-US" dirty="0" smtClean="0"/>
              <a:t> use. </a:t>
            </a:r>
            <a:endParaRPr lang="en-US" dirty="0"/>
          </a:p>
        </p:txBody>
      </p:sp>
      <p:cxnSp>
        <p:nvCxnSpPr>
          <p:cNvPr id="7" name="Straight Arrow Connector 6"/>
          <p:cNvCxnSpPr/>
          <p:nvPr/>
        </p:nvCxnSpPr>
        <p:spPr>
          <a:xfrm flipH="1" flipV="1">
            <a:off x="4353261" y="4805528"/>
            <a:ext cx="811160" cy="5459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2AF3B5EA-18B6-4040-9F78-6052AF49C681}" type="slidenum">
              <a:rPr lang="en-US" smtClean="0"/>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world-to-scene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onsolas" pitchFamily="49" charset="0"/>
                <a:cs typeface="Consolas" pitchFamily="49" charset="0"/>
              </a:rPr>
              <a:t>;; an image showing the cat at Y = 20</a:t>
            </a:r>
          </a:p>
          <a:p>
            <a:pPr>
              <a:buNone/>
            </a:pPr>
            <a:r>
              <a:rPr lang="en-US" b="1" dirty="0" smtClean="0">
                <a:latin typeface="Consolas" pitchFamily="49" charset="0"/>
                <a:cs typeface="Consolas" pitchFamily="49" charset="0"/>
              </a:rPr>
              <a:t>;; check this visually to make sure it's what you want</a:t>
            </a:r>
          </a:p>
          <a:p>
            <a:pPr>
              <a:buNone/>
            </a:pPr>
            <a:r>
              <a:rPr lang="en-US" b="1" dirty="0" smtClean="0">
                <a:latin typeface="Consolas" pitchFamily="49" charset="0"/>
                <a:cs typeface="Consolas" pitchFamily="49" charset="0"/>
              </a:rPr>
              <a:t>(define image-at-20 (place-image CAT-IMAGE CAT-X-COORD 20 EMPTY-CANVAS))</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these tests are only helpful if image-at-20 is the right image.</a:t>
            </a:r>
          </a:p>
          <a:p>
            <a:pPr>
              <a:buNone/>
            </a:pPr>
            <a:r>
              <a:rPr lang="en-US" b="1" dirty="0" smtClean="0">
                <a:latin typeface="Consolas" pitchFamily="49" charset="0"/>
                <a:cs typeface="Consolas" pitchFamily="49" charset="0"/>
              </a:rPr>
              <a:t>;; Here I've made the strings into error messages.  This is often</a:t>
            </a:r>
          </a:p>
          <a:p>
            <a:pPr>
              <a:buNone/>
            </a:pPr>
            <a:r>
              <a:rPr lang="en-US" b="1" dirty="0" smtClean="0">
                <a:latin typeface="Consolas" pitchFamily="49" charset="0"/>
                <a:cs typeface="Consolas" pitchFamily="49" charset="0"/>
              </a:rPr>
              <a:t>;; works well.</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(begin-for-tests</a:t>
            </a:r>
          </a:p>
          <a:p>
            <a:pPr>
              <a:buNone/>
            </a:pPr>
            <a:r>
              <a:rPr lang="en-US" b="1" dirty="0" smtClean="0">
                <a:latin typeface="Consolas" pitchFamily="49" charset="0"/>
                <a:cs typeface="Consolas" pitchFamily="49" charset="0"/>
              </a:rPr>
              <a:t>  (check-equal? </a:t>
            </a:r>
          </a:p>
          <a:p>
            <a:pPr>
              <a:buNone/>
            </a:pPr>
            <a:r>
              <a:rPr lang="en-US" b="1" dirty="0" smtClean="0">
                <a:latin typeface="Consolas" pitchFamily="49" charset="0"/>
                <a:cs typeface="Consolas" pitchFamily="49" charset="0"/>
              </a:rPr>
              <a:t>    (world-&gt;scene unpaused-world-at-20)</a:t>
            </a:r>
          </a:p>
          <a:p>
            <a:pPr>
              <a:buNone/>
            </a:pPr>
            <a:r>
              <a:rPr lang="en-US" b="1" dirty="0" smtClean="0">
                <a:latin typeface="Consolas" pitchFamily="49" charset="0"/>
                <a:cs typeface="Consolas" pitchFamily="49" charset="0"/>
              </a:rPr>
              <a:t>    image-at-20</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unpaused</a:t>
            </a:r>
            <a:r>
              <a:rPr lang="en-US" b="1" dirty="0" smtClean="0">
                <a:latin typeface="Consolas" pitchFamily="49" charset="0"/>
                <a:cs typeface="Consolas" pitchFamily="49" charset="0"/>
              </a:rPr>
              <a:t> world yields incorrect image")</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(check-equal?</a:t>
            </a:r>
          </a:p>
          <a:p>
            <a:pPr>
              <a:buNone/>
            </a:pPr>
            <a:r>
              <a:rPr lang="en-US" b="1" dirty="0" smtClean="0">
                <a:latin typeface="Consolas" pitchFamily="49" charset="0"/>
                <a:cs typeface="Consolas" pitchFamily="49" charset="0"/>
              </a:rPr>
              <a:t>    (world-&gt;scene paused-world-at-20)</a:t>
            </a:r>
          </a:p>
          <a:p>
            <a:pPr>
              <a:buNone/>
            </a:pPr>
            <a:r>
              <a:rPr lang="en-US" b="1" dirty="0" smtClean="0">
                <a:latin typeface="Consolas" pitchFamily="49" charset="0"/>
                <a:cs typeface="Consolas" pitchFamily="49" charset="0"/>
              </a:rPr>
              <a:t>    image-at-20</a:t>
            </a:r>
          </a:p>
          <a:p>
            <a:pPr>
              <a:buNone/>
            </a:pPr>
            <a:r>
              <a:rPr lang="en-US" b="1" dirty="0" smtClean="0">
                <a:latin typeface="Consolas" pitchFamily="49" charset="0"/>
                <a:cs typeface="Consolas" pitchFamily="49" charset="0"/>
              </a:rPr>
              <a:t>    "paused world yields incorrect image"))</a:t>
            </a:r>
          </a:p>
          <a:p>
            <a:pPr>
              <a:buNone/>
            </a:pPr>
            <a:r>
              <a:rPr lang="en-US" b="1" dirty="0" smtClean="0">
                <a:latin typeface="Consolas" pitchFamily="49" charset="0"/>
                <a:cs typeface="Consolas" pitchFamily="49" charset="0"/>
              </a:rPr>
              <a:t>  </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Last </a:t>
            </a:r>
            <a:r>
              <a:rPr lang="en-US" dirty="0" err="1" smtClean="0"/>
              <a:t>wishlist</a:t>
            </a:r>
            <a:r>
              <a:rPr lang="en-US" dirty="0" smtClean="0"/>
              <a:t> item</a:t>
            </a:r>
            <a:endParaRPr lang="en-US" dirty="0"/>
          </a:p>
        </p:txBody>
      </p:sp>
      <p:sp>
        <p:nvSpPr>
          <p:cNvPr id="5" name="Content Placeholder 4"/>
          <p:cNvSpPr>
            <a:spLocks noGrp="1"/>
          </p:cNvSpPr>
          <p:nvPr>
            <p:ph idx="1"/>
          </p:nvPr>
        </p:nvSpPr>
        <p:spPr/>
        <p:txBody>
          <a:bodyPr/>
          <a:lstStyle/>
          <a:p>
            <a:pPr>
              <a:buNone/>
            </a:pPr>
            <a:r>
              <a:rPr lang="en-US" sz="2000" dirty="0"/>
              <a:t>;; main : </a:t>
            </a:r>
            <a:r>
              <a:rPr lang="en-US" sz="2000" dirty="0" smtClean="0"/>
              <a:t>Integer </a:t>
            </a:r>
            <a:r>
              <a:rPr lang="en-US" sz="2000" dirty="0"/>
              <a:t>-&gt; World</a:t>
            </a:r>
          </a:p>
          <a:p>
            <a:pPr>
              <a:buNone/>
            </a:pPr>
            <a:r>
              <a:rPr lang="en-US" sz="2000" dirty="0"/>
              <a:t>;; GIVEN: the initial y-position in the cat</a:t>
            </a:r>
          </a:p>
          <a:p>
            <a:pPr>
              <a:buNone/>
            </a:pPr>
            <a:r>
              <a:rPr lang="en-US" sz="2000" dirty="0"/>
              <a:t>;; EFFECT: runs the simulation, starting with the cat</a:t>
            </a:r>
          </a:p>
          <a:p>
            <a:pPr>
              <a:buNone/>
            </a:pPr>
            <a:r>
              <a:rPr lang="en-US" sz="2000" dirty="0"/>
              <a:t>;;  falling</a:t>
            </a:r>
          </a:p>
          <a:p>
            <a:pPr>
              <a:buNone/>
            </a:pPr>
            <a:r>
              <a:rPr lang="en-US" sz="2000" dirty="0"/>
              <a:t>;; RETURNS: the final state of the </a:t>
            </a:r>
            <a:r>
              <a:rPr lang="en-US" sz="2000" dirty="0" smtClean="0"/>
              <a:t>world</a:t>
            </a:r>
          </a:p>
          <a:p>
            <a:pPr>
              <a:buNone/>
            </a:pPr>
            <a:endParaRPr lang="en-US" sz="2000" dirty="0"/>
          </a:p>
          <a:p>
            <a:endParaRPr lang="en-US" dirty="0"/>
          </a:p>
        </p:txBody>
      </p:sp>
      <p:sp>
        <p:nvSpPr>
          <p:cNvPr id="6" name="TextBox 5"/>
          <p:cNvSpPr txBox="1"/>
          <p:nvPr/>
        </p:nvSpPr>
        <p:spPr>
          <a:xfrm>
            <a:off x="3954428" y="3749409"/>
            <a:ext cx="4144297" cy="203132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a:t>
            </a:r>
            <a:r>
              <a:rPr lang="en-US" b="1" dirty="0" smtClean="0"/>
              <a:t> </a:t>
            </a:r>
            <a:r>
              <a:rPr lang="en-US" dirty="0" smtClean="0"/>
              <a:t>real purpose of </a:t>
            </a:r>
            <a:r>
              <a:rPr lang="en-US" b="1" dirty="0" smtClean="0"/>
              <a:t>main</a:t>
            </a:r>
            <a:r>
              <a:rPr lang="en-US" dirty="0" smtClean="0"/>
              <a:t> is not to return a useful value; instead, its purpose is have some visible effect in the real world– in this case, to display some things on the real screen and take input from the real user.  We document this in the purpose statement by writing an </a:t>
            </a:r>
            <a:r>
              <a:rPr lang="en-US" b="1" dirty="0" smtClean="0"/>
              <a:t>EFFECT</a:t>
            </a:r>
            <a:r>
              <a:rPr lang="en-US" dirty="0" smtClean="0"/>
              <a:t> clause.</a:t>
            </a:r>
            <a:endParaRPr lang="en-US" dirty="0"/>
          </a:p>
        </p:txBody>
      </p:sp>
      <p:cxnSp>
        <p:nvCxnSpPr>
          <p:cNvPr id="3" name="Straight Arrow Connector 2"/>
          <p:cNvCxnSpPr>
            <a:stCxn id="6" idx="1"/>
          </p:cNvCxnSpPr>
          <p:nvPr/>
        </p:nvCxnSpPr>
        <p:spPr>
          <a:xfrm flipH="1" flipV="1">
            <a:off x="2195458" y="2685033"/>
            <a:ext cx="1758970" cy="20800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11088362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for big-bang</a:t>
            </a:r>
            <a:endParaRPr lang="en-US" dirty="0"/>
          </a:p>
        </p:txBody>
      </p:sp>
      <p:sp>
        <p:nvSpPr>
          <p:cNvPr id="4" name="Content Placeholder 3"/>
          <p:cNvSpPr>
            <a:spLocks noGrp="1"/>
          </p:cNvSpPr>
          <p:nvPr>
            <p:ph idx="1"/>
          </p:nvPr>
        </p:nvSpPr>
        <p:spPr>
          <a:xfrm>
            <a:off x="162232" y="1622323"/>
            <a:ext cx="8686800" cy="4525963"/>
          </a:xfrm>
        </p:spPr>
        <p:txBody>
          <a:bodyPr>
            <a:normAutofit/>
          </a:bodyPr>
          <a:lstStyle/>
          <a:p>
            <a:r>
              <a:rPr lang="en-US" sz="2000" dirty="0" smtClean="0"/>
              <a:t>;; big-bang </a:t>
            </a:r>
          </a:p>
          <a:p>
            <a:r>
              <a:rPr lang="en-US" sz="2000" dirty="0" smtClean="0"/>
              <a:t>;; EFFECT : runs a world with the specified event handlers.  </a:t>
            </a:r>
            <a:endParaRPr lang="en-US" sz="2000" dirty="0"/>
          </a:p>
          <a:p>
            <a:r>
              <a:rPr lang="en-US" sz="2000" dirty="0" smtClean="0"/>
              <a:t>;; RETURNS: the final state of the world</a:t>
            </a:r>
          </a:p>
          <a:p>
            <a:r>
              <a:rPr lang="en-US" sz="2000" dirty="0"/>
              <a:t>(</a:t>
            </a:r>
            <a:r>
              <a:rPr lang="en-US" sz="2000" dirty="0">
                <a:solidFill>
                  <a:srgbClr val="FF0000"/>
                </a:solidFill>
              </a:rPr>
              <a:t>big-bang</a:t>
            </a:r>
            <a:r>
              <a:rPr lang="en-US" sz="2000" dirty="0"/>
              <a:t> </a:t>
            </a:r>
            <a:endParaRPr lang="en-US" sz="2000" dirty="0" smtClean="0"/>
          </a:p>
          <a:p>
            <a:r>
              <a:rPr lang="en-US" sz="2000" dirty="0"/>
              <a:t> </a:t>
            </a:r>
            <a:r>
              <a:rPr lang="en-US" sz="2000" dirty="0" smtClean="0"/>
              <a:t> </a:t>
            </a:r>
            <a:r>
              <a:rPr lang="en-US" sz="2000" i="1" dirty="0" smtClean="0"/>
              <a:t>initial-world</a:t>
            </a:r>
          </a:p>
          <a:p>
            <a:r>
              <a:rPr lang="en-US" sz="2000" dirty="0"/>
              <a:t> </a:t>
            </a:r>
            <a:r>
              <a:rPr lang="en-US" sz="2000" dirty="0" smtClean="0"/>
              <a:t> (on-tick </a:t>
            </a:r>
            <a:r>
              <a:rPr lang="en-US" sz="2000" i="1" dirty="0" smtClean="0"/>
              <a:t>tick-handler</a:t>
            </a:r>
            <a:r>
              <a:rPr lang="en-US" sz="2000" dirty="0" smtClean="0"/>
              <a:t> </a:t>
            </a:r>
            <a:r>
              <a:rPr lang="en-US" sz="2000" i="1" dirty="0" smtClean="0"/>
              <a:t>rate</a:t>
            </a:r>
            <a:r>
              <a:rPr lang="en-US" sz="2000" dirty="0" smtClean="0"/>
              <a:t>)</a:t>
            </a:r>
            <a:endParaRPr lang="en-US" sz="2000" dirty="0"/>
          </a:p>
          <a:p>
            <a:r>
              <a:rPr lang="en-US" sz="2000" dirty="0"/>
              <a:t>  </a:t>
            </a:r>
            <a:r>
              <a:rPr lang="en-US" sz="2000" dirty="0" smtClean="0"/>
              <a:t>(</a:t>
            </a:r>
            <a:r>
              <a:rPr lang="en-US" sz="2000" dirty="0"/>
              <a:t>on-key </a:t>
            </a:r>
            <a:r>
              <a:rPr lang="en-US" sz="2000" dirty="0" smtClean="0"/>
              <a:t> </a:t>
            </a:r>
            <a:r>
              <a:rPr lang="en-US" sz="2000" i="1" dirty="0" smtClean="0"/>
              <a:t>key-handler</a:t>
            </a:r>
            <a:r>
              <a:rPr lang="en-US" sz="2000" dirty="0" smtClean="0"/>
              <a:t>)</a:t>
            </a:r>
            <a:endParaRPr lang="en-US" sz="2000" dirty="0"/>
          </a:p>
          <a:p>
            <a:r>
              <a:rPr lang="en-US" sz="2000" dirty="0"/>
              <a:t>  </a:t>
            </a:r>
            <a:r>
              <a:rPr lang="en-US" sz="2000" dirty="0" smtClean="0"/>
              <a:t>(</a:t>
            </a:r>
            <a:r>
              <a:rPr lang="en-US" sz="2000" dirty="0"/>
              <a:t>on-draw </a:t>
            </a:r>
            <a:r>
              <a:rPr lang="en-US" sz="2000" i="1" dirty="0" smtClean="0"/>
              <a:t>render-</a:t>
            </a:r>
            <a:r>
              <a:rPr lang="en-US" sz="2000" i="1" dirty="0" err="1" smtClean="0"/>
              <a:t>fcn</a:t>
            </a:r>
            <a:r>
              <a:rPr lang="en-US" sz="2000" dirty="0" smtClean="0"/>
              <a:t>)))</a:t>
            </a:r>
            <a:endParaRPr lang="en-US" sz="2000" dirty="0"/>
          </a:p>
        </p:txBody>
      </p:sp>
      <p:grpSp>
        <p:nvGrpSpPr>
          <p:cNvPr id="5" name="Group 9"/>
          <p:cNvGrpSpPr/>
          <p:nvPr/>
        </p:nvGrpSpPr>
        <p:grpSpPr>
          <a:xfrm>
            <a:off x="309716" y="4787080"/>
            <a:ext cx="1752600" cy="1551039"/>
            <a:chOff x="2438400" y="4114800"/>
            <a:chExt cx="1752600" cy="1551039"/>
          </a:xfrm>
        </p:grpSpPr>
        <p:sp>
          <p:nvSpPr>
            <p:cNvPr id="6" name="Rectangle 5"/>
            <p:cNvSpPr/>
            <p:nvPr/>
          </p:nvSpPr>
          <p:spPr>
            <a:xfrm>
              <a:off x="24384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names of events</a:t>
              </a:r>
            </a:p>
          </p:txBody>
        </p:sp>
        <p:cxnSp>
          <p:nvCxnSpPr>
            <p:cNvPr id="7" name="Straight Arrow Connector 6"/>
            <p:cNvCxnSpPr>
              <a:stCxn id="6" idx="0"/>
            </p:cNvCxnSpPr>
            <p:nvPr/>
          </p:nvCxnSpPr>
          <p:spPr>
            <a:xfrm flipV="1">
              <a:off x="33147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10"/>
          <p:cNvGrpSpPr/>
          <p:nvPr/>
        </p:nvGrpSpPr>
        <p:grpSpPr>
          <a:xfrm>
            <a:off x="2220861" y="4787080"/>
            <a:ext cx="1752600" cy="1551039"/>
            <a:chOff x="4648200" y="4114800"/>
            <a:chExt cx="1752600" cy="1551039"/>
          </a:xfrm>
        </p:grpSpPr>
        <p:sp>
          <p:nvSpPr>
            <p:cNvPr id="9" name="Rectangle 8"/>
            <p:cNvSpPr/>
            <p:nvPr/>
          </p:nvSpPr>
          <p:spPr>
            <a:xfrm>
              <a:off x="46482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functions for responses</a:t>
              </a:r>
            </a:p>
          </p:txBody>
        </p:sp>
        <p:cxnSp>
          <p:nvCxnSpPr>
            <p:cNvPr id="10" name="Straight Arrow Connector 9"/>
            <p:cNvCxnSpPr>
              <a:stCxn id="9" idx="0"/>
            </p:cNvCxnSpPr>
            <p:nvPr/>
          </p:nvCxnSpPr>
          <p:spPr>
            <a:xfrm flipV="1">
              <a:off x="55245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309533" y="3256491"/>
            <a:ext cx="2438400" cy="762000"/>
            <a:chOff x="6519333" y="3124200"/>
            <a:chExt cx="2438400" cy="762000"/>
          </a:xfrm>
        </p:grpSpPr>
        <p:sp>
          <p:nvSpPr>
            <p:cNvPr id="12" name="Rectangle 11"/>
            <p:cNvSpPr/>
            <p:nvPr/>
          </p:nvSpPr>
          <p:spPr>
            <a:xfrm>
              <a:off x="7281333" y="3124200"/>
              <a:ext cx="1676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frame rate in </a:t>
              </a:r>
              <a:r>
                <a:rPr lang="en-US" dirty="0" err="1" smtClean="0">
                  <a:solidFill>
                    <a:schemeClr val="tx1"/>
                  </a:solidFill>
                </a:rPr>
                <a:t>secs</a:t>
              </a:r>
              <a:r>
                <a:rPr lang="en-US" dirty="0" smtClean="0">
                  <a:solidFill>
                    <a:schemeClr val="tx1"/>
                  </a:solidFill>
                </a:rPr>
                <a:t>/tick</a:t>
              </a:r>
            </a:p>
          </p:txBody>
        </p:sp>
        <p:cxnSp>
          <p:nvCxnSpPr>
            <p:cNvPr id="13" name="Straight Arrow Connector 12"/>
            <p:cNvCxnSpPr>
              <a:stCxn id="12" idx="1"/>
            </p:cNvCxnSpPr>
            <p:nvPr/>
          </p:nvCxnSpPr>
          <p:spPr>
            <a:xfrm flipH="1">
              <a:off x="6519333" y="3505200"/>
              <a:ext cx="762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830643" y="5396680"/>
            <a:ext cx="4144297"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There are other events that big-bang recognizes, see the Help Desk for details</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36</a:t>
            </a:fld>
            <a:endParaRPr lang="en-US"/>
          </a:p>
        </p:txBody>
      </p:sp>
    </p:spTree>
    <p:extLst>
      <p:ext uri="{BB962C8B-B14F-4D97-AF65-F5344CB8AC3E}">
        <p14:creationId xmlns:p14="http://schemas.microsoft.com/office/powerpoint/2010/main" val="10140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pieces together</a:t>
            </a:r>
            <a:endParaRPr lang="en-US" dirty="0"/>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a:t>
            </a:r>
            <a:r>
              <a:rPr lang="en-US" sz="2000" b="1" dirty="0" smtClean="0">
                <a:latin typeface="Consolas" pitchFamily="49" charset="0"/>
                <a:cs typeface="Consolas" pitchFamily="49" charset="0"/>
              </a:rPr>
              <a:t>Integer </a:t>
            </a:r>
            <a:r>
              <a:rPr lang="en-US" sz="2000" b="1" dirty="0">
                <a:latin typeface="Consolas" pitchFamily="49" charset="0"/>
                <a:cs typeface="Consolas" pitchFamily="49" charset="0"/>
              </a:rPr>
              <a:t>-&gt;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a:t>
            </a:r>
            <a:r>
              <a:rPr lang="en-US" sz="2000" b="1" dirty="0" smtClean="0">
                <a:latin typeface="Consolas" pitchFamily="49" charset="0"/>
                <a:cs typeface="Consolas" pitchFamily="49" charset="0"/>
              </a:rPr>
              <a:t>world</a:t>
            </a:r>
          </a:p>
          <a:p>
            <a:pPr>
              <a:buNone/>
            </a:pPr>
            <a:r>
              <a:rPr lang="en-US" sz="2000" b="1" dirty="0" smtClean="0">
                <a:latin typeface="Consolas" pitchFamily="49" charset="0"/>
                <a:cs typeface="Consolas" pitchFamily="49" charset="0"/>
              </a:rPr>
              <a:t>;; STRATEGY: Combine simpler functions</a:t>
            </a:r>
            <a:endParaRPr lang="en-US" sz="2000" b="1" dirty="0">
              <a:latin typeface="Consolas" pitchFamily="49" charset="0"/>
              <a:cs typeface="Consolas" pitchFamily="49" charset="0"/>
            </a:endParaRPr>
          </a:p>
          <a:p>
            <a:pPr>
              <a:buNone/>
            </a:pPr>
            <a:r>
              <a:rPr lang="en-US" sz="2000" b="1" dirty="0" smtClean="0">
                <a:latin typeface="Consolas" pitchFamily="49" charset="0"/>
                <a:cs typeface="Consolas" pitchFamily="49" charset="0"/>
              </a:rPr>
              <a:t>(define (main initial-pos)</a:t>
            </a:r>
          </a:p>
          <a:p>
            <a:pPr>
              <a:buNone/>
            </a:pP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big-bang</a:t>
            </a:r>
            <a:r>
              <a:rPr lang="en-US" sz="2000" b="1" dirty="0" smtClean="0">
                <a:latin typeface="Consolas" pitchFamily="49" charset="0"/>
                <a:cs typeface="Consolas" pitchFamily="49" charset="0"/>
              </a:rPr>
              <a:t> (make-world initial-pos false)</a:t>
            </a:r>
          </a:p>
          <a:p>
            <a:pPr>
              <a:buNone/>
            </a:pPr>
            <a:r>
              <a:rPr lang="en-US" sz="2000" b="1" dirty="0" smtClean="0">
                <a:latin typeface="Consolas" pitchFamily="49" charset="0"/>
                <a:cs typeface="Consolas" pitchFamily="49" charset="0"/>
              </a:rPr>
              <a:t>            (on-tick world-after-tick 0.5)</a:t>
            </a:r>
          </a:p>
          <a:p>
            <a:pPr>
              <a:buNone/>
            </a:pPr>
            <a:r>
              <a:rPr lang="en-US" sz="2000" b="1" dirty="0" smtClean="0">
                <a:latin typeface="Consolas" pitchFamily="49" charset="0"/>
                <a:cs typeface="Consolas" pitchFamily="49" charset="0"/>
              </a:rPr>
              <a:t>            (on-key world-after-key-event)</a:t>
            </a:r>
          </a:p>
          <a:p>
            <a:pPr>
              <a:buNone/>
            </a:pPr>
            <a:r>
              <a:rPr lang="en-US" sz="2000" b="1" dirty="0" smtClean="0">
                <a:latin typeface="Consolas" pitchFamily="49" charset="0"/>
                <a:cs typeface="Consolas" pitchFamily="49" charset="0"/>
              </a:rPr>
              <a:t>            (on-draw world-to-scene)))</a:t>
            </a:r>
          </a:p>
          <a:p>
            <a:pPr>
              <a:buNone/>
            </a:pPr>
            <a:endParaRPr lang="en-US" sz="2800" b="1" dirty="0">
              <a:latin typeface="Courier New" pitchFamily="49" charset="0"/>
              <a:cs typeface="Courier New" pitchFamily="49" charset="0"/>
            </a:endParaRPr>
          </a:p>
        </p:txBody>
      </p:sp>
      <p:sp>
        <p:nvSpPr>
          <p:cNvPr id="5" name="TextBox 4"/>
          <p:cNvSpPr txBox="1"/>
          <p:nvPr/>
        </p:nvSpPr>
        <p:spPr>
          <a:xfrm>
            <a:off x="6373091" y="3029727"/>
            <a:ext cx="2770909"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 the simpler functions are </a:t>
            </a:r>
            <a:r>
              <a:rPr lang="en-US" b="1" dirty="0" smtClean="0"/>
              <a:t>big-bang</a:t>
            </a:r>
            <a:r>
              <a:rPr lang="en-US" dirty="0" smtClean="0"/>
              <a:t>, </a:t>
            </a:r>
            <a:r>
              <a:rPr lang="en-US" b="1" dirty="0" smtClean="0"/>
              <a:t>world-after-tick</a:t>
            </a:r>
            <a:r>
              <a:rPr lang="en-US" dirty="0" smtClean="0"/>
              <a:t>, </a:t>
            </a:r>
            <a:r>
              <a:rPr lang="en-US" b="1" dirty="0" smtClean="0"/>
              <a:t>world-after-key-event</a:t>
            </a:r>
            <a:r>
              <a:rPr lang="en-US" dirty="0" smtClean="0"/>
              <a:t>, and </a:t>
            </a:r>
            <a:r>
              <a:rPr lang="en-US" b="1" dirty="0" smtClean="0"/>
              <a:t>world-to-scene</a:t>
            </a:r>
            <a:endParaRPr lang="en-US" b="1" dirty="0"/>
          </a:p>
        </p:txBody>
      </p:sp>
      <p:cxnSp>
        <p:nvCxnSpPr>
          <p:cNvPr id="7" name="Straight Arrow Connector 6"/>
          <p:cNvCxnSpPr>
            <a:stCxn id="5" idx="1"/>
          </p:cNvCxnSpPr>
          <p:nvPr/>
        </p:nvCxnSpPr>
        <p:spPr>
          <a:xfrm flipH="1">
            <a:off x="5923280" y="3629892"/>
            <a:ext cx="4498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2AF3B5EA-18B6-4040-9F78-6052AF49C681}" type="slidenum">
              <a:rPr lang="en-US" smtClean="0"/>
              <a:t>37</a:t>
            </a:fld>
            <a:endParaRPr lang="en-US"/>
          </a:p>
        </p:txBody>
      </p:sp>
    </p:spTree>
    <p:extLst>
      <p:ext uri="{BB962C8B-B14F-4D97-AF65-F5344CB8AC3E}">
        <p14:creationId xmlns:p14="http://schemas.microsoft.com/office/powerpoint/2010/main" val="11749571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walk through falling-</a:t>
            </a:r>
            <a:r>
              <a:rPr lang="en-US" dirty="0" err="1" smtClean="0"/>
              <a:t>cat.rkt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Note: this video differs from our current technology in a couple of ways:</a:t>
            </a:r>
          </a:p>
          <a:p>
            <a:pPr lvl="1"/>
            <a:r>
              <a:rPr lang="en-US" dirty="0" smtClean="0"/>
              <a:t>it talks about test suites; these are replaced by </a:t>
            </a:r>
            <a:r>
              <a:rPr lang="en-US" b="1" dirty="0" smtClean="0"/>
              <a:t>begin-for-test</a:t>
            </a:r>
            <a:r>
              <a:rPr lang="en-US" dirty="0" smtClean="0"/>
              <a:t>.</a:t>
            </a:r>
          </a:p>
          <a:p>
            <a:pPr lvl="1"/>
            <a:r>
              <a:rPr lang="en-US" dirty="0" smtClean="0"/>
              <a:t>it talks about "partition data" and gives a template for </a:t>
            </a:r>
            <a:r>
              <a:rPr lang="en-US" dirty="0" err="1" smtClean="0"/>
              <a:t>FallingCatKeyEvents</a:t>
            </a:r>
            <a:r>
              <a:rPr lang="en-US" dirty="0" smtClean="0"/>
              <a:t>.  We've simplified the presentation--  now we just have </a:t>
            </a:r>
            <a:r>
              <a:rPr lang="en-US" dirty="0" err="1" smtClean="0"/>
              <a:t>KeyEvents</a:t>
            </a:r>
            <a:r>
              <a:rPr lang="en-US" dirty="0" smtClean="0"/>
              <a:t>, which are scalars (no template needed), and we take them apart using the "Cases" strategy.</a:t>
            </a:r>
          </a:p>
          <a:p>
            <a:pPr lvl="1"/>
            <a:r>
              <a:rPr lang="en-US" dirty="0" smtClean="0"/>
              <a:t>And remember, the “Structural Decomposition” strategy is now called “</a:t>
            </a:r>
            <a:r>
              <a:rPr lang="en-US" smtClean="0"/>
              <a:t>Use template”.</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4059972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falling-</a:t>
            </a:r>
            <a:r>
              <a:rPr lang="en-US" dirty="0" err="1" smtClean="0"/>
              <a:t>cat.rkt</a:t>
            </a:r>
            <a:r>
              <a:rPr lang="en-US" dirty="0" smtClean="0"/>
              <a:t> </a:t>
            </a:r>
            <a:r>
              <a:rPr lang="en-US" dirty="0" err="1" smtClean="0"/>
              <a:t>readthrough</a:t>
            </a:r>
            <a:endParaRPr lang="en-US" dirty="0"/>
          </a:p>
        </p:txBody>
      </p:sp>
      <p:pic>
        <p:nvPicPr>
          <p:cNvPr id="4" name="ahAoFZVVqio"/>
          <p:cNvPicPr>
            <a:picLocks noGrp="1" noRot="1" noChangeAspect="1"/>
          </p:cNvPicPr>
          <p:nvPr>
            <p:ph idx="1"/>
            <a:videoFile r:link="rId1"/>
          </p:nvPr>
        </p:nvPicPr>
        <p:blipFill>
          <a:blip r:embed="rId4"/>
          <a:stretch>
            <a:fillRect/>
          </a:stretch>
        </p:blipFill>
        <p:spPr>
          <a:xfrm>
            <a:off x="733234" y="1861851"/>
            <a:ext cx="7677532" cy="4318612"/>
          </a:xfrm>
          <a:prstGeom prst="rect">
            <a:avLst/>
          </a:prstGeom>
        </p:spPr>
      </p:pic>
      <p:sp>
        <p:nvSpPr>
          <p:cNvPr id="5" name="TextBox 4"/>
          <p:cNvSpPr txBox="1"/>
          <p:nvPr/>
        </p:nvSpPr>
        <p:spPr>
          <a:xfrm>
            <a:off x="768611" y="6324600"/>
            <a:ext cx="1364989" cy="369332"/>
          </a:xfrm>
          <a:prstGeom prst="rect">
            <a:avLst/>
          </a:prstGeom>
          <a:noFill/>
        </p:spPr>
        <p:txBody>
          <a:bodyPr wrap="none" rtlCol="0">
            <a:spAutoFit/>
          </a:bodyPr>
          <a:lstStyle/>
          <a:p>
            <a:r>
              <a:rPr lang="en-US" dirty="0" smtClean="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39</a:t>
            </a:fld>
            <a:endParaRPr 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Let's see where we are</a:t>
            </a:r>
            <a:endParaRPr lang="en-US" dirty="0"/>
          </a:p>
        </p:txBody>
      </p:sp>
      <p:graphicFrame>
        <p:nvGraphicFramePr>
          <p:cNvPr id="15" name="Content Placeholder 3"/>
          <p:cNvGraphicFramePr>
            <a:graphicFrameLocks noGrp="1"/>
          </p:cNvGraphicFramePr>
          <p:nvPr>
            <p:ph idx="1"/>
            <p:extLst>
              <p:ext uri="{D42A27DB-BD31-4B8C-83A1-F6EECF244321}">
                <p14:modId xmlns:p14="http://schemas.microsoft.com/office/powerpoint/2010/main" val="3927530689"/>
              </p:ext>
            </p:extLst>
          </p:nvPr>
        </p:nvGraphicFramePr>
        <p:xfrm>
          <a:off x="4673149" y="3522659"/>
          <a:ext cx="3603963" cy="2103120"/>
        </p:xfrm>
        <a:graphic>
          <a:graphicData uri="http://schemas.openxmlformats.org/drawingml/2006/table">
            <a:tbl>
              <a:tblPr firstRow="1" bandRow="1">
                <a:tableStyleId>{5C22544A-7EE6-4342-B048-85BDC9FD1C3A}</a:tableStyleId>
              </a:tblPr>
              <a:tblGrid>
                <a:gridCol w="3603963"/>
              </a:tblGrid>
              <a:tr h="236844">
                <a:tc>
                  <a:txBody>
                    <a:bodyPr/>
                    <a:lstStyle/>
                    <a:p>
                      <a:r>
                        <a:rPr lang="en-US" sz="1200" dirty="0" smtClean="0"/>
                        <a:t>Adding a New Feature to an Existing Program</a:t>
                      </a:r>
                      <a:endParaRPr lang="en-US" sz="1200" dirty="0"/>
                    </a:p>
                  </a:txBody>
                  <a:tcPr/>
                </a:tc>
              </a:tr>
              <a:tr h="236844">
                <a:tc>
                  <a:txBody>
                    <a:bodyPr/>
                    <a:lstStyle/>
                    <a:p>
                      <a:pPr marL="0" indent="0">
                        <a:buNone/>
                      </a:pPr>
                      <a:r>
                        <a:rPr lang="en-US" sz="1200" dirty="0" smtClean="0"/>
                        <a:t>1. Perform</a:t>
                      </a:r>
                      <a:r>
                        <a:rPr lang="en-US" sz="1200" baseline="0" dirty="0" smtClean="0"/>
                        <a:t> information analysis for new feature</a:t>
                      </a:r>
                    </a:p>
                  </a:txBody>
                  <a:tcPr/>
                </a:tc>
              </a:tr>
              <a:tr h="236844">
                <a:tc>
                  <a:txBody>
                    <a:bodyPr/>
                    <a:lstStyle/>
                    <a:p>
                      <a:r>
                        <a:rPr lang="en-US" sz="1200" dirty="0" smtClean="0"/>
                        <a:t>2. Modify data definitions</a:t>
                      </a:r>
                      <a:r>
                        <a:rPr lang="en-US" sz="1200" baseline="0" dirty="0" smtClean="0"/>
                        <a:t> as needed</a:t>
                      </a:r>
                      <a:endParaRPr lang="en-US" sz="1200" dirty="0"/>
                    </a:p>
                  </a:txBody>
                  <a:tcPr/>
                </a:tc>
              </a:tr>
              <a:tr h="236844">
                <a:tc>
                  <a:txBody>
                    <a:bodyPr/>
                    <a:lstStyle/>
                    <a:p>
                      <a:r>
                        <a:rPr lang="en-US" sz="1200" dirty="0" smtClean="0"/>
                        <a:t>3. Update existing functions to work with</a:t>
                      </a:r>
                      <a:r>
                        <a:rPr lang="en-US" sz="1200" baseline="0" dirty="0" smtClean="0"/>
                        <a:t> new data definitions</a:t>
                      </a:r>
                    </a:p>
                  </a:txBody>
                  <a:tcPr/>
                </a:tc>
              </a:tr>
              <a:tr h="236844">
                <a:tc>
                  <a:txBody>
                    <a:bodyPr/>
                    <a:lstStyle/>
                    <a:p>
                      <a:r>
                        <a:rPr lang="en-US" sz="1200" dirty="0" smtClean="0"/>
                        <a:t>4. Write </a:t>
                      </a:r>
                      <a:r>
                        <a:rPr lang="en-US" sz="1200" dirty="0" err="1" smtClean="0"/>
                        <a:t>wishlist</a:t>
                      </a:r>
                      <a:r>
                        <a:rPr lang="en-US" sz="1200" dirty="0" smtClean="0"/>
                        <a:t> of functions for new feature</a:t>
                      </a:r>
                      <a:endParaRPr lang="en-US" sz="1200" dirty="0"/>
                    </a:p>
                  </a:txBody>
                  <a:tcPr/>
                </a:tc>
              </a:tr>
              <a:tr h="236844">
                <a:tc>
                  <a:txBody>
                    <a:bodyPr/>
                    <a:lstStyle/>
                    <a:p>
                      <a:r>
                        <a:rPr lang="en-US" sz="1200" dirty="0" smtClean="0"/>
                        <a:t>5. Design new functions following the Design</a:t>
                      </a:r>
                      <a:r>
                        <a:rPr lang="en-US" sz="1200" baseline="0" dirty="0" smtClean="0"/>
                        <a:t> Recipe</a:t>
                      </a:r>
                    </a:p>
                  </a:txBody>
                  <a:tcPr/>
                </a:tc>
              </a:tr>
              <a:tr h="236844">
                <a:tc>
                  <a:txBody>
                    <a:bodyPr/>
                    <a:lstStyle/>
                    <a:p>
                      <a:r>
                        <a:rPr lang="en-US" sz="1200" baseline="0" dirty="0" smtClean="0"/>
                        <a:t>6. Repeat for the next new feature</a:t>
                      </a:r>
                    </a:p>
                  </a:txBody>
                  <a:tcPr/>
                </a:tc>
              </a:tr>
            </a:tbl>
          </a:graphicData>
        </a:graphic>
      </p:graphicFrame>
      <p:sp>
        <p:nvSpPr>
          <p:cNvPr id="3" name="Slide Number Placeholder 2"/>
          <p:cNvSpPr>
            <a:spLocks noGrp="1"/>
          </p:cNvSpPr>
          <p:nvPr>
            <p:ph type="sldNum" sz="quarter" idx="12"/>
          </p:nvPr>
        </p:nvSpPr>
        <p:spPr/>
        <p:txBody>
          <a:bodyPr/>
          <a:lstStyle/>
          <a:p>
            <a:fld id="{8D704B19-8EED-495A-99FA-12E5518CCC54}" type="slidenum">
              <a:rPr lang="en-US" smtClean="0"/>
              <a:pPr/>
              <a:t>4</a:t>
            </a:fld>
            <a:endParaRPr lang="en-US"/>
          </a:p>
        </p:txBody>
      </p:sp>
      <p:sp>
        <p:nvSpPr>
          <p:cNvPr id="10" name="Right Arrow 9"/>
          <p:cNvSpPr/>
          <p:nvPr/>
        </p:nvSpPr>
        <p:spPr>
          <a:xfrm>
            <a:off x="3846786" y="3385352"/>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3"/>
          <p:cNvGraphicFramePr>
            <a:graphicFrameLocks/>
          </p:cNvGraphicFramePr>
          <p:nvPr>
            <p:extLst>
              <p:ext uri="{D42A27DB-BD31-4B8C-83A1-F6EECF244321}">
                <p14:modId xmlns:p14="http://schemas.microsoft.com/office/powerpoint/2010/main" val="4210194279"/>
              </p:ext>
            </p:extLst>
          </p:nvPr>
        </p:nvGraphicFramePr>
        <p:xfrm>
          <a:off x="493986" y="1483272"/>
          <a:ext cx="3352800" cy="2628516"/>
        </p:xfrm>
        <a:graphic>
          <a:graphicData uri="http://schemas.openxmlformats.org/drawingml/2006/table">
            <a:tbl>
              <a:tblPr firstRow="1" bandRow="1">
                <a:tableStyleId>{5C22544A-7EE6-4342-B048-85BDC9FD1C3A}</a:tableStyleId>
              </a:tblPr>
              <a:tblGrid>
                <a:gridCol w="3352800"/>
              </a:tblGrid>
              <a:tr h="314229">
                <a:tc>
                  <a:txBody>
                    <a:bodyPr/>
                    <a:lstStyle/>
                    <a:p>
                      <a:pPr algn="ctr"/>
                      <a:r>
                        <a:rPr lang="en-US" sz="1200" dirty="0" smtClean="0"/>
                        <a:t>The Six Principles for</a:t>
                      </a:r>
                      <a:r>
                        <a:rPr lang="en-US" sz="1200" baseline="0" dirty="0" smtClean="0"/>
                        <a:t> Writing Beautiful Programs</a:t>
                      </a:r>
                      <a:endParaRPr lang="en-US" sz="1200" dirty="0"/>
                    </a:p>
                  </a:txBody>
                  <a:tcPr/>
                </a:tc>
              </a:tr>
              <a:tr h="314229">
                <a:tc>
                  <a:txBody>
                    <a:bodyPr/>
                    <a:lstStyle/>
                    <a:p>
                      <a:r>
                        <a:rPr lang="en-US" sz="1200" dirty="0" smtClean="0"/>
                        <a:t>1. Programming is a People Discipline</a:t>
                      </a:r>
                      <a:endParaRPr lang="en-US" sz="1200" dirty="0"/>
                    </a:p>
                  </a:txBody>
                  <a:tcPr/>
                </a:tc>
              </a:tr>
              <a:tr h="378923">
                <a:tc>
                  <a:txBody>
                    <a:bodyPr/>
                    <a:lstStyle/>
                    <a:p>
                      <a:r>
                        <a:rPr lang="en-US" sz="1200" dirty="0" smtClean="0"/>
                        <a:t>2. Represent Information as Data; Interpret Data as Information</a:t>
                      </a:r>
                      <a:endParaRPr lang="en-US" sz="1200" dirty="0"/>
                    </a:p>
                  </a:txBody>
                  <a:tcPr/>
                </a:tc>
              </a:tr>
              <a:tr h="3881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3.</a:t>
                      </a:r>
                      <a:r>
                        <a:rPr lang="en-US" sz="1200" baseline="0" dirty="0" smtClean="0"/>
                        <a:t> Programs should consist of functions and methods that consume and produce values</a:t>
                      </a:r>
                      <a:endParaRPr lang="en-US" sz="1200" dirty="0"/>
                    </a:p>
                  </a:txBody>
                  <a:tcPr/>
                </a:tc>
              </a:tr>
              <a:tr h="314229">
                <a:tc>
                  <a:txBody>
                    <a:bodyPr/>
                    <a:lstStyle/>
                    <a:p>
                      <a:r>
                        <a:rPr lang="en-US" sz="1200" dirty="0" smtClean="0"/>
                        <a:t>4. Design Functions</a:t>
                      </a:r>
                      <a:r>
                        <a:rPr lang="en-US" sz="1200" baseline="0" dirty="0" smtClean="0"/>
                        <a:t> Systematically</a:t>
                      </a:r>
                      <a:endParaRPr lang="en-US" sz="1200" dirty="0" smtClean="0"/>
                    </a:p>
                  </a:txBody>
                  <a:tcPr/>
                </a:tc>
              </a:tr>
              <a:tr h="314229">
                <a:tc>
                  <a:txBody>
                    <a:bodyPr/>
                    <a:lstStyle/>
                    <a:p>
                      <a:r>
                        <a:rPr lang="en-US" sz="1200" dirty="0" smtClean="0"/>
                        <a:t>5. Design Systems Iteratively</a:t>
                      </a:r>
                      <a:endParaRPr lang="en-US" sz="1200" dirty="0"/>
                    </a:p>
                  </a:txBody>
                  <a:tcPr/>
                </a:tc>
              </a:tr>
              <a:tr h="378923">
                <a:tc>
                  <a:txBody>
                    <a:bodyPr/>
                    <a:lstStyle/>
                    <a:p>
                      <a:r>
                        <a:rPr lang="en-US" sz="1200" dirty="0" smtClean="0"/>
                        <a:t>6. Pass values when you can, share state only when you must.</a:t>
                      </a:r>
                      <a:endParaRPr lang="en-US" sz="12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66852443"/>
              </p:ext>
            </p:extLst>
          </p:nvPr>
        </p:nvGraphicFramePr>
        <p:xfrm>
          <a:off x="4673149" y="1486232"/>
          <a:ext cx="3603963" cy="1920842"/>
        </p:xfrm>
        <a:graphic>
          <a:graphicData uri="http://schemas.openxmlformats.org/drawingml/2006/table">
            <a:tbl>
              <a:tblPr firstRow="1" bandRow="1">
                <a:tableStyleId>{5C22544A-7EE6-4342-B048-85BDC9FD1C3A}</a:tableStyleId>
              </a:tblPr>
              <a:tblGrid>
                <a:gridCol w="3603963"/>
              </a:tblGrid>
              <a:tr h="2650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The</a:t>
                      </a:r>
                      <a:r>
                        <a:rPr lang="en-US" sz="1200" baseline="0" dirty="0" smtClean="0"/>
                        <a:t> System Design Recipe</a:t>
                      </a:r>
                      <a:endParaRPr lang="en-US" sz="1200" dirty="0" smtClean="0"/>
                    </a:p>
                  </a:txBody>
                  <a:tcPr/>
                </a:tc>
              </a:tr>
              <a:tr h="265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 Write a purpose statement for your system.</a:t>
                      </a:r>
                    </a:p>
                  </a:txBody>
                  <a:tcPr/>
                </a:tc>
              </a:tr>
              <a:tr h="4575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 Design data to represent the relevant information</a:t>
                      </a:r>
                      <a:r>
                        <a:rPr lang="en-US" sz="1200" baseline="0" dirty="0" smtClean="0"/>
                        <a:t> in </a:t>
                      </a:r>
                      <a:r>
                        <a:rPr lang="en-US" sz="1200" dirty="0" smtClean="0"/>
                        <a:t>the world.</a:t>
                      </a:r>
                    </a:p>
                  </a:txBody>
                  <a:tcPr/>
                </a:tc>
              </a:tr>
              <a:tr h="457501">
                <a:tc>
                  <a:txBody>
                    <a:bodyPr/>
                    <a:lstStyle/>
                    <a:p>
                      <a:r>
                        <a:rPr lang="en-US" sz="1200" dirty="0" smtClean="0"/>
                        <a:t>3. Make a </a:t>
                      </a:r>
                      <a:r>
                        <a:rPr lang="en-US" sz="1200" dirty="0" err="1" smtClean="0"/>
                        <a:t>wishlist</a:t>
                      </a:r>
                      <a:r>
                        <a:rPr lang="en-US" sz="1200" dirty="0" smtClean="0"/>
                        <a:t> of main functions.  Write down their contracts and purpose statements.</a:t>
                      </a:r>
                      <a:endParaRPr lang="en-US" sz="1200" dirty="0"/>
                    </a:p>
                  </a:txBody>
                  <a:tcPr/>
                </a:tc>
              </a:tr>
              <a:tr h="265060">
                <a:tc>
                  <a:txBody>
                    <a:bodyPr/>
                    <a:lstStyle/>
                    <a:p>
                      <a:r>
                        <a:rPr lang="en-US" sz="1200" dirty="0" smtClean="0"/>
                        <a:t>4. Design the individual functions. Maintain a </a:t>
                      </a:r>
                      <a:r>
                        <a:rPr lang="en-US" sz="1200" dirty="0" err="1" smtClean="0"/>
                        <a:t>wishlist</a:t>
                      </a:r>
                      <a:r>
                        <a:rPr lang="en-US" sz="1200" dirty="0" smtClean="0"/>
                        <a:t> (or </a:t>
                      </a:r>
                      <a:r>
                        <a:rPr lang="en-US" sz="1200" dirty="0" err="1" smtClean="0"/>
                        <a:t>wishtree</a:t>
                      </a:r>
                      <a:r>
                        <a:rPr lang="en-US" sz="1200" dirty="0" smtClean="0"/>
                        <a:t>) of functions you will need to write.</a:t>
                      </a:r>
                      <a:endParaRPr lang="en-US" sz="1200" dirty="0"/>
                    </a:p>
                  </a:txBody>
                  <a:tcPr/>
                </a:tc>
              </a:tr>
            </a:tbl>
          </a:graphicData>
        </a:graphic>
      </p:graphicFrame>
      <p:sp>
        <p:nvSpPr>
          <p:cNvPr id="11" name="Rectangle 10"/>
          <p:cNvSpPr/>
          <p:nvPr/>
        </p:nvSpPr>
        <p:spPr>
          <a:xfrm>
            <a:off x="684325" y="4836833"/>
            <a:ext cx="3162461" cy="91688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en-US" dirty="0" smtClean="0">
                <a:solidFill>
                  <a:schemeClr val="tx1"/>
                </a:solidFill>
              </a:rPr>
              <a:t>This module is mostly about principle #5: “Design Systems Iteratively”</a:t>
            </a:r>
            <a:endParaRPr lang="en-US" dirty="0">
              <a:solidFill>
                <a:schemeClr val="tx1"/>
              </a:solidFill>
            </a:endParaRPr>
          </a:p>
        </p:txBody>
      </p:sp>
    </p:spTree>
    <p:extLst>
      <p:ext uri="{BB962C8B-B14F-4D97-AF65-F5344CB8AC3E}">
        <p14:creationId xmlns:p14="http://schemas.microsoft.com/office/powerpoint/2010/main" val="9625714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Design Recipe</a:t>
            </a:r>
            <a:endParaRPr lang="en-US" dirty="0"/>
          </a:p>
        </p:txBody>
      </p:sp>
      <p:sp>
        <p:nvSpPr>
          <p:cNvPr id="3" name="Content Placeholder 2"/>
          <p:cNvSpPr>
            <a:spLocks noGrp="1"/>
          </p:cNvSpPr>
          <p:nvPr>
            <p:ph idx="1"/>
          </p:nvPr>
        </p:nvSpPr>
        <p:spPr/>
        <p:txBody>
          <a:bodyPr/>
          <a:lstStyle/>
          <a:p>
            <a:r>
              <a:rPr lang="en-US" dirty="0" smtClean="0"/>
              <a:t>In building this system, we were actually following a recipe.</a:t>
            </a:r>
          </a:p>
          <a:p>
            <a:r>
              <a:rPr lang="en-US" dirty="0" smtClean="0"/>
              <a:t>This recipe is so widely usable that we give it a name: the </a:t>
            </a:r>
            <a:r>
              <a:rPr lang="en-US" b="1" i="1" dirty="0" smtClean="0">
                <a:solidFill>
                  <a:srgbClr val="FF0000"/>
                </a:solidFill>
              </a:rPr>
              <a:t>System Design Recipe</a:t>
            </a:r>
            <a:r>
              <a:rPr lang="en-US" dirty="0" smtClean="0"/>
              <a:t>.</a:t>
            </a:r>
          </a:p>
          <a:p>
            <a:r>
              <a:rPr lang="en-US" dirty="0" smtClean="0"/>
              <a:t>Here it is– you can see that it matches what we did.</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extLst>
      <p:ext uri="{BB962C8B-B14F-4D97-AF65-F5344CB8AC3E}">
        <p14:creationId xmlns:p14="http://schemas.microsoft.com/office/powerpoint/2010/main" val="24938574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005613870"/>
              </p:ext>
            </p:extLst>
          </p:nvPr>
        </p:nvGraphicFramePr>
        <p:xfrm>
          <a:off x="266700" y="1493520"/>
          <a:ext cx="8610600" cy="3870960"/>
        </p:xfrm>
        <a:graphic>
          <a:graphicData uri="http://schemas.openxmlformats.org/drawingml/2006/table">
            <a:tbl>
              <a:tblPr firstRow="1" bandRow="1">
                <a:tableStyleId>{5C22544A-7EE6-4342-B048-85BDC9FD1C3A}</a:tableStyleId>
              </a:tblPr>
              <a:tblGrid>
                <a:gridCol w="8610600"/>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The</a:t>
                      </a:r>
                      <a:r>
                        <a:rPr lang="en-US" sz="2800" baseline="0" dirty="0" smtClean="0"/>
                        <a:t> System Design Recipe</a:t>
                      </a:r>
                      <a:endParaRPr lang="en-US" sz="2800" dirty="0" smtClean="0"/>
                    </a:p>
                  </a:txBody>
                  <a:tcPr/>
                </a:tc>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1. Write a purpose statement for your system.</a:t>
                      </a:r>
                    </a:p>
                  </a:txBody>
                  <a:tcPr/>
                </a:tc>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2. Design data to represent the relevant information</a:t>
                      </a:r>
                      <a:r>
                        <a:rPr lang="en-US" sz="2800" baseline="0" dirty="0" smtClean="0"/>
                        <a:t> in </a:t>
                      </a:r>
                      <a:r>
                        <a:rPr lang="en-US" sz="2800" dirty="0" smtClean="0"/>
                        <a:t>the world.</a:t>
                      </a:r>
                    </a:p>
                  </a:txBody>
                  <a:tcPr/>
                </a:tc>
              </a:tr>
              <a:tr h="828978">
                <a:tc>
                  <a:txBody>
                    <a:bodyPr/>
                    <a:lstStyle/>
                    <a:p>
                      <a:r>
                        <a:rPr lang="en-US" sz="2800" dirty="0" smtClean="0"/>
                        <a:t>3. Make a </a:t>
                      </a:r>
                      <a:r>
                        <a:rPr lang="en-US" sz="2800" dirty="0" err="1" smtClean="0"/>
                        <a:t>wishlist</a:t>
                      </a:r>
                      <a:r>
                        <a:rPr lang="en-US" sz="2800" dirty="0" smtClean="0"/>
                        <a:t> of main functions.  Write down their contracts and purpose statements.</a:t>
                      </a:r>
                      <a:endParaRPr lang="en-US" sz="2800" dirty="0"/>
                    </a:p>
                  </a:txBody>
                  <a:tcPr/>
                </a:tc>
              </a:tr>
              <a:tr h="480281">
                <a:tc>
                  <a:txBody>
                    <a:bodyPr/>
                    <a:lstStyle/>
                    <a:p>
                      <a:r>
                        <a:rPr lang="en-US" sz="2800" dirty="0" smtClean="0"/>
                        <a:t>4. Design the individual functions. Maintain a </a:t>
                      </a:r>
                      <a:r>
                        <a:rPr lang="en-US" sz="2800" dirty="0" err="1" smtClean="0"/>
                        <a:t>wishlist</a:t>
                      </a:r>
                      <a:r>
                        <a:rPr lang="en-US" sz="2800" dirty="0" smtClean="0"/>
                        <a:t> (or </a:t>
                      </a:r>
                      <a:r>
                        <a:rPr lang="en-US" sz="2800" dirty="0" err="1" smtClean="0"/>
                        <a:t>wishtree</a:t>
                      </a:r>
                      <a:r>
                        <a:rPr lang="en-US" sz="2800" dirty="0" smtClean="0"/>
                        <a:t>) of functions you will need to write.</a:t>
                      </a:r>
                      <a:endParaRPr lang="en-US" sz="2800" dirty="0"/>
                    </a:p>
                  </a:txBody>
                  <a:tcPr/>
                </a:tc>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41</a:t>
            </a:fld>
            <a:endParaRPr lang="en-US"/>
          </a:p>
        </p:txBody>
      </p:sp>
    </p:spTree>
    <p:extLst>
      <p:ext uri="{BB962C8B-B14F-4D97-AF65-F5344CB8AC3E}">
        <p14:creationId xmlns:p14="http://schemas.microsoft.com/office/powerpoint/2010/main" val="3537165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The universe module provides a way of creating and running an interactive machine.</a:t>
            </a:r>
          </a:p>
          <a:p>
            <a:r>
              <a:rPr lang="en-US" dirty="0" smtClean="0"/>
              <a:t>Machine will have some </a:t>
            </a:r>
            <a:r>
              <a:rPr lang="en-US" i="1" dirty="0" smtClean="0">
                <a:solidFill>
                  <a:srgbClr val="FF0000"/>
                </a:solidFill>
              </a:rPr>
              <a:t>state.</a:t>
            </a:r>
          </a:p>
          <a:p>
            <a:r>
              <a:rPr lang="en-US" dirty="0" smtClean="0"/>
              <a:t>Machine can respond to </a:t>
            </a:r>
            <a:r>
              <a:rPr lang="en-US" i="1" dirty="0" smtClean="0">
                <a:solidFill>
                  <a:srgbClr val="FF0000"/>
                </a:solidFill>
              </a:rPr>
              <a:t>inputs</a:t>
            </a:r>
            <a:r>
              <a:rPr lang="en-US" dirty="0" smtClean="0">
                <a:solidFill>
                  <a:srgbClr val="FF0000"/>
                </a:solidFill>
              </a:rPr>
              <a:t>.</a:t>
            </a:r>
          </a:p>
          <a:p>
            <a:r>
              <a:rPr lang="en-US" dirty="0" smtClean="0"/>
              <a:t>Response to input is described as a </a:t>
            </a:r>
            <a:r>
              <a:rPr lang="en-US" i="1" dirty="0" smtClean="0">
                <a:solidFill>
                  <a:srgbClr val="FF0000"/>
                </a:solidFill>
              </a:rPr>
              <a:t>function</a:t>
            </a:r>
            <a:r>
              <a:rPr lang="en-US" dirty="0" smtClean="0"/>
              <a:t>.</a:t>
            </a:r>
            <a:endParaRPr lang="en-US" dirty="0" smtClean="0">
              <a:solidFill>
                <a:srgbClr val="FF0000"/>
              </a:solidFill>
            </a:endParaRPr>
          </a:p>
          <a:p>
            <a:r>
              <a:rPr lang="en-US" dirty="0" smtClean="0"/>
              <a:t>Machine can show its state as a </a:t>
            </a:r>
            <a:r>
              <a:rPr lang="en-US" i="1" dirty="0" smtClean="0">
                <a:solidFill>
                  <a:srgbClr val="FF0000"/>
                </a:solidFill>
              </a:rPr>
              <a:t>scene.</a:t>
            </a:r>
          </a:p>
          <a:p>
            <a:r>
              <a:rPr lang="en-US" dirty="0" smtClean="0"/>
              <a:t>We use this to create interactive animations.</a:t>
            </a:r>
          </a:p>
          <a:p>
            <a:r>
              <a:rPr lang="en-US" dirty="0" smtClean="0"/>
              <a:t>We built a system, using the </a:t>
            </a:r>
            <a:r>
              <a:rPr lang="en-US" i="1" dirty="0" smtClean="0">
                <a:solidFill>
                  <a:srgbClr val="FF0000"/>
                </a:solidFill>
              </a:rPr>
              <a:t>system design recipe</a:t>
            </a:r>
            <a:r>
              <a:rPr lang="en-US" dirty="0" smtClean="0"/>
              <a:t>. </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in the Examples folder.</a:t>
            </a:r>
          </a:p>
          <a:p>
            <a:r>
              <a:rPr lang="en-US" dirty="0" smtClean="0"/>
              <a:t>If you have questions about this lesson, ask them on the Discussion Board</a:t>
            </a:r>
          </a:p>
          <a:p>
            <a:r>
              <a:rPr lang="en-US" dirty="0" smtClean="0"/>
              <a:t>Do Guided Practice 3.1</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43</a:t>
            </a:fld>
            <a:endParaRPr lang="en-US"/>
          </a:p>
        </p:txBody>
      </p:sp>
    </p:spTree>
    <p:extLst>
      <p:ext uri="{BB962C8B-B14F-4D97-AF65-F5344CB8AC3E}">
        <p14:creationId xmlns:p14="http://schemas.microsoft.com/office/powerpoint/2010/main" val="154234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for this lesson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this lesson, you will learn about the 2htdp/universe module, which allows you to create interactive animations.</a:t>
            </a:r>
          </a:p>
          <a:p>
            <a:r>
              <a:rPr lang="en-US" dirty="0"/>
              <a:t>At the end of this lesson, students should be able to</a:t>
            </a:r>
            <a:r>
              <a:rPr lang="en-US" dirty="0" smtClean="0"/>
              <a:t>:</a:t>
            </a:r>
            <a:endParaRPr lang="en-US" dirty="0"/>
          </a:p>
          <a:p>
            <a:pPr lvl="1"/>
            <a:r>
              <a:rPr lang="en-US" dirty="0"/>
              <a:t>Use the 2htdp/universe module to create a simple interactive </a:t>
            </a:r>
            <a:r>
              <a:rPr lang="en-US" dirty="0" smtClean="0"/>
              <a:t>animation, including:</a:t>
            </a:r>
            <a:endParaRPr lang="en-US" dirty="0"/>
          </a:p>
          <a:p>
            <a:pPr lvl="2"/>
            <a:r>
              <a:rPr lang="en-US" dirty="0" smtClean="0"/>
              <a:t>Analyzing </a:t>
            </a:r>
            <a:r>
              <a:rPr lang="en-US" dirty="0"/>
              <a:t>data to determine whether it should be constant or part of the world </a:t>
            </a:r>
            <a:r>
              <a:rPr lang="en-US" dirty="0" smtClean="0"/>
              <a:t>state,</a:t>
            </a:r>
            <a:endParaRPr lang="en-US" dirty="0"/>
          </a:p>
          <a:p>
            <a:pPr lvl="2"/>
            <a:r>
              <a:rPr lang="en-US" dirty="0" smtClean="0"/>
              <a:t>Writing data definitions </a:t>
            </a:r>
            <a:r>
              <a:rPr lang="en-US" dirty="0"/>
              <a:t>for </a:t>
            </a:r>
            <a:r>
              <a:rPr lang="en-US" dirty="0" smtClean="0"/>
              <a:t>worlds, key events, and mouse events, and</a:t>
            </a:r>
          </a:p>
          <a:p>
            <a:pPr lvl="2"/>
            <a:r>
              <a:rPr lang="en-US" dirty="0" smtClean="0"/>
              <a:t>Writing code to handle the various events during the animation. </a:t>
            </a:r>
          </a:p>
          <a:p>
            <a:pPr lvl="1"/>
            <a:r>
              <a:rPr lang="en-US" dirty="0" smtClean="0"/>
              <a:t>Explain the steps of the System Design Recipe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955342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2htdp/universe module</a:t>
            </a:r>
            <a:endParaRPr lang="en-US" dirty="0"/>
          </a:p>
        </p:txBody>
      </p:sp>
      <p:sp>
        <p:nvSpPr>
          <p:cNvPr id="3" name="Content Placeholder 2"/>
          <p:cNvSpPr>
            <a:spLocks noGrp="1"/>
          </p:cNvSpPr>
          <p:nvPr>
            <p:ph idx="1"/>
          </p:nvPr>
        </p:nvSpPr>
        <p:spPr/>
        <p:txBody>
          <a:bodyPr>
            <a:normAutofit/>
          </a:bodyPr>
          <a:lstStyle/>
          <a:p>
            <a:r>
              <a:rPr lang="en-US" dirty="0" smtClean="0"/>
              <a:t>Provides a way of creating and running an interactive machine.</a:t>
            </a:r>
          </a:p>
          <a:p>
            <a:r>
              <a:rPr lang="en-US" dirty="0" smtClean="0"/>
              <a:t>Machine will have some </a:t>
            </a:r>
            <a:r>
              <a:rPr lang="en-US" i="1" dirty="0" smtClean="0">
                <a:solidFill>
                  <a:srgbClr val="FF0000"/>
                </a:solidFill>
              </a:rPr>
              <a:t>state.</a:t>
            </a:r>
          </a:p>
          <a:p>
            <a:r>
              <a:rPr lang="en-US" dirty="0" smtClean="0"/>
              <a:t>Machine can respond to </a:t>
            </a:r>
            <a:r>
              <a:rPr lang="en-US" i="1" dirty="0" smtClean="0">
                <a:solidFill>
                  <a:srgbClr val="FF0000"/>
                </a:solidFill>
              </a:rPr>
              <a:t>inputs</a:t>
            </a:r>
            <a:r>
              <a:rPr lang="en-US" dirty="0" smtClean="0">
                <a:solidFill>
                  <a:srgbClr val="FF0000"/>
                </a:solidFill>
              </a:rPr>
              <a:t>.</a:t>
            </a:r>
          </a:p>
          <a:p>
            <a:r>
              <a:rPr lang="en-US" dirty="0" smtClean="0"/>
              <a:t>Response to input is described as a </a:t>
            </a:r>
            <a:r>
              <a:rPr lang="en-US" i="1" dirty="0" smtClean="0">
                <a:solidFill>
                  <a:srgbClr val="FF0000"/>
                </a:solidFill>
              </a:rPr>
              <a:t>function</a:t>
            </a:r>
            <a:r>
              <a:rPr lang="en-US" dirty="0" smtClean="0"/>
              <a:t>.</a:t>
            </a:r>
            <a:endParaRPr lang="en-US" dirty="0" smtClean="0">
              <a:solidFill>
                <a:srgbClr val="FF0000"/>
              </a:solidFill>
            </a:endParaRPr>
          </a:p>
          <a:p>
            <a:r>
              <a:rPr lang="en-US" dirty="0" smtClean="0"/>
              <a:t>Machine can show its state as a </a:t>
            </a:r>
            <a:r>
              <a:rPr lang="en-US" i="1" dirty="0" smtClean="0">
                <a:solidFill>
                  <a:srgbClr val="FF0000"/>
                </a:solidFill>
              </a:rPr>
              <a:t>scene.</a:t>
            </a:r>
          </a:p>
          <a:p>
            <a:r>
              <a:rPr lang="en-US" dirty="0" smtClean="0"/>
              <a:t>We will use this to create interactive animations.</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 traffic light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light is a machine that responds to time passing; as time passes, the light goes through its cycle of colors</a:t>
            </a:r>
            <a:r>
              <a:rPr lang="en-US" dirty="0" smtClean="0"/>
              <a:t>.</a:t>
            </a:r>
          </a:p>
          <a:p>
            <a:r>
              <a:rPr lang="en-US" dirty="0" smtClean="0"/>
              <a:t>The </a:t>
            </a:r>
            <a:r>
              <a:rPr lang="en-US" dirty="0"/>
              <a:t>state of the machine consists of its current color and the amount of time (in ticks) until the next change of color.  At every tick, the amount of time decreases by 1.  </a:t>
            </a:r>
            <a:endParaRPr lang="en-US" dirty="0" smtClean="0"/>
          </a:p>
          <a:p>
            <a:r>
              <a:rPr lang="en-US" dirty="0" smtClean="0"/>
              <a:t>When </a:t>
            </a:r>
            <a:r>
              <a:rPr lang="en-US" dirty="0"/>
              <a:t>the timer reaches 0, the light goes to its next color (from green to yellow, from yellow to red,  from red to green), and the timer is reset to the number of ticks that light should stay in its new color.  </a:t>
            </a:r>
          </a:p>
          <a:p>
            <a:r>
              <a:rPr lang="en-US" dirty="0"/>
              <a:t>In addition, the traffic light should be able to display itself as scene, perhaps like the one on the slide.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3242051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Traffic Light Example</a:t>
            </a:r>
            <a:endParaRPr lang="en-US" dirty="0"/>
          </a:p>
        </p:txBody>
      </p:sp>
      <p:sp>
        <p:nvSpPr>
          <p:cNvPr id="3" name="Content Placeholder 2"/>
          <p:cNvSpPr>
            <a:spLocks noGrp="1"/>
          </p:cNvSpPr>
          <p:nvPr>
            <p:ph idx="1"/>
          </p:nvPr>
        </p:nvSpPr>
        <p:spPr>
          <a:xfrm>
            <a:off x="457200" y="1295401"/>
            <a:ext cx="8229600" cy="4591050"/>
          </a:xfrm>
        </p:spPr>
        <p:txBody>
          <a:bodyPr>
            <a:normAutofit fontScale="85000" lnSpcReduction="10000"/>
          </a:bodyPr>
          <a:lstStyle/>
          <a:p>
            <a:r>
              <a:rPr lang="en-US" dirty="0" smtClean="0"/>
              <a:t>The traffic light is the machine. Its state is compound information:</a:t>
            </a:r>
          </a:p>
          <a:p>
            <a:pPr lvl="1"/>
            <a:r>
              <a:rPr lang="en-US" dirty="0" smtClean="0"/>
              <a:t>its current color AND # of ticks until next change</a:t>
            </a:r>
          </a:p>
          <a:p>
            <a:r>
              <a:rPr lang="en-US" dirty="0" smtClean="0"/>
              <a:t>Inputs will be the time (ticks</a:t>
            </a:r>
            <a:r>
              <a:rPr lang="en-US" dirty="0"/>
              <a:t>). </a:t>
            </a:r>
            <a:r>
              <a:rPr lang="en-US" dirty="0" smtClean="0"/>
              <a:t>At every tick, the timer is decremented.</a:t>
            </a:r>
          </a:p>
          <a:p>
            <a:r>
              <a:rPr lang="en-US" dirty="0" smtClean="0"/>
              <a:t>When </a:t>
            </a:r>
            <a:r>
              <a:rPr lang="en-US" dirty="0"/>
              <a:t>the timer reaches 0, the light goes to its next color (from green to yellow, from yellow to red,  from red to green), and the timer is reset to the number of ticks that light should stay in its new color. </a:t>
            </a:r>
            <a:endParaRPr lang="en-US" dirty="0" smtClean="0"/>
          </a:p>
          <a:p>
            <a:r>
              <a:rPr lang="en-US" dirty="0" smtClean="0"/>
              <a:t>The traffic light can show its state as a scene, perhaps something like this:</a:t>
            </a:r>
          </a:p>
          <a:p>
            <a:endParaRPr lang="en-US" dirty="0" smtClean="0"/>
          </a:p>
          <a:p>
            <a:endParaRPr lang="en-US" dirty="0" smtClean="0"/>
          </a:p>
        </p:txBody>
      </p:sp>
      <p:pic>
        <p:nvPicPr>
          <p:cNvPr id="6" name="Picture 5" descr="Red Light.jpg"/>
          <p:cNvPicPr>
            <a:picLocks noChangeAspect="1"/>
          </p:cNvPicPr>
          <p:nvPr/>
        </p:nvPicPr>
        <p:blipFill>
          <a:blip r:embed="rId3" cstate="print"/>
          <a:stretch>
            <a:fillRect/>
          </a:stretch>
        </p:blipFill>
        <p:spPr>
          <a:xfrm>
            <a:off x="3869209" y="5262949"/>
            <a:ext cx="647700" cy="1562100"/>
          </a:xfrm>
          <a:prstGeom prst="rect">
            <a:avLst/>
          </a:prstGeom>
          <a:noFill/>
        </p:spPr>
      </p:pic>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947457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second example: The Falling Cat </a:t>
            </a:r>
            <a:br>
              <a:rPr lang="en-US" dirty="0" smtClean="0"/>
            </a:br>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smtClean="0"/>
              <a:t>We will produce an animation of a falling cat.</a:t>
            </a:r>
          </a:p>
          <a:p>
            <a:r>
              <a:rPr lang="en-US" dirty="0" smtClean="0"/>
              <a:t>The cat will starts at the top of the canvas, and fall at a constant velocity.</a:t>
            </a:r>
          </a:p>
          <a:p>
            <a:r>
              <a:rPr lang="en-US" sz="3200" kern="1200" dirty="0" smtClean="0">
                <a:solidFill>
                  <a:schemeClr val="tx1"/>
                </a:solidFill>
                <a:latin typeface="+mn-lt"/>
                <a:ea typeface="+mn-ea"/>
                <a:cs typeface="+mn-cs"/>
              </a:rPr>
              <a:t>If the cat is falling, hitting the space bar should pause the cat.</a:t>
            </a:r>
            <a:endParaRPr lang="en-US" sz="3200" dirty="0" smtClean="0"/>
          </a:p>
          <a:p>
            <a:r>
              <a:rPr lang="en-US" sz="3200" kern="1200" dirty="0" smtClean="0">
                <a:solidFill>
                  <a:schemeClr val="tx1"/>
                </a:solidFill>
                <a:latin typeface="+mn-lt"/>
                <a:ea typeface="+mn-ea"/>
                <a:cs typeface="+mn-cs"/>
              </a:rPr>
              <a:t>If the cat is paused, hitting the space bar should </a:t>
            </a:r>
            <a:r>
              <a:rPr lang="en-US" sz="3200" kern="1200" dirty="0" err="1" smtClean="0">
                <a:solidFill>
                  <a:schemeClr val="tx1"/>
                </a:solidFill>
                <a:latin typeface="+mn-lt"/>
                <a:ea typeface="+mn-ea"/>
                <a:cs typeface="+mn-cs"/>
              </a:rPr>
              <a:t>unpause</a:t>
            </a:r>
            <a:r>
              <a:rPr lang="en-US" sz="3200" kern="1200" dirty="0" smtClean="0">
                <a:solidFill>
                  <a:schemeClr val="tx1"/>
                </a:solidFill>
                <a:latin typeface="+mn-lt"/>
                <a:ea typeface="+mn-ea"/>
                <a:cs typeface="+mn-cs"/>
              </a:rPr>
              <a:t> the cat.</a:t>
            </a:r>
          </a:p>
          <a:p>
            <a:endParaRPr lang="en-US" dirty="0" smtClean="0"/>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bdb439280ae62b6f8eb94983805bed1146"/>
  <p:tag name="ISPRING_RESOURCE_PATHS_HASH_PRESENTER" val="321567c4cdeedc1c45a76d33495a3e489fe8"/>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14353</TotalTime>
  <Words>3181</Words>
  <Application>Microsoft Office PowerPoint</Application>
  <PresentationFormat>On-screen Show (4:3)</PresentationFormat>
  <Paragraphs>439</Paragraphs>
  <Slides>43</Slides>
  <Notes>6</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CMMI10</vt:lpstr>
      <vt:lpstr>CMR10</vt:lpstr>
      <vt:lpstr>CMSY10ORIG</vt:lpstr>
      <vt:lpstr>Consolas</vt:lpstr>
      <vt:lpstr>Courier New</vt:lpstr>
      <vt:lpstr>Helvetica Neue</vt:lpstr>
      <vt:lpstr>1_Office Theme</vt:lpstr>
      <vt:lpstr>Introduction to Universe Programs</vt:lpstr>
      <vt:lpstr>Module Outline</vt:lpstr>
      <vt:lpstr>PowerPoint Presentation</vt:lpstr>
      <vt:lpstr>Let's see where we are</vt:lpstr>
      <vt:lpstr>Learning Objectives for this lesson</vt:lpstr>
      <vt:lpstr>The 2htdp/universe module</vt:lpstr>
      <vt:lpstr>Example: a traffic light</vt:lpstr>
      <vt:lpstr>Traffic Light Example</vt:lpstr>
      <vt:lpstr>A second example: The Falling Cat  Problem Statement</vt:lpstr>
      <vt:lpstr>falling-cat.rkt demo</vt:lpstr>
      <vt:lpstr>The Falling Cat: Information Analysis</vt:lpstr>
      <vt:lpstr>Falling Cat: Data Design</vt:lpstr>
      <vt:lpstr>Falling Cat 1: Information Analysis, part 2</vt:lpstr>
      <vt:lpstr>What kind of Key Events does it respond to?</vt:lpstr>
      <vt:lpstr>Next, make a wishlist</vt:lpstr>
      <vt:lpstr>Wishlist (1): How does it respond to time passing?</vt:lpstr>
      <vt:lpstr>Wishlist (2): How does it respond to key events?</vt:lpstr>
      <vt:lpstr>Wishlist (3)</vt:lpstr>
      <vt:lpstr>Wishlist (4): Running the world</vt:lpstr>
      <vt:lpstr>Next: develop each of the functions</vt:lpstr>
      <vt:lpstr>Choose strategy to match the data</vt:lpstr>
      <vt:lpstr>Function Definition</vt:lpstr>
      <vt:lpstr>Function Definition</vt:lpstr>
      <vt:lpstr>Tests</vt:lpstr>
      <vt:lpstr>How does it respond to key events?</vt:lpstr>
      <vt:lpstr>Requirements for Helper Function</vt:lpstr>
      <vt:lpstr>Tests (1)</vt:lpstr>
      <vt:lpstr>Tests (2)</vt:lpstr>
      <vt:lpstr>Tests (3)</vt:lpstr>
      <vt:lpstr>Tests (4)</vt:lpstr>
      <vt:lpstr>Now we're ready to design our help function</vt:lpstr>
      <vt:lpstr>Definition for Helper Function</vt:lpstr>
      <vt:lpstr>What else is on our wishlist?</vt:lpstr>
      <vt:lpstr>Testing world-to-scene</vt:lpstr>
      <vt:lpstr>Last wishlist item</vt:lpstr>
      <vt:lpstr>Template for big-bang</vt:lpstr>
      <vt:lpstr>Putting the pieces together</vt:lpstr>
      <vt:lpstr>Let's walk through falling-cat.rkt</vt:lpstr>
      <vt:lpstr>falling-cat.rkt readthrough</vt:lpstr>
      <vt:lpstr>The System Design Recipe</vt:lpstr>
      <vt:lpstr>PowerPoint Presentation</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82</cp:revision>
  <dcterms:created xsi:type="dcterms:W3CDTF">2010-06-24T16:22:15Z</dcterms:created>
  <dcterms:modified xsi:type="dcterms:W3CDTF">2015-08-25T21:13:06Z</dcterms:modified>
</cp:coreProperties>
</file>