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7" r:id="rId2"/>
    <p:sldId id="280" r:id="rId3"/>
    <p:sldId id="320" r:id="rId4"/>
    <p:sldId id="322" r:id="rId5"/>
    <p:sldId id="323" r:id="rId6"/>
    <p:sldId id="337" r:id="rId7"/>
    <p:sldId id="324" r:id="rId8"/>
    <p:sldId id="325" r:id="rId9"/>
    <p:sldId id="338" r:id="rId10"/>
    <p:sldId id="339" r:id="rId11"/>
    <p:sldId id="340" r:id="rId12"/>
    <p:sldId id="341" r:id="rId13"/>
    <p:sldId id="342" r:id="rId14"/>
    <p:sldId id="343" r:id="rId15"/>
    <p:sldId id="345" r:id="rId16"/>
    <p:sldId id="347" r:id="rId17"/>
    <p:sldId id="346" r:id="rId18"/>
    <p:sldId id="328" r:id="rId19"/>
    <p:sldId id="329" r:id="rId20"/>
    <p:sldId id="330" r:id="rId21"/>
    <p:sldId id="331" r:id="rId22"/>
    <p:sldId id="332" r:id="rId23"/>
    <p:sldId id="344" r:id="rId24"/>
    <p:sldId id="333" r:id="rId25"/>
    <p:sldId id="293" r:id="rId26"/>
    <p:sldId id="294"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2628" autoAdjust="0"/>
  </p:normalViewPr>
  <p:slideViewPr>
    <p:cSldViewPr snapToGrid="0" snapToObjects="1">
      <p:cViewPr varScale="1">
        <p:scale>
          <a:sx n="83" d="100"/>
          <a:sy n="83" d="100"/>
        </p:scale>
        <p:origin x="1666" y="77"/>
      </p:cViewPr>
      <p:guideLst>
        <p:guide orient="horz" pos="2736"/>
        <p:guide pos="2256"/>
      </p:guideLst>
    </p:cSldViewPr>
  </p:slideViewPr>
  <p:notesTextViewPr>
    <p:cViewPr>
      <p:scale>
        <a:sx n="100" d="100"/>
        <a:sy n="100" d="100"/>
      </p:scale>
      <p:origin x="0" y="0"/>
    </p:cViewPr>
  </p:notesTextViewPr>
  <p:sorterViewPr>
    <p:cViewPr>
      <p:scale>
        <a:sx n="82" d="100"/>
        <a:sy n="82" d="100"/>
      </p:scale>
      <p:origin x="0" y="-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098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and here's the answer.  </a:t>
            </a:r>
            <a:r>
              <a:rPr lang="en-US" sz="1200" b="1" kern="1200" dirty="0" smtClean="0">
                <a:solidFill>
                  <a:schemeClr val="tx1"/>
                </a:solidFill>
                <a:effectLst/>
                <a:latin typeface="+mn-lt"/>
                <a:ea typeface="+mn-ea"/>
                <a:cs typeface="+mn-cs"/>
              </a:rPr>
              <a:t>foldr</a:t>
            </a:r>
            <a:r>
              <a:rPr lang="en-US" sz="1200" kern="1200" dirty="0" smtClean="0">
                <a:solidFill>
                  <a:schemeClr val="tx1"/>
                </a:solidFill>
                <a:effectLst/>
                <a:latin typeface="+mn-lt"/>
                <a:ea typeface="+mn-ea"/>
                <a:cs typeface="+mn-cs"/>
              </a:rPr>
              <a:t> is being used with </a:t>
            </a:r>
            <a:r>
              <a:rPr lang="en-US" sz="1200" b="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 </a:t>
            </a:r>
            <a:r>
              <a:rPr lang="en-US" sz="1200" b="1" kern="1200" dirty="0"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 </a:t>
            </a:r>
            <a:r>
              <a:rPr lang="en-US" sz="1200" b="1" kern="1200" dirty="0" smtClean="0">
                <a:solidFill>
                  <a:schemeClr val="tx1"/>
                </a:solidFill>
                <a:effectLst/>
                <a:latin typeface="+mn-lt"/>
                <a:ea typeface="+mn-ea"/>
                <a:cs typeface="+mn-cs"/>
              </a:rPr>
              <a:t>Number</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63529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266382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02419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5995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019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586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8671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54359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1852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075790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91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96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451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19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949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45232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7090529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66448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98945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33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8/29/2015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37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8/29/2015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224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8/29/2015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291223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4276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Consolas" panose="020B0609020204030204" pitchFamily="49" charset="0"/>
                <a:cs typeface="Consolas" panose="020B0609020204030204" pitchFamily="49" charset="0"/>
              </a:rPr>
              <a:t>foldr</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5.4</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contract for foldr?</a:t>
            </a:r>
            <a:endParaRPr lang="en-US"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smtClean="0"/>
              <a:t>But </a:t>
            </a:r>
            <a:r>
              <a:rPr lang="en-US" dirty="0"/>
              <a:t>there is nothing in the definition of </a:t>
            </a:r>
            <a:r>
              <a:rPr lang="en-US" b="1" dirty="0"/>
              <a:t>foldr</a:t>
            </a:r>
            <a:r>
              <a:rPr lang="en-US" dirty="0"/>
              <a:t> that mentions numbers, so </a:t>
            </a:r>
            <a:r>
              <a:rPr lang="en-US" b="1" dirty="0"/>
              <a:t>foldr</a:t>
            </a:r>
            <a:r>
              <a:rPr lang="en-US" dirty="0"/>
              <a:t> could work at contract</a:t>
            </a:r>
          </a:p>
          <a:p>
            <a:pPr marL="0" indent="0" algn="ctr">
              <a:buNone/>
            </a:pPr>
            <a:endParaRPr lang="en-US" b="1" dirty="0" smtClean="0"/>
          </a:p>
          <a:p>
            <a:pPr marL="0" indent="0" algn="ctr">
              <a:buNone/>
            </a:pPr>
            <a:r>
              <a:rPr lang="en-US" b="1" dirty="0" smtClean="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X </a:t>
            </a:r>
            <a:r>
              <a:rPr lang="en-US" b="1" dirty="0" err="1">
                <a:latin typeface="Consolas" panose="020B0609020204030204" pitchFamily="49" charset="0"/>
                <a:cs typeface="Consolas" panose="020B0609020204030204" pitchFamily="49" charset="0"/>
              </a:rPr>
              <a:t>X</a:t>
            </a:r>
            <a:r>
              <a:rPr lang="en-US" b="1" dirty="0">
                <a:latin typeface="Consolas" panose="020B0609020204030204" pitchFamily="49" charset="0"/>
                <a:cs typeface="Consolas" panose="020B0609020204030204" pitchFamily="49" charset="0"/>
              </a:rPr>
              <a:t> -&gt; X) X </a:t>
            </a:r>
            <a:r>
              <a:rPr lang="en-US" b="1" dirty="0" err="1" smtClean="0">
                <a:latin typeface="Consolas" panose="020B0609020204030204" pitchFamily="49" charset="0"/>
                <a:cs typeface="Consolas" panose="020B0609020204030204" pitchFamily="49" charset="0"/>
              </a:rPr>
              <a:t>ListOfX</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  X</a:t>
            </a:r>
          </a:p>
          <a:p>
            <a:pPr marL="0" indent="0">
              <a:buNone/>
            </a:pPr>
            <a:r>
              <a:rPr lang="en-US" b="1" dirty="0"/>
              <a:t> </a:t>
            </a:r>
          </a:p>
          <a:p>
            <a:pPr marL="0" indent="0">
              <a:buNone/>
            </a:pPr>
            <a:r>
              <a:rPr lang="en-US" dirty="0"/>
              <a:t>that is, you could use </a:t>
            </a:r>
            <a:r>
              <a:rPr lang="en-US" b="1" dirty="0"/>
              <a:t>foldr</a:t>
            </a:r>
            <a:r>
              <a:rPr lang="en-US" dirty="0"/>
              <a:t> </a:t>
            </a:r>
            <a:r>
              <a:rPr lang="en-US" dirty="0" smtClean="0"/>
              <a:t>at</a:t>
            </a:r>
            <a:endParaRPr lang="en-US" dirty="0"/>
          </a:p>
          <a:p>
            <a:pPr marL="0" indent="0">
              <a:buNone/>
            </a:pPr>
            <a:r>
              <a:rPr lang="en-US" b="1" dirty="0"/>
              <a:t> </a:t>
            </a:r>
            <a:r>
              <a:rPr lang="en-US" b="1" dirty="0">
                <a:latin typeface="Consolas" panose="020B0609020204030204" pitchFamily="49" charset="0"/>
                <a:cs typeface="Consolas" panose="020B0609020204030204" pitchFamily="49" charset="0"/>
              </a:rPr>
              <a:t>(Boolean Boolean) Boolean </a:t>
            </a:r>
            <a:r>
              <a:rPr lang="en-US" b="1" dirty="0" err="1" smtClean="0">
                <a:latin typeface="Consolas" panose="020B0609020204030204" pitchFamily="49" charset="0"/>
                <a:cs typeface="Consolas" panose="020B0609020204030204" pitchFamily="49" charset="0"/>
              </a:rPr>
              <a:t>ListOfBoolean</a:t>
            </a:r>
            <a:r>
              <a:rPr lang="en-US" b="1" dirty="0" smtClean="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-&gt; </a:t>
            </a:r>
            <a:r>
              <a:rPr lang="en-US" b="1" dirty="0">
                <a:latin typeface="Consolas" panose="020B0609020204030204" pitchFamily="49" charset="0"/>
                <a:cs typeface="Consolas" panose="020B0609020204030204" pitchFamily="49" charset="0"/>
              </a:rPr>
              <a:t>Boolean</a:t>
            </a:r>
          </a:p>
          <a:p>
            <a:pPr marL="0" indent="0">
              <a:buNone/>
            </a:pPr>
            <a:r>
              <a:rPr lang="en-US" dirty="0"/>
              <a:t>or</a:t>
            </a:r>
          </a:p>
          <a:p>
            <a:pPr marL="0" indent="0">
              <a:buNone/>
            </a:pPr>
            <a:r>
              <a:rPr lang="en-US" b="1" dirty="0" smtClean="0">
                <a:latin typeface="Consolas" panose="020B0609020204030204" pitchFamily="49" charset="0"/>
                <a:cs typeface="Consolas" panose="020B0609020204030204" pitchFamily="49" charset="0"/>
              </a:rPr>
              <a:t>(Employee Employee) Employee </a:t>
            </a:r>
            <a:r>
              <a:rPr lang="en-US" b="1" dirty="0" err="1">
                <a:latin typeface="Consolas" panose="020B0609020204030204" pitchFamily="49" charset="0"/>
                <a:cs typeface="Consolas" panose="020B0609020204030204" pitchFamily="49" charset="0"/>
              </a:rPr>
              <a:t>ListOfEmployee</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a:t>
            </a:r>
            <a:r>
              <a:rPr lang="en-US" b="1" dirty="0" smtClean="0">
                <a:latin typeface="Consolas" panose="020B0609020204030204" pitchFamily="49" charset="0"/>
                <a:cs typeface="Consolas" panose="020B0609020204030204" pitchFamily="49" charset="0"/>
              </a:rPr>
              <a:t>Employee</a:t>
            </a:r>
            <a:endParaRPr lang="en-US" b="1" dirty="0">
              <a:latin typeface="Consolas" panose="020B0609020204030204" pitchFamily="49" charset="0"/>
              <a:cs typeface="Consolas" panose="020B0609020204030204" pitchFamily="49" charset="0"/>
            </a:endParaRP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006503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watch </a:t>
            </a:r>
            <a:r>
              <a:rPr lang="en-US" b="1" dirty="0" smtClean="0">
                <a:latin typeface="Consolas" panose="020B0609020204030204" pitchFamily="49" charset="0"/>
                <a:cs typeface="Consolas" panose="020B0609020204030204" pitchFamily="49" charset="0"/>
              </a:rPr>
              <a:t>foldr</a:t>
            </a:r>
            <a:r>
              <a:rPr lang="en-US" dirty="0" smtClean="0"/>
              <a:t> compute on this list</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grpSp>
        <p:nvGrpSpPr>
          <p:cNvPr id="7" name="Group 6"/>
          <p:cNvGrpSpPr/>
          <p:nvPr/>
        </p:nvGrpSpPr>
        <p:grpSpPr>
          <a:xfrm>
            <a:off x="1219200" y="1600200"/>
            <a:ext cx="990600" cy="381000"/>
            <a:chOff x="1219200" y="1600200"/>
            <a:chExt cx="990600" cy="381000"/>
          </a:xfrm>
        </p:grpSpPr>
        <p:sp>
          <p:nvSpPr>
            <p:cNvPr id="4" name="Rectangle 3"/>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6" name="Straight Connector 5"/>
            <p:cNvCxnSpPr>
              <a:stCxn id="4" idx="0"/>
              <a:endCxn id="4"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752600" y="2260600"/>
            <a:ext cx="990600" cy="381000"/>
            <a:chOff x="1219200" y="1600200"/>
            <a:chExt cx="990600" cy="381000"/>
          </a:xfrm>
        </p:grpSpPr>
        <p:sp>
          <p:nvSpPr>
            <p:cNvPr id="9" name="Rectangle 8"/>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0" name="Straight Connector 9"/>
            <p:cNvCxnSpPr>
              <a:stCxn id="9" idx="0"/>
              <a:endCxn id="9"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86000" y="2921000"/>
            <a:ext cx="990600" cy="381000"/>
            <a:chOff x="1219200" y="1600200"/>
            <a:chExt cx="990600" cy="381000"/>
          </a:xfrm>
        </p:grpSpPr>
        <p:sp>
          <p:nvSpPr>
            <p:cNvPr id="12" name="Rectangle 11"/>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3" name="Straight Connector 12"/>
            <p:cNvCxnSpPr>
              <a:stCxn id="12" idx="0"/>
              <a:endCxn id="12"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endCxn id="9" idx="0"/>
          </p:cNvCxnSpPr>
          <p:nvPr/>
        </p:nvCxnSpPr>
        <p:spPr>
          <a:xfrm>
            <a:off x="1981200" y="1752600"/>
            <a:ext cx="266700" cy="508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0"/>
          </p:cNvCxnSpPr>
          <p:nvPr/>
        </p:nvCxnSpPr>
        <p:spPr>
          <a:xfrm>
            <a:off x="2514600" y="24384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098550" y="18732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631950" y="25590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165350" y="32448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698750" y="39306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343400"/>
            <a:ext cx="786369" cy="369332"/>
          </a:xfrm>
          <a:prstGeom prst="rect">
            <a:avLst/>
          </a:prstGeom>
          <a:noFill/>
        </p:spPr>
        <p:txBody>
          <a:bodyPr wrap="none" rtlCol="0">
            <a:spAutoFit/>
          </a:bodyPr>
          <a:lstStyle/>
          <a:p>
            <a:r>
              <a:rPr lang="en-US" dirty="0" smtClean="0"/>
              <a:t>empty</a:t>
            </a:r>
            <a:endParaRPr lang="en-US" dirty="0"/>
          </a:p>
        </p:txBody>
      </p:sp>
      <p:sp>
        <p:nvSpPr>
          <p:cNvPr id="35" name="TextBox 34"/>
          <p:cNvSpPr txBox="1"/>
          <p:nvPr/>
        </p:nvSpPr>
        <p:spPr>
          <a:xfrm>
            <a:off x="990600" y="2286000"/>
            <a:ext cx="401072" cy="369332"/>
          </a:xfrm>
          <a:prstGeom prst="rect">
            <a:avLst/>
          </a:prstGeom>
          <a:noFill/>
        </p:spPr>
        <p:txBody>
          <a:bodyPr wrap="none" rtlCol="0">
            <a:spAutoFit/>
          </a:bodyPr>
          <a:lstStyle/>
          <a:p>
            <a:r>
              <a:rPr lang="en-US" dirty="0" smtClean="0"/>
              <a:t>x4</a:t>
            </a:r>
            <a:endParaRPr lang="en-US" dirty="0"/>
          </a:p>
        </p:txBody>
      </p:sp>
      <p:sp>
        <p:nvSpPr>
          <p:cNvPr id="36" name="TextBox 35"/>
          <p:cNvSpPr txBox="1"/>
          <p:nvPr/>
        </p:nvSpPr>
        <p:spPr>
          <a:xfrm>
            <a:off x="1524000" y="2971800"/>
            <a:ext cx="401072" cy="369332"/>
          </a:xfrm>
          <a:prstGeom prst="rect">
            <a:avLst/>
          </a:prstGeom>
          <a:noFill/>
        </p:spPr>
        <p:txBody>
          <a:bodyPr wrap="none" rtlCol="0">
            <a:spAutoFit/>
          </a:bodyPr>
          <a:lstStyle/>
          <a:p>
            <a:r>
              <a:rPr lang="en-US" dirty="0" smtClean="0"/>
              <a:t>x3</a:t>
            </a:r>
            <a:endParaRPr lang="en-US" dirty="0"/>
          </a:p>
        </p:txBody>
      </p:sp>
      <p:sp>
        <p:nvSpPr>
          <p:cNvPr id="37" name="TextBox 36"/>
          <p:cNvSpPr txBox="1"/>
          <p:nvPr/>
        </p:nvSpPr>
        <p:spPr>
          <a:xfrm>
            <a:off x="2057400" y="3657600"/>
            <a:ext cx="401072" cy="369332"/>
          </a:xfrm>
          <a:prstGeom prst="rect">
            <a:avLst/>
          </a:prstGeom>
          <a:noFill/>
        </p:spPr>
        <p:txBody>
          <a:bodyPr wrap="none" rtlCol="0">
            <a:spAutoFit/>
          </a:bodyPr>
          <a:lstStyle/>
          <a:p>
            <a:r>
              <a:rPr lang="en-US" dirty="0" smtClean="0"/>
              <a:t>x2</a:t>
            </a:r>
            <a:endParaRPr lang="en-US" dirty="0"/>
          </a:p>
        </p:txBody>
      </p:sp>
      <p:sp>
        <p:nvSpPr>
          <p:cNvPr id="38" name="TextBox 37"/>
          <p:cNvSpPr txBox="1"/>
          <p:nvPr/>
        </p:nvSpPr>
        <p:spPr>
          <a:xfrm>
            <a:off x="2667000" y="4343400"/>
            <a:ext cx="401072" cy="369332"/>
          </a:xfrm>
          <a:prstGeom prst="rect">
            <a:avLst/>
          </a:prstGeom>
          <a:noFill/>
        </p:spPr>
        <p:txBody>
          <a:bodyPr wrap="none" rtlCol="0">
            <a:spAutoFit/>
          </a:bodyPr>
          <a:lstStyle/>
          <a:p>
            <a:r>
              <a:rPr lang="en-US" dirty="0" smtClean="0"/>
              <a:t>x1</a:t>
            </a:r>
            <a:endParaRPr lang="en-US" dirty="0"/>
          </a:p>
        </p:txBody>
      </p:sp>
      <p:sp>
        <p:nvSpPr>
          <p:cNvPr id="39" name="Oval 38"/>
          <p:cNvSpPr/>
          <p:nvPr/>
        </p:nvSpPr>
        <p:spPr>
          <a:xfrm>
            <a:off x="4267200" y="160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fcn</a:t>
            </a:r>
            <a:endParaRPr lang="en-US" dirty="0" smtClean="0">
              <a:solidFill>
                <a:schemeClr val="tx1"/>
              </a:solidFill>
            </a:endParaRPr>
          </a:p>
        </p:txBody>
      </p:sp>
      <p:sp>
        <p:nvSpPr>
          <p:cNvPr id="43" name="Oval 42"/>
          <p:cNvSpPr/>
          <p:nvPr/>
        </p:nvSpPr>
        <p:spPr>
          <a:xfrm>
            <a:off x="4826000" y="223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fcn</a:t>
            </a:r>
            <a:endParaRPr lang="en-US" dirty="0" smtClean="0">
              <a:solidFill>
                <a:schemeClr val="tx1"/>
              </a:solidFill>
            </a:endParaRPr>
          </a:p>
        </p:txBody>
      </p:sp>
      <p:sp>
        <p:nvSpPr>
          <p:cNvPr id="44" name="Oval 43"/>
          <p:cNvSpPr/>
          <p:nvPr/>
        </p:nvSpPr>
        <p:spPr>
          <a:xfrm>
            <a:off x="5384800" y="287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fcn</a:t>
            </a:r>
            <a:endParaRPr lang="en-US" dirty="0" smtClean="0">
              <a:solidFill>
                <a:schemeClr val="tx1"/>
              </a:solidFill>
            </a:endParaRPr>
          </a:p>
        </p:txBody>
      </p:sp>
      <p:sp>
        <p:nvSpPr>
          <p:cNvPr id="45" name="Oval 44"/>
          <p:cNvSpPr/>
          <p:nvPr/>
        </p:nvSpPr>
        <p:spPr>
          <a:xfrm>
            <a:off x="5943600" y="350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fcn</a:t>
            </a:r>
            <a:endParaRPr lang="en-US" dirty="0" smtClean="0">
              <a:solidFill>
                <a:schemeClr val="tx1"/>
              </a:solidFill>
            </a:endParaRPr>
          </a:p>
        </p:txBody>
      </p:sp>
      <p:sp>
        <p:nvSpPr>
          <p:cNvPr id="46" name="TextBox 45"/>
          <p:cNvSpPr txBox="1"/>
          <p:nvPr/>
        </p:nvSpPr>
        <p:spPr>
          <a:xfrm>
            <a:off x="6629400" y="4114800"/>
            <a:ext cx="448969" cy="369332"/>
          </a:xfrm>
          <a:prstGeom prst="rect">
            <a:avLst/>
          </a:prstGeom>
          <a:noFill/>
        </p:spPr>
        <p:txBody>
          <a:bodyPr wrap="none" rtlCol="0">
            <a:spAutoFit/>
          </a:bodyPr>
          <a:lstStyle/>
          <a:p>
            <a:r>
              <a:rPr lang="en-US" dirty="0" err="1" smtClean="0"/>
              <a:t>val</a:t>
            </a:r>
            <a:endParaRPr lang="en-US" dirty="0"/>
          </a:p>
        </p:txBody>
      </p:sp>
      <p:sp>
        <p:nvSpPr>
          <p:cNvPr id="47" name="TextBox 46"/>
          <p:cNvSpPr txBox="1"/>
          <p:nvPr/>
        </p:nvSpPr>
        <p:spPr>
          <a:xfrm>
            <a:off x="5715000" y="4114800"/>
            <a:ext cx="401072" cy="369332"/>
          </a:xfrm>
          <a:prstGeom prst="rect">
            <a:avLst/>
          </a:prstGeom>
          <a:noFill/>
        </p:spPr>
        <p:txBody>
          <a:bodyPr wrap="none" rtlCol="0">
            <a:spAutoFit/>
          </a:bodyPr>
          <a:lstStyle/>
          <a:p>
            <a:r>
              <a:rPr lang="en-US" dirty="0" smtClean="0"/>
              <a:t>x1</a:t>
            </a:r>
            <a:endParaRPr lang="en-US" dirty="0"/>
          </a:p>
        </p:txBody>
      </p:sp>
      <p:sp>
        <p:nvSpPr>
          <p:cNvPr id="48" name="TextBox 47"/>
          <p:cNvSpPr txBox="1"/>
          <p:nvPr/>
        </p:nvSpPr>
        <p:spPr>
          <a:xfrm>
            <a:off x="4495800" y="2895600"/>
            <a:ext cx="401072" cy="369332"/>
          </a:xfrm>
          <a:prstGeom prst="rect">
            <a:avLst/>
          </a:prstGeom>
          <a:noFill/>
        </p:spPr>
        <p:txBody>
          <a:bodyPr wrap="none" rtlCol="0">
            <a:spAutoFit/>
          </a:bodyPr>
          <a:lstStyle/>
          <a:p>
            <a:r>
              <a:rPr lang="en-US" dirty="0" smtClean="0"/>
              <a:t>x3</a:t>
            </a:r>
            <a:endParaRPr lang="en-US" dirty="0"/>
          </a:p>
        </p:txBody>
      </p:sp>
      <p:sp>
        <p:nvSpPr>
          <p:cNvPr id="49" name="TextBox 48"/>
          <p:cNvSpPr txBox="1"/>
          <p:nvPr/>
        </p:nvSpPr>
        <p:spPr>
          <a:xfrm>
            <a:off x="5105400" y="3581400"/>
            <a:ext cx="401072" cy="369332"/>
          </a:xfrm>
          <a:prstGeom prst="rect">
            <a:avLst/>
          </a:prstGeom>
          <a:noFill/>
        </p:spPr>
        <p:txBody>
          <a:bodyPr wrap="none" rtlCol="0">
            <a:spAutoFit/>
          </a:bodyPr>
          <a:lstStyle/>
          <a:p>
            <a:r>
              <a:rPr lang="en-US" dirty="0" smtClean="0"/>
              <a:t>x2</a:t>
            </a:r>
            <a:endParaRPr lang="en-US" dirty="0"/>
          </a:p>
        </p:txBody>
      </p:sp>
      <p:sp>
        <p:nvSpPr>
          <p:cNvPr id="50" name="TextBox 49"/>
          <p:cNvSpPr txBox="1"/>
          <p:nvPr/>
        </p:nvSpPr>
        <p:spPr>
          <a:xfrm>
            <a:off x="3962400" y="2286000"/>
            <a:ext cx="401072" cy="369332"/>
          </a:xfrm>
          <a:prstGeom prst="rect">
            <a:avLst/>
          </a:prstGeom>
          <a:noFill/>
        </p:spPr>
        <p:txBody>
          <a:bodyPr wrap="none" rtlCol="0">
            <a:spAutoFit/>
          </a:bodyPr>
          <a:lstStyle/>
          <a:p>
            <a:r>
              <a:rPr lang="en-US" dirty="0" smtClean="0"/>
              <a:t>x4</a:t>
            </a:r>
            <a:endParaRPr lang="en-US" dirty="0"/>
          </a:p>
        </p:txBody>
      </p:sp>
      <p:cxnSp>
        <p:nvCxnSpPr>
          <p:cNvPr id="55" name="Straight Arrow Connector 54"/>
          <p:cNvCxnSpPr>
            <a:stCxn id="39" idx="3"/>
            <a:endCxn id="50" idx="0"/>
          </p:cNvCxnSpPr>
          <p:nvPr/>
        </p:nvCxnSpPr>
        <p:spPr>
          <a:xfrm rot="5400000">
            <a:off x="4128667" y="2024714"/>
            <a:ext cx="295555" cy="2270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48" idx="0"/>
          </p:cNvCxnSpPr>
          <p:nvPr/>
        </p:nvCxnSpPr>
        <p:spPr>
          <a:xfrm rot="5400000">
            <a:off x="4687467" y="2634314"/>
            <a:ext cx="270155" cy="2524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4" idx="3"/>
            <a:endCxn id="49" idx="0"/>
          </p:cNvCxnSpPr>
          <p:nvPr/>
        </p:nvCxnSpPr>
        <p:spPr>
          <a:xfrm rot="5400000">
            <a:off x="5246267" y="3320114"/>
            <a:ext cx="320955" cy="2016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7" idx="0"/>
          </p:cNvCxnSpPr>
          <p:nvPr/>
        </p:nvCxnSpPr>
        <p:spPr>
          <a:xfrm rot="5400000">
            <a:off x="5881267" y="3929714"/>
            <a:ext cx="219355" cy="1508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5"/>
            <a:endCxn id="43" idx="0"/>
          </p:cNvCxnSpPr>
          <p:nvPr/>
        </p:nvCxnSpPr>
        <p:spPr>
          <a:xfrm rot="16200000" flipH="1">
            <a:off x="4991497" y="198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5"/>
            <a:endCxn id="44" idx="0"/>
          </p:cNvCxnSpPr>
          <p:nvPr/>
        </p:nvCxnSpPr>
        <p:spPr>
          <a:xfrm rot="16200000" flipH="1">
            <a:off x="5550297" y="2616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4" idx="5"/>
            <a:endCxn id="45" idx="0"/>
          </p:cNvCxnSpPr>
          <p:nvPr/>
        </p:nvCxnSpPr>
        <p:spPr>
          <a:xfrm rot="16200000" flipH="1">
            <a:off x="6109097" y="325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5"/>
            <a:endCxn id="46" idx="0"/>
          </p:cNvCxnSpPr>
          <p:nvPr/>
        </p:nvCxnSpPr>
        <p:spPr>
          <a:xfrm rot="16200000" flipH="1">
            <a:off x="6646789" y="3907703"/>
            <a:ext cx="219355" cy="19483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37400" y="2870200"/>
            <a:ext cx="405880" cy="369332"/>
          </a:xfrm>
          <a:prstGeom prst="rect">
            <a:avLst/>
          </a:prstGeom>
          <a:noFill/>
        </p:spPr>
        <p:txBody>
          <a:bodyPr wrap="none" rtlCol="0">
            <a:spAutoFit/>
          </a:bodyPr>
          <a:lstStyle/>
          <a:p>
            <a:r>
              <a:rPr lang="en-US" dirty="0" smtClean="0"/>
              <a:t>y2</a:t>
            </a:r>
            <a:endParaRPr lang="en-US" dirty="0"/>
          </a:p>
        </p:txBody>
      </p:sp>
      <p:sp>
        <p:nvSpPr>
          <p:cNvPr id="73" name="TextBox 72"/>
          <p:cNvSpPr txBox="1"/>
          <p:nvPr/>
        </p:nvSpPr>
        <p:spPr>
          <a:xfrm>
            <a:off x="6553200" y="2235200"/>
            <a:ext cx="405880" cy="369332"/>
          </a:xfrm>
          <a:prstGeom prst="rect">
            <a:avLst/>
          </a:prstGeom>
          <a:noFill/>
        </p:spPr>
        <p:txBody>
          <a:bodyPr wrap="none" rtlCol="0">
            <a:spAutoFit/>
          </a:bodyPr>
          <a:lstStyle/>
          <a:p>
            <a:r>
              <a:rPr lang="en-US" dirty="0" smtClean="0"/>
              <a:t>y3</a:t>
            </a:r>
            <a:endParaRPr lang="en-US" dirty="0"/>
          </a:p>
        </p:txBody>
      </p:sp>
      <p:sp>
        <p:nvSpPr>
          <p:cNvPr id="74" name="TextBox 73"/>
          <p:cNvSpPr txBox="1"/>
          <p:nvPr/>
        </p:nvSpPr>
        <p:spPr>
          <a:xfrm>
            <a:off x="6019800" y="1600200"/>
            <a:ext cx="405880" cy="369332"/>
          </a:xfrm>
          <a:prstGeom prst="rect">
            <a:avLst/>
          </a:prstGeom>
          <a:noFill/>
        </p:spPr>
        <p:txBody>
          <a:bodyPr wrap="none" rtlCol="0">
            <a:spAutoFit/>
          </a:bodyPr>
          <a:lstStyle/>
          <a:p>
            <a:r>
              <a:rPr lang="en-US" dirty="0" smtClean="0"/>
              <a:t>y4</a:t>
            </a:r>
            <a:endParaRPr lang="en-US" dirty="0"/>
          </a:p>
        </p:txBody>
      </p:sp>
      <p:sp>
        <p:nvSpPr>
          <p:cNvPr id="75" name="TextBox 74"/>
          <p:cNvSpPr txBox="1"/>
          <p:nvPr/>
        </p:nvSpPr>
        <p:spPr>
          <a:xfrm>
            <a:off x="7696200" y="3505200"/>
            <a:ext cx="405880" cy="369332"/>
          </a:xfrm>
          <a:prstGeom prst="rect">
            <a:avLst/>
          </a:prstGeom>
          <a:noFill/>
        </p:spPr>
        <p:txBody>
          <a:bodyPr wrap="none" rtlCol="0">
            <a:spAutoFit/>
          </a:bodyPr>
          <a:lstStyle/>
          <a:p>
            <a:r>
              <a:rPr lang="en-US" dirty="0" smtClean="0"/>
              <a:t>y1</a:t>
            </a:r>
            <a:endParaRPr lang="en-US" dirty="0"/>
          </a:p>
        </p:txBody>
      </p:sp>
      <p:sp>
        <p:nvSpPr>
          <p:cNvPr id="76" name="Freeform 75"/>
          <p:cNvSpPr/>
          <p:nvPr/>
        </p:nvSpPr>
        <p:spPr>
          <a:xfrm>
            <a:off x="5181600" y="1600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5715000" y="223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6324600" y="28956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6858000" y="350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2819400" y="3619500"/>
            <a:ext cx="990600" cy="381000"/>
            <a:chOff x="1219200" y="1600200"/>
            <a:chExt cx="990600" cy="381000"/>
          </a:xfrm>
        </p:grpSpPr>
        <p:sp>
          <p:nvSpPr>
            <p:cNvPr id="60" name="Rectangle 59"/>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62" name="Straight Connector 61"/>
            <p:cNvCxnSpPr>
              <a:stCxn id="60" idx="0"/>
              <a:endCxn id="60"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60" idx="0"/>
          </p:cNvCxnSpPr>
          <p:nvPr/>
        </p:nvCxnSpPr>
        <p:spPr>
          <a:xfrm>
            <a:off x="3048000" y="31369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581400" y="3803650"/>
            <a:ext cx="266700" cy="5143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181600"/>
            <a:ext cx="7260449" cy="830997"/>
          </a:xfrm>
          <a:prstGeom prst="rect">
            <a:avLst/>
          </a:prstGeom>
          <a:solidFill>
            <a:schemeClr val="accent3">
              <a:lumMod val="40000"/>
              <a:lumOff val="60000"/>
            </a:schemeClr>
          </a:solidFill>
          <a:ln w="12700">
            <a:solidFill>
              <a:schemeClr val="tx2">
                <a:lumMod val="60000"/>
                <a:lumOff val="40000"/>
              </a:schemeClr>
            </a:solidFill>
          </a:ln>
        </p:spPr>
        <p:txBody>
          <a:bodyPr wrap="none" rtlCol="0">
            <a:spAutoFit/>
          </a:bodyPr>
          <a:lstStyle/>
          <a:p>
            <a:r>
              <a:rPr lang="en-US" sz="2400" dirty="0" smtClean="0"/>
              <a:t>Step through the animation to watch the computation of</a:t>
            </a:r>
          </a:p>
          <a:p>
            <a:r>
              <a:rPr lang="en-US" sz="2400" b="1" dirty="0" smtClean="0">
                <a:latin typeface="Consolas" panose="020B0609020204030204" pitchFamily="49" charset="0"/>
                <a:cs typeface="Consolas" panose="020B0609020204030204" pitchFamily="49" charset="0"/>
              </a:rPr>
              <a:t>(foldr </a:t>
            </a:r>
            <a:r>
              <a:rPr lang="en-US" sz="2400" b="1" dirty="0" err="1" smtClean="0">
                <a:latin typeface="Consolas" panose="020B0609020204030204" pitchFamily="49" charset="0"/>
                <a:cs typeface="Consolas" panose="020B0609020204030204" pitchFamily="49" charset="0"/>
              </a:rPr>
              <a:t>fcn</a:t>
            </a:r>
            <a:r>
              <a:rPr lang="en-US" sz="2400" b="1" dirty="0" smtClean="0">
                <a:latin typeface="Consolas" panose="020B0609020204030204" pitchFamily="49" charset="0"/>
                <a:cs typeface="Consolas" panose="020B0609020204030204" pitchFamily="49" charset="0"/>
              </a:rPr>
              <a:t> </a:t>
            </a:r>
            <a:r>
              <a:rPr lang="en-US" sz="2400" b="1" dirty="0" err="1" smtClean="0">
                <a:latin typeface="Consolas" panose="020B0609020204030204" pitchFamily="49" charset="0"/>
                <a:cs typeface="Consolas" panose="020B0609020204030204" pitchFamily="49" charset="0"/>
              </a:rPr>
              <a:t>val</a:t>
            </a:r>
            <a:r>
              <a:rPr lang="en-US" sz="2400" b="1" dirty="0" smtClean="0">
                <a:latin typeface="Consolas" panose="020B0609020204030204" pitchFamily="49" charset="0"/>
                <a:cs typeface="Consolas" panose="020B0609020204030204" pitchFamily="49" charset="0"/>
              </a:rPr>
              <a:t> (list x4 x3 x2 x1))</a:t>
            </a:r>
            <a:endParaRPr 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144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p:bldP spid="47" grpId="0"/>
      <p:bldP spid="48" grpId="0"/>
      <p:bldP spid="49" grpId="0"/>
      <p:bldP spid="50" grpId="0"/>
      <p:bldP spid="72" grpId="0"/>
      <p:bldP spid="73" grpId="0"/>
      <p:bldP spid="74" grpId="0"/>
      <p:bldP spid="75" grpId="0"/>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this?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base value </a:t>
            </a:r>
            <a:r>
              <a:rPr lang="en-US" b="1" dirty="0" err="1" smtClean="0">
                <a:latin typeface="Consolas" panose="020B0609020204030204" pitchFamily="49" charset="0"/>
                <a:cs typeface="Consolas" panose="020B0609020204030204" pitchFamily="49" charset="0"/>
              </a:rPr>
              <a:t>val</a:t>
            </a:r>
            <a:r>
              <a:rPr lang="en-US" dirty="0" smtClean="0"/>
              <a:t> is a possible 2</a:t>
            </a:r>
            <a:r>
              <a:rPr lang="en-US" baseline="30000" dirty="0" smtClean="0"/>
              <a:t>nd</a:t>
            </a:r>
            <a:r>
              <a:rPr lang="en-US" dirty="0" smtClean="0"/>
              <a:t> argument to </a:t>
            </a:r>
            <a:r>
              <a:rPr lang="en-US" b="1" dirty="0" err="1" smtClean="0">
                <a:latin typeface="Consolas" panose="020B0609020204030204" pitchFamily="49" charset="0"/>
                <a:cs typeface="Consolas" panose="020B0609020204030204" pitchFamily="49" charset="0"/>
              </a:rPr>
              <a:t>fcn</a:t>
            </a:r>
            <a:r>
              <a:rPr lang="en-US" dirty="0" smtClean="0"/>
              <a:t>.</a:t>
            </a:r>
          </a:p>
          <a:p>
            <a:r>
              <a:rPr lang="en-US" dirty="0" smtClean="0"/>
              <a:t>The result of </a:t>
            </a:r>
            <a:r>
              <a:rPr lang="en-US" b="1" dirty="0" err="1" smtClean="0">
                <a:latin typeface="Consolas" panose="020B0609020204030204" pitchFamily="49" charset="0"/>
                <a:cs typeface="Consolas" panose="020B0609020204030204" pitchFamily="49" charset="0"/>
              </a:rPr>
              <a:t>fcn</a:t>
            </a:r>
            <a:r>
              <a:rPr lang="en-US" dirty="0" smtClean="0"/>
              <a:t> becomes a 2</a:t>
            </a:r>
            <a:r>
              <a:rPr lang="en-US" baseline="30000" dirty="0" smtClean="0"/>
              <a:t>nd</a:t>
            </a:r>
            <a:r>
              <a:rPr lang="en-US" dirty="0" smtClean="0"/>
              <a:t> argument to </a:t>
            </a:r>
            <a:r>
              <a:rPr lang="en-US" b="1" dirty="0" err="1" smtClean="0">
                <a:latin typeface="Consolas" panose="020B0609020204030204" pitchFamily="49" charset="0"/>
                <a:cs typeface="Consolas" panose="020B0609020204030204" pitchFamily="49" charset="0"/>
              </a:rPr>
              <a:t>fcn</a:t>
            </a:r>
            <a:r>
              <a:rPr lang="en-US" dirty="0" smtClean="0"/>
              <a:t>.</a:t>
            </a:r>
          </a:p>
          <a:p>
            <a:r>
              <a:rPr lang="en-US" dirty="0" smtClean="0"/>
              <a:t>So this will work as long as </a:t>
            </a:r>
          </a:p>
          <a:p>
            <a:pPr lvl="1"/>
            <a:r>
              <a:rPr lang="en-US" b="1" dirty="0" err="1" smtClean="0">
                <a:latin typeface="Consolas" panose="020B0609020204030204" pitchFamily="49" charset="0"/>
                <a:cs typeface="Consolas" panose="020B0609020204030204" pitchFamily="49" charset="0"/>
              </a:rPr>
              <a:t>val</a:t>
            </a:r>
            <a:r>
              <a:rPr lang="en-US" dirty="0" smtClean="0"/>
              <a:t>,</a:t>
            </a:r>
          </a:p>
          <a:p>
            <a:pPr lvl="1"/>
            <a:r>
              <a:rPr lang="en-US" dirty="0" smtClean="0"/>
              <a:t>the 2</a:t>
            </a:r>
            <a:r>
              <a:rPr lang="en-US" baseline="30000" dirty="0" smtClean="0"/>
              <a:t>nd</a:t>
            </a:r>
            <a:r>
              <a:rPr lang="en-US" dirty="0" smtClean="0"/>
              <a:t> argument to </a:t>
            </a:r>
            <a:r>
              <a:rPr lang="en-US" b="1" dirty="0" err="1" smtClean="0">
                <a:latin typeface="Consolas" panose="020B0609020204030204" pitchFamily="49" charset="0"/>
                <a:cs typeface="Consolas" panose="020B0609020204030204" pitchFamily="49" charset="0"/>
              </a:rPr>
              <a:t>fcn</a:t>
            </a:r>
            <a:r>
              <a:rPr lang="en-US" dirty="0" smtClean="0"/>
              <a:t>, </a:t>
            </a:r>
          </a:p>
          <a:p>
            <a:pPr lvl="1"/>
            <a:r>
              <a:rPr lang="en-US" dirty="0" smtClean="0"/>
              <a:t>and the result of </a:t>
            </a:r>
            <a:r>
              <a:rPr lang="en-US" b="1" dirty="0" err="1" smtClean="0">
                <a:latin typeface="Consolas" panose="020B0609020204030204" pitchFamily="49" charset="0"/>
                <a:cs typeface="Consolas" panose="020B0609020204030204" pitchFamily="49" charset="0"/>
              </a:rPr>
              <a:t>fcn</a:t>
            </a:r>
            <a:r>
              <a:rPr lang="en-US" b="1" dirty="0" smtClean="0">
                <a:latin typeface="Consolas" panose="020B0609020204030204" pitchFamily="49" charset="0"/>
                <a:cs typeface="Consolas" panose="020B0609020204030204" pitchFamily="49" charset="0"/>
              </a:rPr>
              <a:t> </a:t>
            </a:r>
          </a:p>
          <a:p>
            <a:pPr marL="0" indent="0">
              <a:buNone/>
            </a:pPr>
            <a:r>
              <a:rPr lang="en-US" dirty="0"/>
              <a:t> </a:t>
            </a:r>
            <a:r>
              <a:rPr lang="en-US" dirty="0" smtClean="0"/>
              <a:t>   are all of the same type.</a:t>
            </a:r>
          </a:p>
          <a:p>
            <a:r>
              <a:rPr lang="en-US" dirty="0" smtClean="0"/>
              <a:t>So </a:t>
            </a:r>
            <a:r>
              <a:rPr lang="en-US" b="1" dirty="0" err="1" smtClean="0">
                <a:latin typeface="Consolas" panose="020B0609020204030204" pitchFamily="49" charset="0"/>
                <a:cs typeface="Consolas" panose="020B0609020204030204" pitchFamily="49" charset="0"/>
              </a:rPr>
              <a:t>fcn</a:t>
            </a:r>
            <a:r>
              <a:rPr lang="en-US" dirty="0" smtClean="0"/>
              <a:t> must satisfy the contract </a:t>
            </a:r>
            <a:r>
              <a:rPr lang="en-US" b="1" dirty="0" smtClean="0">
                <a:latin typeface="Consolas" panose="020B0609020204030204" pitchFamily="49" charset="0"/>
                <a:cs typeface="Consolas" panose="020B0609020204030204" pitchFamily="49" charset="0"/>
              </a:rPr>
              <a:t>(X Y -&gt; Y)</a:t>
            </a:r>
            <a:r>
              <a:rPr lang="en-US" dirty="0" smtClean="0"/>
              <a:t> for some </a:t>
            </a:r>
            <a:r>
              <a:rPr lang="en-US" b="1" dirty="0" smtClean="0">
                <a:latin typeface="Consolas" panose="020B0609020204030204" pitchFamily="49" charset="0"/>
                <a:cs typeface="Consolas" panose="020B0609020204030204" pitchFamily="49" charset="0"/>
              </a:rPr>
              <a:t>X</a:t>
            </a:r>
            <a:r>
              <a:rPr lang="en-US" dirty="0" smtClean="0"/>
              <a:t> and </a:t>
            </a:r>
            <a:r>
              <a:rPr lang="en-US" b="1" dirty="0" smtClean="0">
                <a:latin typeface="Consolas" panose="020B0609020204030204" pitchFamily="49" charset="0"/>
                <a:cs typeface="Consolas" panose="020B0609020204030204" pitchFamily="49" charset="0"/>
              </a:rPr>
              <a:t>Y</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911952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we learn?</a:t>
            </a:r>
            <a:endParaRPr lang="en-US" dirty="0"/>
          </a:p>
        </p:txBody>
      </p:sp>
      <p:sp>
        <p:nvSpPr>
          <p:cNvPr id="3" name="Content Placeholder 2"/>
          <p:cNvSpPr>
            <a:spLocks noGrp="1"/>
          </p:cNvSpPr>
          <p:nvPr>
            <p:ph idx="1"/>
          </p:nvPr>
        </p:nvSpPr>
        <p:spPr/>
        <p:txBody>
          <a:bodyPr/>
          <a:lstStyle/>
          <a:p>
            <a:r>
              <a:rPr lang="en-US" dirty="0" smtClean="0"/>
              <a:t>The elements of the list become the first argument to </a:t>
            </a:r>
            <a:r>
              <a:rPr lang="en-US" b="1" dirty="0" err="1" smtClean="0">
                <a:latin typeface="Consolas" panose="020B0609020204030204" pitchFamily="49" charset="0"/>
                <a:cs typeface="Consolas" panose="020B0609020204030204" pitchFamily="49" charset="0"/>
              </a:rPr>
              <a:t>fcn</a:t>
            </a:r>
            <a:r>
              <a:rPr lang="en-US" dirty="0" smtClean="0"/>
              <a:t>.</a:t>
            </a:r>
          </a:p>
          <a:p>
            <a:r>
              <a:rPr lang="en-US" dirty="0" smtClean="0"/>
              <a:t>So if </a:t>
            </a:r>
            <a:r>
              <a:rPr lang="en-US" b="1" dirty="0" err="1" smtClean="0">
                <a:latin typeface="Consolas" panose="020B0609020204030204" pitchFamily="49" charset="0"/>
                <a:cs typeface="Consolas" panose="020B0609020204030204" pitchFamily="49" charset="0"/>
              </a:rPr>
              <a:t>fcn</a:t>
            </a:r>
            <a:r>
              <a:rPr lang="en-US" dirty="0" smtClean="0"/>
              <a:t> satisfies the contract </a:t>
            </a:r>
            <a:r>
              <a:rPr lang="en-US" b="1" dirty="0" smtClean="0">
                <a:latin typeface="Consolas" panose="020B0609020204030204" pitchFamily="49" charset="0"/>
                <a:cs typeface="Consolas" panose="020B0609020204030204" pitchFamily="49" charset="0"/>
              </a:rPr>
              <a:t>(X Y -&gt; Y)</a:t>
            </a:r>
            <a:r>
              <a:rPr lang="en-US" dirty="0" smtClean="0"/>
              <a:t>, then the list must be of type </a:t>
            </a:r>
            <a:r>
              <a:rPr lang="en-US" b="1" dirty="0" err="1" smtClean="0">
                <a:latin typeface="Consolas" panose="020B0609020204030204" pitchFamily="49" charset="0"/>
                <a:cs typeface="Consolas" panose="020B0609020204030204" pitchFamily="49" charset="0"/>
              </a:rPr>
              <a:t>ListOfX</a:t>
            </a:r>
            <a:r>
              <a:rPr lang="en-US" dirty="0" smtClean="0">
                <a:cs typeface="Consolas" panose="020B0609020204030204" pitchFamily="49" charset="0"/>
              </a:rPr>
              <a:t>.</a:t>
            </a:r>
            <a:endParaRPr lang="en-US" dirty="0" smtClean="0">
              <a:cs typeface="Consolas" panose="020B0609020204030204" pitchFamily="49" charset="0"/>
            </a:endParaRPr>
          </a:p>
          <a:p>
            <a:r>
              <a:rPr lang="en-US" dirty="0" smtClean="0"/>
              <a:t>So the contract for foldr is:</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905301" y="4572000"/>
            <a:ext cx="6691255" cy="523220"/>
          </a:xfrm>
          <a:prstGeom prst="rect">
            <a:avLst/>
          </a:prstGeom>
          <a:noFill/>
        </p:spPr>
        <p:txBody>
          <a:bodyPr wrap="none" rtlCol="0">
            <a:spAutoFit/>
          </a:bodyPr>
          <a:lstStyle/>
          <a:p>
            <a:r>
              <a:rPr lang="en-US" sz="2800" b="1" dirty="0" smtClean="0">
                <a:latin typeface="Consolas" pitchFamily="49" charset="0"/>
                <a:cs typeface="Consolas" pitchFamily="49" charset="0"/>
              </a:rPr>
              <a:t>foldr : (X Y -&gt; Y) Y </a:t>
            </a:r>
            <a:r>
              <a:rPr lang="en-US" sz="2800" b="1" dirty="0" err="1" smtClean="0">
                <a:latin typeface="Consolas" pitchFamily="49" charset="0"/>
                <a:cs typeface="Consolas" pitchFamily="49" charset="0"/>
              </a:rPr>
              <a:t>ListOfX</a:t>
            </a:r>
            <a:r>
              <a:rPr lang="en-US" sz="2800" b="1" dirty="0" smtClean="0">
                <a:latin typeface="Consolas" pitchFamily="49" charset="0"/>
                <a:cs typeface="Consolas" pitchFamily="49" charset="0"/>
              </a:rPr>
              <a:t> </a:t>
            </a:r>
            <a:r>
              <a:rPr lang="en-US" sz="2800" b="1" dirty="0" smtClean="0">
                <a:latin typeface="Consolas" pitchFamily="49" charset="0"/>
                <a:cs typeface="Consolas" pitchFamily="49" charset="0"/>
              </a:rPr>
              <a:t>-&gt; Y</a:t>
            </a: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18103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contract for foldr (again!)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contract for foldr is</a:t>
            </a:r>
          </a:p>
          <a:p>
            <a:endParaRPr lang="en-US" dirty="0"/>
          </a:p>
          <a:p>
            <a:endParaRPr lang="en-US" dirty="0" smtClean="0"/>
          </a:p>
          <a:p>
            <a:r>
              <a:rPr lang="en-US" dirty="0" smtClean="0"/>
              <a:t>So </a:t>
            </a:r>
            <a:r>
              <a:rPr lang="en-US" b="1" dirty="0" smtClean="0">
                <a:latin typeface="Consolas" panose="020B0609020204030204" pitchFamily="49" charset="0"/>
                <a:cs typeface="Consolas" panose="020B0609020204030204" pitchFamily="49" charset="0"/>
              </a:rPr>
              <a:t>foldr</a:t>
            </a:r>
            <a:r>
              <a:rPr lang="en-US" dirty="0" smtClean="0"/>
              <a:t> takes 3 arguments:</a:t>
            </a:r>
          </a:p>
          <a:p>
            <a:pPr lvl="1"/>
            <a:r>
              <a:rPr lang="en-US" dirty="0" smtClean="0"/>
              <a:t>a combiner function that satisfies the contract</a:t>
            </a:r>
          </a:p>
          <a:p>
            <a:pPr marL="457200" lvl="1" indent="0">
              <a:buNone/>
            </a:pPr>
            <a:r>
              <a:rPr lang="en-US" b="1" dirty="0" smtClean="0">
                <a:latin typeface="Consolas" pitchFamily="49" charset="0"/>
                <a:cs typeface="Consolas" pitchFamily="49" charset="0"/>
              </a:rPr>
              <a:t>   (</a:t>
            </a:r>
            <a:r>
              <a:rPr lang="en-US" b="1" dirty="0">
                <a:latin typeface="Consolas" pitchFamily="49" charset="0"/>
                <a:cs typeface="Consolas" pitchFamily="49" charset="0"/>
              </a:rPr>
              <a:t>X Y -&gt; Y) </a:t>
            </a:r>
            <a:endParaRPr lang="en-US" dirty="0" smtClean="0"/>
          </a:p>
          <a:p>
            <a:pPr lvl="1"/>
            <a:r>
              <a:rPr lang="en-US" dirty="0" smtClean="0"/>
              <a:t>a base value of type </a:t>
            </a:r>
            <a:r>
              <a:rPr lang="en-US" b="1" dirty="0" smtClean="0">
                <a:latin typeface="Consolas" pitchFamily="49" charset="0"/>
                <a:cs typeface="Consolas" pitchFamily="49" charset="0"/>
              </a:rPr>
              <a:t>Y</a:t>
            </a:r>
          </a:p>
          <a:p>
            <a:pPr lvl="1"/>
            <a:r>
              <a:rPr lang="en-US" dirty="0" smtClean="0">
                <a:cs typeface="Consolas" pitchFamily="49" charset="0"/>
              </a:rPr>
              <a:t>and a list of X's.</a:t>
            </a:r>
          </a:p>
          <a:p>
            <a:r>
              <a:rPr lang="en-US" dirty="0" smtClean="0">
                <a:cs typeface="Consolas" pitchFamily="49" charset="0"/>
              </a:rPr>
              <a:t>And it returns a value of type </a:t>
            </a:r>
            <a:r>
              <a:rPr lang="en-US" b="1" dirty="0" smtClean="0">
                <a:latin typeface="Consolas" panose="020B0609020204030204" pitchFamily="49" charset="0"/>
                <a:cs typeface="Consolas" panose="020B0609020204030204" pitchFamily="49" charset="0"/>
              </a:rPr>
              <a:t>Y</a:t>
            </a:r>
            <a:r>
              <a:rPr lang="en-US" dirty="0" smtClean="0">
                <a:cs typeface="Consolas" pitchFamily="49" charset="0"/>
              </a:rPr>
              <a:t>.</a:t>
            </a:r>
            <a:endParaRPr lang="en-US" dirty="0" smtClean="0"/>
          </a:p>
          <a:p>
            <a:pPr lvl="1"/>
            <a:endParaRPr lang="en-US" dirty="0" smtClean="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TextBox 3"/>
          <p:cNvSpPr txBox="1"/>
          <p:nvPr/>
        </p:nvSpPr>
        <p:spPr>
          <a:xfrm>
            <a:off x="931459" y="2362200"/>
            <a:ext cx="6691255" cy="523220"/>
          </a:xfrm>
          <a:prstGeom prst="rect">
            <a:avLst/>
          </a:prstGeom>
          <a:noFill/>
        </p:spPr>
        <p:txBody>
          <a:bodyPr wrap="none" rtlCol="0">
            <a:spAutoFit/>
          </a:bodyPr>
          <a:lstStyle/>
          <a:p>
            <a:r>
              <a:rPr lang="en-US" sz="2800" b="1" dirty="0" smtClean="0">
                <a:latin typeface="Consolas" pitchFamily="49" charset="0"/>
                <a:cs typeface="Consolas" pitchFamily="49" charset="0"/>
              </a:rPr>
              <a:t>foldr : (X Y -&gt; Y) Y </a:t>
            </a:r>
            <a:r>
              <a:rPr lang="en-US" sz="2800" b="1" dirty="0" err="1" smtClean="0">
                <a:latin typeface="Consolas" pitchFamily="49" charset="0"/>
                <a:cs typeface="Consolas" pitchFamily="49" charset="0"/>
              </a:rPr>
              <a:t>ListOfX</a:t>
            </a:r>
            <a:r>
              <a:rPr lang="en-US" sz="2800" b="1" dirty="0" smtClean="0">
                <a:latin typeface="Consolas" pitchFamily="49" charset="0"/>
                <a:cs typeface="Consolas" pitchFamily="49" charset="0"/>
              </a:rPr>
              <a:t> </a:t>
            </a:r>
            <a:r>
              <a:rPr lang="en-US" sz="2800" b="1" dirty="0" smtClean="0">
                <a:latin typeface="Consolas" pitchFamily="49" charset="0"/>
                <a:cs typeface="Consolas" pitchFamily="49" charset="0"/>
              </a:rPr>
              <a:t>-&gt; Y</a:t>
            </a: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426419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picture of </a:t>
            </a:r>
            <a:r>
              <a:rPr lang="en-US" b="1" dirty="0" smtClean="0"/>
              <a:t>foldr</a:t>
            </a:r>
            <a:endParaRPr lang="en-US" b="1"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20" name="Rectangle 19"/>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21" name="Rectangle 20"/>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32" name="Group 31"/>
          <p:cNvGrpSpPr/>
          <p:nvPr/>
        </p:nvGrpSpPr>
        <p:grpSpPr>
          <a:xfrm>
            <a:off x="1524000" y="2128405"/>
            <a:ext cx="914400" cy="2824595"/>
            <a:chOff x="1276350" y="1976005"/>
            <a:chExt cx="914400" cy="2824595"/>
          </a:xfrm>
          <a:effectLst/>
        </p:grpSpPr>
        <p:sp>
          <p:nvSpPr>
            <p:cNvPr id="8" name="Rectangle 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15" name="Rectangle 1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1" name="Straight Arrow Connector 30"/>
            <p:cNvCxnSpPr>
              <a:stCxn id="8" idx="2"/>
              <a:endCxn id="1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3" name="Group 32"/>
          <p:cNvGrpSpPr/>
          <p:nvPr/>
        </p:nvGrpSpPr>
        <p:grpSpPr>
          <a:xfrm>
            <a:off x="4271530" y="2128405"/>
            <a:ext cx="914400" cy="2824595"/>
            <a:chOff x="1276350" y="1976005"/>
            <a:chExt cx="914400" cy="2824595"/>
          </a:xfrm>
        </p:grpSpPr>
        <p:sp>
          <p:nvSpPr>
            <p:cNvPr id="34" name="Rectangle 33"/>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35" name="Rectangle 3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6" name="Straight Arrow Connector 35"/>
            <p:cNvCxnSpPr>
              <a:stCxn id="34" idx="2"/>
              <a:endCxn id="3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2895600" y="2122345"/>
            <a:ext cx="914400" cy="2824595"/>
            <a:chOff x="1276350" y="1976005"/>
            <a:chExt cx="914400" cy="2824595"/>
          </a:xfrm>
        </p:grpSpPr>
        <p:sp>
          <p:nvSpPr>
            <p:cNvPr id="38" name="Rectangle 3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39" name="Rectangle 38"/>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0" name="Straight Arrow Connector 39"/>
            <p:cNvCxnSpPr>
              <a:stCxn id="38" idx="2"/>
              <a:endCxn id="39"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1" name="Group 40"/>
          <p:cNvGrpSpPr/>
          <p:nvPr/>
        </p:nvGrpSpPr>
        <p:grpSpPr>
          <a:xfrm>
            <a:off x="5645295" y="2128405"/>
            <a:ext cx="914400" cy="2824595"/>
            <a:chOff x="1276350" y="1976005"/>
            <a:chExt cx="914400" cy="2824595"/>
          </a:xfrm>
        </p:grpSpPr>
        <p:sp>
          <p:nvSpPr>
            <p:cNvPr id="42" name="Rectangle 41"/>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43" name="Rectangle 42"/>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4" name="Straight Arrow Connector 43"/>
            <p:cNvCxnSpPr>
              <a:stCxn id="42" idx="2"/>
              <a:endCxn id="43"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5" name="Group 44"/>
          <p:cNvGrpSpPr/>
          <p:nvPr/>
        </p:nvGrpSpPr>
        <p:grpSpPr>
          <a:xfrm>
            <a:off x="7019059" y="2128405"/>
            <a:ext cx="914400" cy="2824595"/>
            <a:chOff x="1276350" y="1976005"/>
            <a:chExt cx="914400" cy="2824595"/>
          </a:xfrm>
        </p:grpSpPr>
        <p:sp>
          <p:nvSpPr>
            <p:cNvPr id="46" name="Rectangle 45"/>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47" name="Rectangle 46"/>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8" name="Straight Arrow Connector 47"/>
            <p:cNvCxnSpPr>
              <a:stCxn id="46" idx="2"/>
              <a:endCxn id="47"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49" name="Rectangle 48"/>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51" name="Straight Arrow Connector 50"/>
          <p:cNvCxnSpPr>
            <a:stCxn id="47" idx="1"/>
            <a:endCxn id="43"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5"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1"/>
            <a:endCxn id="39"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15"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47"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3825" y="5562600"/>
            <a:ext cx="7782900" cy="646331"/>
          </a:xfrm>
          <a:prstGeom prst="rect">
            <a:avLst/>
          </a:prstGeom>
          <a:noFill/>
        </p:spPr>
        <p:txBody>
          <a:bodyPr wrap="none" rtlCol="0">
            <a:spAutoFit/>
          </a:bodyPr>
          <a:lstStyle/>
          <a:p>
            <a:r>
              <a:rPr lang="en-US" sz="3600" b="1" dirty="0" smtClean="0">
                <a:latin typeface="Consolas" pitchFamily="49" charset="0"/>
                <a:cs typeface="Consolas" pitchFamily="49" charset="0"/>
              </a:rPr>
              <a:t>(foldr f </a:t>
            </a:r>
            <a:r>
              <a:rPr lang="en-US" sz="3600" b="1" dirty="0" err="1" smtClean="0">
                <a:latin typeface="Consolas" pitchFamily="49" charset="0"/>
                <a:cs typeface="Consolas" pitchFamily="49" charset="0"/>
              </a:rPr>
              <a:t>val</a:t>
            </a:r>
            <a:r>
              <a:rPr lang="en-US" sz="3600" b="1" dirty="0" smtClean="0">
                <a:latin typeface="Consolas" pitchFamily="49" charset="0"/>
                <a:cs typeface="Consolas" pitchFamily="49" charset="0"/>
              </a:rPr>
              <a:t> (list x1 ... x5))</a:t>
            </a:r>
            <a:endParaRPr lang="en-US" sz="3600" b="1" dirty="0">
              <a:latin typeface="Consolas" pitchFamily="49" charset="0"/>
              <a:cs typeface="Consolas" pitchFamily="49" charset="0"/>
            </a:endParaRPr>
          </a:p>
        </p:txBody>
      </p:sp>
      <p:sp>
        <p:nvSpPr>
          <p:cNvPr id="50" name="TextBox 49"/>
          <p:cNvSpPr txBox="1"/>
          <p:nvPr/>
        </p:nvSpPr>
        <p:spPr>
          <a:xfrm>
            <a:off x="411623" y="1310398"/>
            <a:ext cx="4774308" cy="646331"/>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dirty="0" smtClean="0"/>
              <a:t>Here's another visualization of foldr that you may find helpful.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2704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data is on each arrow?</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grpSp>
        <p:nvGrpSpPr>
          <p:cNvPr id="6" name="Group 5"/>
          <p:cNvGrpSpPr/>
          <p:nvPr/>
        </p:nvGrpSpPr>
        <p:grpSpPr>
          <a:xfrm>
            <a:off x="3962400" y="1828800"/>
            <a:ext cx="1296482" cy="2824595"/>
            <a:chOff x="1123950" y="1976005"/>
            <a:chExt cx="1296482" cy="2824595"/>
          </a:xfrm>
        </p:grpSpPr>
        <p:sp>
          <p:nvSpPr>
            <p:cNvPr id="7" name="Rectangle 6"/>
            <p:cNvSpPr/>
            <p:nvPr/>
          </p:nvSpPr>
          <p:spPr>
            <a:xfrm>
              <a:off x="1123950" y="1976005"/>
              <a:ext cx="1296482" cy="646331"/>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x_i</a:t>
              </a:r>
              <a:endParaRPr lang="en-US" sz="3600" b="1" dirty="0">
                <a:solidFill>
                  <a:schemeClr val="tx1"/>
                </a:solidFill>
                <a:latin typeface="Consolas" panose="020B0609020204030204" pitchFamily="49" charset="0"/>
                <a:cs typeface="Consolas" panose="020B0609020204030204" pitchFamily="49" charset="0"/>
              </a:endParaRPr>
            </a:p>
          </p:txBody>
        </p:sp>
        <p:sp>
          <p:nvSpPr>
            <p:cNvPr id="8" name="Rectangle 7"/>
            <p:cNvSpPr/>
            <p:nvPr/>
          </p:nvSpPr>
          <p:spPr>
            <a:xfrm>
              <a:off x="1314991"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9" name="Straight Arrow Connector 8"/>
            <p:cNvCxnSpPr>
              <a:stCxn id="7" idx="2"/>
              <a:endCxn id="8" idx="0"/>
            </p:cNvCxnSpPr>
            <p:nvPr/>
          </p:nvCxnSpPr>
          <p:spPr>
            <a:xfrm>
              <a:off x="1772191" y="2622336"/>
              <a:ext cx="0" cy="1263864"/>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17" name="TextBox 16"/>
          <p:cNvSpPr txBox="1"/>
          <p:nvPr/>
        </p:nvSpPr>
        <p:spPr>
          <a:xfrm>
            <a:off x="4610641" y="2829362"/>
            <a:ext cx="672704" cy="646331"/>
          </a:xfrm>
          <a:prstGeom prst="rect">
            <a:avLst/>
          </a:prstGeom>
          <a:noFill/>
          <a:ln w="12700">
            <a:noFill/>
          </a:ln>
        </p:spPr>
        <p:txBody>
          <a:bodyPr wrap="square" rtlCol="0">
            <a:spAutoFit/>
          </a:bodyPr>
          <a:lstStyle/>
          <a:p>
            <a:pPr algn="ctr"/>
            <a:r>
              <a:rPr lang="en-US" sz="3600" b="1" dirty="0" smtClean="0">
                <a:latin typeface="Consolas" pitchFamily="49" charset="0"/>
                <a:cs typeface="Consolas" pitchFamily="49" charset="0"/>
              </a:rPr>
              <a:t>X</a:t>
            </a:r>
            <a:endParaRPr lang="en-US" sz="3600" b="1" dirty="0">
              <a:latin typeface="Consolas" pitchFamily="49" charset="0"/>
              <a:cs typeface="Consolas" pitchFamily="49" charset="0"/>
            </a:endParaRPr>
          </a:p>
        </p:txBody>
      </p:sp>
      <p:grpSp>
        <p:nvGrpSpPr>
          <p:cNvPr id="22" name="Group 21"/>
          <p:cNvGrpSpPr/>
          <p:nvPr/>
        </p:nvGrpSpPr>
        <p:grpSpPr>
          <a:xfrm>
            <a:off x="2870200" y="3475693"/>
            <a:ext cx="1283242" cy="720502"/>
            <a:chOff x="2870200" y="3475693"/>
            <a:chExt cx="1283242" cy="720502"/>
          </a:xfrm>
        </p:grpSpPr>
        <p:cxnSp>
          <p:nvCxnSpPr>
            <p:cNvPr id="15" name="Straight Arrow Connector 14"/>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smtClean="0">
                  <a:latin typeface="Consolas" pitchFamily="49" charset="0"/>
                  <a:cs typeface="Consolas" pitchFamily="49" charset="0"/>
                </a:rPr>
                <a:t>Y</a:t>
              </a:r>
              <a:endParaRPr lang="en-US" sz="3600" b="1" dirty="0">
                <a:latin typeface="Consolas" pitchFamily="49" charset="0"/>
                <a:cs typeface="Consolas" pitchFamily="49" charset="0"/>
              </a:endParaRPr>
            </a:p>
          </p:txBody>
        </p:sp>
      </p:grpSp>
      <p:grpSp>
        <p:nvGrpSpPr>
          <p:cNvPr id="23" name="Group 22"/>
          <p:cNvGrpSpPr/>
          <p:nvPr/>
        </p:nvGrpSpPr>
        <p:grpSpPr>
          <a:xfrm>
            <a:off x="5067841" y="3475693"/>
            <a:ext cx="1283242" cy="720502"/>
            <a:chOff x="2870200" y="3475693"/>
            <a:chExt cx="1283242" cy="720502"/>
          </a:xfrm>
        </p:grpSpPr>
        <p:cxnSp>
          <p:nvCxnSpPr>
            <p:cNvPr id="24" name="Straight Arrow Connector 23"/>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smtClean="0">
                  <a:latin typeface="Consolas" pitchFamily="49" charset="0"/>
                  <a:cs typeface="Consolas" pitchFamily="49" charset="0"/>
                </a:rPr>
                <a:t>Y</a:t>
              </a:r>
              <a:endParaRPr lang="en-US" sz="3600" b="1" dirty="0">
                <a:latin typeface="Consolas" pitchFamily="49" charset="0"/>
                <a:cs typeface="Consolas" pitchFamily="49" charset="0"/>
              </a:endParaRPr>
            </a:p>
          </p:txBody>
        </p:sp>
      </p:grpSp>
      <p:sp>
        <p:nvSpPr>
          <p:cNvPr id="16" name="TextBox 15"/>
          <p:cNvSpPr txBox="1"/>
          <p:nvPr/>
        </p:nvSpPr>
        <p:spPr>
          <a:xfrm>
            <a:off x="6418049" y="1962834"/>
            <a:ext cx="672704" cy="646331"/>
          </a:xfrm>
          <a:prstGeom prst="rect">
            <a:avLst/>
          </a:prstGeom>
          <a:noFill/>
          <a:ln w="12700">
            <a:noFill/>
          </a:ln>
        </p:spPr>
        <p:txBody>
          <a:bodyPr wrap="square" rtlCol="0">
            <a:spAutoFit/>
          </a:bodyPr>
          <a:lstStyle/>
          <a:p>
            <a:pPr algn="ctr"/>
            <a:r>
              <a:rPr lang="en-US" sz="3600" b="1" dirty="0" smtClean="0">
                <a:latin typeface="Consolas" pitchFamily="49" charset="0"/>
                <a:cs typeface="Consolas" pitchFamily="49" charset="0"/>
              </a:rPr>
              <a:t>Y</a:t>
            </a:r>
            <a:endParaRPr lang="en-US" sz="3600" b="1" dirty="0">
              <a:latin typeface="Consolas" pitchFamily="49" charset="0"/>
              <a:cs typeface="Consolas" pitchFamily="49" charset="0"/>
            </a:endParaRPr>
          </a:p>
        </p:txBody>
      </p:sp>
    </p:spTree>
    <p:extLst>
      <p:ext uri="{BB962C8B-B14F-4D97-AF65-F5344CB8AC3E}">
        <p14:creationId xmlns:p14="http://schemas.microsoft.com/office/powerpoint/2010/main" val="3190040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933825" y="5562600"/>
            <a:ext cx="7276351" cy="646331"/>
          </a:xfrm>
          <a:prstGeom prst="rect">
            <a:avLst/>
          </a:prstGeom>
          <a:noFill/>
        </p:spPr>
        <p:txBody>
          <a:bodyPr wrap="none" rtlCol="0">
            <a:spAutoFit/>
          </a:bodyPr>
          <a:lstStyle/>
          <a:p>
            <a:r>
              <a:rPr lang="en-US" sz="3600" b="1" dirty="0" smtClean="0">
                <a:latin typeface="Consolas" pitchFamily="49" charset="0"/>
                <a:cs typeface="Consolas" pitchFamily="49" charset="0"/>
              </a:rPr>
              <a:t>(foldr f a (list x1 ... x5))</a:t>
            </a:r>
            <a:endParaRPr lang="en-US" sz="3600" b="1" dirty="0">
              <a:latin typeface="Consolas" pitchFamily="49" charset="0"/>
              <a:cs typeface="Consolas" pitchFamily="49" charset="0"/>
            </a:endParaRPr>
          </a:p>
        </p:txBody>
      </p:sp>
      <p:sp>
        <p:nvSpPr>
          <p:cNvPr id="50" name="TextBox 49"/>
          <p:cNvSpPr txBox="1"/>
          <p:nvPr/>
        </p:nvSpPr>
        <p:spPr>
          <a:xfrm>
            <a:off x="1420248" y="199866"/>
            <a:ext cx="6049084"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smtClean="0"/>
              <a:t>We can think of </a:t>
            </a:r>
            <a:r>
              <a:rPr lang="en-US" sz="2400" b="1" dirty="0" smtClean="0"/>
              <a:t>foldr</a:t>
            </a:r>
            <a:r>
              <a:rPr lang="en-US" sz="2400" dirty="0" smtClean="0"/>
              <a:t> as starting with the base value </a:t>
            </a:r>
            <a:r>
              <a:rPr lang="en-US" sz="2400" b="1" dirty="0" err="1" smtClean="0"/>
              <a:t>val</a:t>
            </a:r>
            <a:r>
              <a:rPr lang="en-US" sz="2400" dirty="0" smtClean="0"/>
              <a:t>, and putting it through a pipeline of </a:t>
            </a:r>
            <a:r>
              <a:rPr lang="en-US" sz="2400" b="1" dirty="0" smtClean="0"/>
              <a:t>f</a:t>
            </a:r>
            <a:r>
              <a:rPr lang="en-US" sz="2400" dirty="0" smtClean="0"/>
              <a:t>'s, where each </a:t>
            </a:r>
            <a:r>
              <a:rPr lang="en-US" sz="2400" b="1" dirty="0" smtClean="0"/>
              <a:t>f</a:t>
            </a:r>
            <a:r>
              <a:rPr lang="en-US" sz="2400" dirty="0" smtClean="0"/>
              <a:t> also takes one of the </a:t>
            </a:r>
            <a:r>
              <a:rPr lang="en-US" sz="2400" b="1" dirty="0" smtClean="0"/>
              <a:t>x</a:t>
            </a:r>
            <a:r>
              <a:rPr lang="en-US" sz="2400" dirty="0" smtClean="0"/>
              <a:t>'s as an input.  The </a:t>
            </a:r>
            <a:r>
              <a:rPr lang="en-US" sz="2400" b="1" dirty="0" smtClean="0"/>
              <a:t>x</a:t>
            </a:r>
            <a:r>
              <a:rPr lang="en-US" sz="2400" dirty="0" smtClean="0"/>
              <a:t>'s are taken right-to-left, which is why it is called </a:t>
            </a:r>
            <a:r>
              <a:rPr lang="en-US" sz="2400" b="1" dirty="0" smtClean="0"/>
              <a:t>fold</a:t>
            </a:r>
            <a:r>
              <a:rPr lang="en-US" sz="2400" b="1" dirty="0" smtClean="0">
                <a:solidFill>
                  <a:srgbClr val="FF0000"/>
                </a:solidFill>
              </a:rPr>
              <a:t>r </a:t>
            </a:r>
            <a:r>
              <a:rPr lang="en-US" sz="2400" b="1" dirty="0" smtClean="0"/>
              <a:t>.</a:t>
            </a:r>
            <a:endParaRPr lang="en-US" sz="24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17</a:t>
            </a:fld>
            <a:endParaRPr lang="en-US"/>
          </a:p>
        </p:txBody>
      </p:sp>
      <p:sp>
        <p:nvSpPr>
          <p:cNvPr id="52" name="Rectangle 51"/>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54" name="Rectangle 53"/>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56" name="Group 55"/>
          <p:cNvGrpSpPr/>
          <p:nvPr/>
        </p:nvGrpSpPr>
        <p:grpSpPr>
          <a:xfrm>
            <a:off x="1524000" y="2128405"/>
            <a:ext cx="914400" cy="2824595"/>
            <a:chOff x="1276350" y="1976005"/>
            <a:chExt cx="914400" cy="2824595"/>
          </a:xfrm>
          <a:effectLst/>
        </p:grpSpPr>
        <p:sp>
          <p:nvSpPr>
            <p:cNvPr id="58" name="Rectangle 5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60" name="Rectangle 5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3" name="Straight Arrow Connector 62"/>
            <p:cNvCxnSpPr>
              <a:stCxn id="58" idx="2"/>
              <a:endCxn id="6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4" name="Group 63"/>
          <p:cNvGrpSpPr/>
          <p:nvPr/>
        </p:nvGrpSpPr>
        <p:grpSpPr>
          <a:xfrm>
            <a:off x="4271530" y="2128405"/>
            <a:ext cx="914400" cy="2824595"/>
            <a:chOff x="1276350" y="1976005"/>
            <a:chExt cx="914400" cy="2824595"/>
          </a:xfrm>
        </p:grpSpPr>
        <p:sp>
          <p:nvSpPr>
            <p:cNvPr id="65" name="Rectangle 64"/>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66" name="Rectangle 65"/>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7" name="Straight Arrow Connector 66"/>
            <p:cNvCxnSpPr>
              <a:stCxn id="65" idx="2"/>
              <a:endCxn id="66"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8" name="Group 67"/>
          <p:cNvGrpSpPr/>
          <p:nvPr/>
        </p:nvGrpSpPr>
        <p:grpSpPr>
          <a:xfrm>
            <a:off x="2895600" y="2122345"/>
            <a:ext cx="914400" cy="2824595"/>
            <a:chOff x="1276350" y="1976005"/>
            <a:chExt cx="914400" cy="2824595"/>
          </a:xfrm>
        </p:grpSpPr>
        <p:sp>
          <p:nvSpPr>
            <p:cNvPr id="69" name="Rectangle 68"/>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70" name="Rectangle 6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1" name="Straight Arrow Connector 70"/>
            <p:cNvCxnSpPr>
              <a:stCxn id="69" idx="2"/>
              <a:endCxn id="7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2" name="Group 71"/>
          <p:cNvGrpSpPr/>
          <p:nvPr/>
        </p:nvGrpSpPr>
        <p:grpSpPr>
          <a:xfrm>
            <a:off x="5645295" y="2128405"/>
            <a:ext cx="914400" cy="2824595"/>
            <a:chOff x="1276350" y="1976005"/>
            <a:chExt cx="914400" cy="2824595"/>
          </a:xfrm>
        </p:grpSpPr>
        <p:sp>
          <p:nvSpPr>
            <p:cNvPr id="73" name="Rectangle 72"/>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74" name="Rectangle 73"/>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5" name="Straight Arrow Connector 74"/>
            <p:cNvCxnSpPr>
              <a:stCxn id="73" idx="2"/>
              <a:endCxn id="74"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6" name="Group 75"/>
          <p:cNvGrpSpPr/>
          <p:nvPr/>
        </p:nvGrpSpPr>
        <p:grpSpPr>
          <a:xfrm>
            <a:off x="7019059" y="2128405"/>
            <a:ext cx="914400" cy="2824595"/>
            <a:chOff x="1276350" y="1976005"/>
            <a:chExt cx="914400" cy="2824595"/>
          </a:xfrm>
        </p:grpSpPr>
        <p:sp>
          <p:nvSpPr>
            <p:cNvPr id="77" name="Rectangle 76"/>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78" name="Rectangle 77"/>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9" name="Straight Arrow Connector 78"/>
            <p:cNvCxnSpPr>
              <a:stCxn id="77" idx="2"/>
              <a:endCxn id="78"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80" name="Rectangle 79"/>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81" name="Straight Arrow Connector 80"/>
          <p:cNvCxnSpPr>
            <a:stCxn id="78" idx="1"/>
            <a:endCxn id="74"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1"/>
            <a:endCxn id="66"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0"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1"/>
            <a:endCxn id="60"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1"/>
            <a:endCxn id="78"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40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p:txBody>
          <a:bodyPr>
            <a:normAutofit fontScale="62500" lnSpcReduction="2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strategy: </a:t>
            </a:r>
            <a:r>
              <a:rPr lang="en-US" b="1" dirty="0" smtClean="0">
                <a:solidFill>
                  <a:srgbClr val="000000"/>
                </a:solidFill>
                <a:latin typeface="Consolas" pitchFamily="49" charset="0"/>
                <a:cs typeface="Consolas" pitchFamily="49" charset="0"/>
              </a:rPr>
              <a:t>combine simpler functions</a:t>
            </a:r>
            <a:endParaRPr lang="en-US" b="1" dirty="0" smtClean="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(if b (+ n 1) n)))</a:t>
            </a:r>
            <a:endParaRPr lang="en-US" dirty="0" smtClean="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dirty="0" smtClean="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strategy: </a:t>
            </a:r>
            <a:r>
              <a:rPr lang="en-US" b="1" dirty="0" smtClean="0">
                <a:solidFill>
                  <a:srgbClr val="000000"/>
                </a:solidFill>
                <a:latin typeface="Consolas" pitchFamily="49" charset="0"/>
                <a:cs typeface="Consolas" pitchFamily="49" charset="0"/>
              </a:rPr>
              <a:t>Use HOF </a:t>
            </a:r>
            <a:r>
              <a:rPr lang="en-US" b="1" dirty="0" err="1" smtClean="0">
                <a:solidFill>
                  <a:srgbClr val="000000"/>
                </a:solidFill>
                <a:latin typeface="Consolas" pitchFamily="49" charset="0"/>
                <a:cs typeface="Consolas" pitchFamily="49" charset="0"/>
              </a:rPr>
              <a:t>foldr</a:t>
            </a:r>
            <a:r>
              <a:rPr lang="en-US" b="1" dirty="0" smtClean="0">
                <a:solidFill>
                  <a:srgbClr val="000000"/>
                </a:solidFill>
                <a:latin typeface="Consolas" pitchFamily="49" charset="0"/>
                <a:cs typeface="Consolas" pitchFamily="49" charset="0"/>
              </a:rPr>
              <a:t> on lob</a:t>
            </a:r>
            <a:endParaRPr lang="en-US" b="1" dirty="0" smtClean="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(define (count-</a:t>
            </a:r>
            <a:r>
              <a:rPr lang="en-US" b="1" dirty="0" err="1" smtClean="0">
                <a:solidFill>
                  <a:srgbClr val="000000"/>
                </a:solidFill>
                <a:latin typeface="Consolas" pitchFamily="49" charset="0"/>
                <a:cs typeface="Consolas" pitchFamily="49" charset="0"/>
              </a:rPr>
              <a:t>trues</a:t>
            </a:r>
            <a:r>
              <a:rPr lang="en-US" b="1" dirty="0" smtClean="0">
                <a:solidFill>
                  <a:srgbClr val="000000"/>
                </a:solidFill>
                <a:latin typeface="Consolas" pitchFamily="49" charset="0"/>
                <a:cs typeface="Consolas" pitchFamily="49" charset="0"/>
              </a:rPr>
              <a:t> lob)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(foldr </a:t>
            </a:r>
            <a:r>
              <a:rPr lang="en-US" b="1" dirty="0" smtClean="0">
                <a:solidFill>
                  <a:srgbClr val="9BBB59"/>
                </a:solidFill>
                <a:latin typeface="Consolas" pitchFamily="49" charset="0"/>
                <a:cs typeface="Consolas" pitchFamily="49" charset="0"/>
              </a:rPr>
              <a:t>add1-if-true</a:t>
            </a:r>
            <a:r>
              <a:rPr lang="en-US" b="1" dirty="0" smtClean="0">
                <a:solidFill>
                  <a:srgbClr val="000000"/>
                </a:solidFill>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0</a:t>
            </a:r>
            <a:r>
              <a:rPr lang="en-US" b="1" dirty="0" smtClean="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smtClean="0">
              <a:solidFill>
                <a:srgbClr val="000000"/>
              </a:solidFill>
              <a:latin typeface="Courier New" pitchFamily="48"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smtClean="0">
                <a:solidFill>
                  <a:srgbClr val="000000"/>
                </a:solidFill>
                <a:latin typeface="Optima" charset="0"/>
              </a:rPr>
              <a:t>Or even better:</a:t>
            </a: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smtClean="0">
              <a:solidFill>
                <a:srgbClr val="000000"/>
              </a:solidFill>
              <a:latin typeface="Optima"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a:t>
            </a:r>
            <a:r>
              <a:rPr lang="en-US" b="1" dirty="0" smtClean="0">
                <a:solidFill>
                  <a:srgbClr val="000000"/>
                </a:solidFill>
                <a:latin typeface="Consolas" pitchFamily="49" charset="0"/>
                <a:cs typeface="Consolas" pitchFamily="49" charset="0"/>
              </a:rPr>
              <a:t>Use HOF </a:t>
            </a:r>
            <a:r>
              <a:rPr lang="en-US" b="1" dirty="0" err="1" smtClean="0">
                <a:solidFill>
                  <a:srgbClr val="000000"/>
                </a:solidFill>
                <a:latin typeface="Consolas" pitchFamily="49" charset="0"/>
                <a:cs typeface="Consolas" pitchFamily="49" charset="0"/>
              </a:rPr>
              <a:t>foldr</a:t>
            </a:r>
            <a:r>
              <a:rPr lang="en-US" b="1" dirty="0" smtClean="0">
                <a:solidFill>
                  <a:srgbClr val="000000"/>
                </a:solidFill>
                <a:latin typeface="Consolas" pitchFamily="49" charset="0"/>
                <a:cs typeface="Consolas" pitchFamily="49" charset="0"/>
              </a:rPr>
              <a:t> on lob</a:t>
            </a:r>
            <a:endParaRPr lang="en-US" b="1" dirty="0" smtClean="0">
              <a:solidFill>
                <a:srgbClr val="000000"/>
              </a:solidFill>
              <a:latin typeface="Optima"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(define (count-</a:t>
            </a:r>
            <a:r>
              <a:rPr lang="en-US" b="1" dirty="0" err="1" smtClean="0">
                <a:solidFill>
                  <a:srgbClr val="000000"/>
                </a:solidFill>
                <a:latin typeface="Consolas" pitchFamily="49" charset="0"/>
                <a:cs typeface="Consolas" pitchFamily="49" charset="0"/>
              </a:rPr>
              <a:t>trues</a:t>
            </a:r>
            <a:r>
              <a:rPr lang="en-US" b="1" dirty="0" smtClean="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(local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(foldr </a:t>
            </a:r>
            <a:r>
              <a:rPr lang="en-US" b="1" dirty="0" smtClean="0">
                <a:solidFill>
                  <a:srgbClr val="9BBB59"/>
                </a:solidFill>
                <a:latin typeface="Consolas" pitchFamily="49" charset="0"/>
                <a:cs typeface="Consolas" pitchFamily="49" charset="0"/>
              </a:rPr>
              <a:t>add1-if-true</a:t>
            </a:r>
            <a:r>
              <a:rPr lang="en-US" b="1" dirty="0" smtClean="0">
                <a:solidFill>
                  <a:srgbClr val="000000"/>
                </a:solidFill>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0</a:t>
            </a:r>
            <a:r>
              <a:rPr lang="en-US" b="1" dirty="0" smtClean="0">
                <a:solidFill>
                  <a:srgbClr val="000000"/>
                </a:solidFill>
                <a:latin typeface="Consolas" pitchFamily="49" charset="0"/>
                <a:cs typeface="Consolas" pitchFamily="49" charset="0"/>
              </a:rPr>
              <a:t> lob)))</a:t>
            </a: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TextBox 5"/>
          <p:cNvSpPr txBox="1"/>
          <p:nvPr/>
        </p:nvSpPr>
        <p:spPr>
          <a:xfrm>
            <a:off x="5688843" y="1738745"/>
            <a:ext cx="3428999" cy="341632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What is the contract for </a:t>
            </a:r>
            <a:r>
              <a:rPr lang="en-US" sz="2400" b="1" dirty="0"/>
              <a:t>add1-if-true</a:t>
            </a:r>
            <a:r>
              <a:rPr lang="en-US" sz="2400" dirty="0"/>
              <a:t> ?  At what contract is </a:t>
            </a:r>
            <a:r>
              <a:rPr lang="en-US" sz="2400" b="1" dirty="0"/>
              <a:t>foldr</a:t>
            </a:r>
            <a:r>
              <a:rPr lang="en-US" sz="2400" dirty="0"/>
              <a:t> being used in this example?  What is returned by </a:t>
            </a:r>
            <a:r>
              <a:rPr lang="en-US" sz="2400" b="1" dirty="0"/>
              <a:t>count-trues</a:t>
            </a:r>
            <a:r>
              <a:rPr lang="en-US" sz="2400" dirty="0"/>
              <a:t> ? Try to answer these questions before proceeding to the next slide</a:t>
            </a:r>
            <a:r>
              <a:rPr lang="en-US" sz="2400" dirty="0" smtClean="0"/>
              <a:t>.</a:t>
            </a:r>
            <a:endParaRPr lang="en-US" sz="2400" dirty="0"/>
          </a:p>
        </p:txBody>
      </p:sp>
    </p:spTree>
    <p:extLst>
      <p:ext uri="{BB962C8B-B14F-4D97-AF65-F5344CB8AC3E}">
        <p14:creationId xmlns:p14="http://schemas.microsoft.com/office/powerpoint/2010/main" val="753032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contracts?</a:t>
            </a:r>
            <a:endParaRPr lang="en-US" dirty="0"/>
          </a:p>
        </p:txBody>
      </p:sp>
      <p:sp>
        <p:nvSpPr>
          <p:cNvPr id="3" name="Content Placeholder 2"/>
          <p:cNvSpPr>
            <a:spLocks noGrp="1"/>
          </p:cNvSpPr>
          <p:nvPr>
            <p:ph idx="1"/>
          </p:nvPr>
        </p:nvSpPr>
        <p:spPr/>
        <p:txBody>
          <a:bodyPr>
            <a:normAutofit fontScale="85000" lnSpcReduction="1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In general</a:t>
            </a:r>
            <a:r>
              <a:rPr lang="en-US" dirty="0" smtClean="0">
                <a:solidFill>
                  <a:srgbClr val="000000"/>
                </a:solidFill>
                <a:cs typeface="Consolas" pitchFamily="49" charset="0"/>
              </a:rPr>
              <a:t>:</a:t>
            </a:r>
            <a:endParaRPr lang="en-US"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 (X Y -&gt; Y) Y </a:t>
            </a:r>
            <a:r>
              <a:rPr lang="en-US" b="1" dirty="0" err="1" smtClean="0">
                <a:solidFill>
                  <a:srgbClr val="000000"/>
                </a:solidFill>
                <a:latin typeface="Consolas" pitchFamily="49" charset="0"/>
                <a:cs typeface="Consolas" pitchFamily="49" charset="0"/>
              </a:rPr>
              <a:t>ListOfX</a:t>
            </a:r>
            <a:r>
              <a:rPr lang="en-US" b="1" dirty="0" smtClean="0">
                <a:solidFill>
                  <a:srgbClr val="000000"/>
                </a:solidFill>
                <a:latin typeface="Consolas" pitchFamily="49" charset="0"/>
                <a:cs typeface="Consolas" pitchFamily="49" charset="0"/>
              </a:rPr>
              <a:t> </a:t>
            </a:r>
            <a:r>
              <a:rPr lang="en-US" b="1" dirty="0">
                <a:solidFill>
                  <a:srgbClr val="000000"/>
                </a:solidFill>
                <a:latin typeface="Consolas" pitchFamily="49" charset="0"/>
                <a:cs typeface="Consolas" pitchFamily="49" charset="0"/>
              </a:rPr>
              <a:t>-&gt; Y</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smtClean="0">
                <a:solidFill>
                  <a:srgbClr val="000000"/>
                </a:solidFill>
              </a:rPr>
              <a:t>In this case, </a:t>
            </a:r>
            <a:r>
              <a:rPr lang="en-US" b="1" dirty="0" smtClean="0">
                <a:solidFill>
                  <a:srgbClr val="000000"/>
                </a:solidFill>
              </a:rPr>
              <a:t>X</a:t>
            </a:r>
            <a:r>
              <a:rPr lang="en-US" dirty="0" smtClean="0">
                <a:solidFill>
                  <a:srgbClr val="000000"/>
                </a:solidFill>
              </a:rPr>
              <a:t> = Boolean and </a:t>
            </a:r>
            <a:r>
              <a:rPr lang="en-US" b="1" dirty="0" smtClean="0">
                <a:solidFill>
                  <a:srgbClr val="000000"/>
                </a:solidFill>
              </a:rPr>
              <a:t>Y</a:t>
            </a:r>
            <a:r>
              <a:rPr lang="en-US" dirty="0" smtClean="0">
                <a:solidFill>
                  <a:srgbClr val="000000"/>
                </a:solidFill>
              </a:rPr>
              <a:t> = Number, so we are using</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a:t>
            </a:r>
            <a:r>
              <a:rPr lang="en-US" dirty="0" smtClean="0">
                <a:solidFill>
                  <a:srgbClr val="000000"/>
                </a:solidFill>
                <a:cs typeface="Consolas" pitchFamily="49" charset="0"/>
              </a:rPr>
              <a:t>at the contract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(Boolean Number -&gt; Number)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nsolas" pitchFamily="49" charset="0"/>
                <a:cs typeface="Consolas" pitchFamily="49" charset="0"/>
              </a:rPr>
              <a:t>     Number </a:t>
            </a:r>
            <a:r>
              <a:rPr lang="en-US" b="1" dirty="0" err="1" smtClean="0">
                <a:solidFill>
                  <a:srgbClr val="000000"/>
                </a:solidFill>
                <a:latin typeface="Consolas" pitchFamily="49" charset="0"/>
                <a:cs typeface="Consolas" pitchFamily="49" charset="0"/>
              </a:rPr>
              <a:t>ListOfBoolean</a:t>
            </a:r>
            <a:r>
              <a:rPr lang="en-US" b="1" dirty="0" smtClean="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smtClean="0">
                <a:solidFill>
                  <a:srgbClr val="000000"/>
                </a:solidFill>
                <a:cs typeface="Consolas" pitchFamily="49" charset="0"/>
              </a:rPr>
              <a:t>and therefore</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count-trues : </a:t>
            </a:r>
            <a:r>
              <a:rPr lang="en-US" b="1" dirty="0" err="1" smtClean="0">
                <a:solidFill>
                  <a:srgbClr val="000000"/>
                </a:solidFill>
                <a:latin typeface="Consolas" pitchFamily="49" charset="0"/>
                <a:cs typeface="Consolas" pitchFamily="49" charset="0"/>
              </a:rPr>
              <a:t>ListOfBoolean</a:t>
            </a:r>
            <a:r>
              <a:rPr lang="en-US" b="1" dirty="0" smtClean="0">
                <a:solidFill>
                  <a:srgbClr val="000000"/>
                </a:solidFill>
                <a:latin typeface="Consolas" pitchFamily="49" charset="0"/>
                <a:cs typeface="Consolas" pitchFamily="49" charset="0"/>
              </a:rPr>
              <a:t> </a:t>
            </a:r>
            <a:r>
              <a:rPr lang="en-US" b="1" dirty="0">
                <a:solidFill>
                  <a:srgbClr val="000000"/>
                </a:solidFill>
                <a:latin typeface="Consolas" pitchFamily="49" charset="0"/>
                <a:cs typeface="Consolas" pitchFamily="49" charset="0"/>
              </a:rPr>
              <a:t>-&gt;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smtClean="0">
              <a:solidFill>
                <a:srgbClr val="000000"/>
              </a:solidFill>
              <a:latin typeface="Consolas" pitchFamily="49" charset="0"/>
              <a:cs typeface="Consolas" pitchFamily="49" charset="0"/>
            </a:endParaRP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074498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In this lesson, we will explore another common pattern in functions defined by the list template.</a:t>
            </a:r>
          </a:p>
          <a:p>
            <a:r>
              <a:rPr lang="en-US" dirty="0" smtClean="0"/>
              <a:t>We will generalize this to a function called </a:t>
            </a:r>
            <a:r>
              <a:rPr lang="en-US" b="1" dirty="0" smtClean="0">
                <a:latin typeface="Consolas" panose="020B0609020204030204" pitchFamily="49" charset="0"/>
                <a:cs typeface="Consolas" panose="020B0609020204030204" pitchFamily="49" charset="0"/>
              </a:rPr>
              <a:t>foldr</a:t>
            </a:r>
            <a:r>
              <a:rPr lang="en-US" dirty="0" smtClean="0"/>
              <a:t>.</a:t>
            </a:r>
          </a:p>
          <a:p>
            <a:r>
              <a:rPr lang="en-US" dirty="0" smtClean="0"/>
              <a:t>We will visualize how </a:t>
            </a:r>
            <a:r>
              <a:rPr lang="en-US" b="1" dirty="0" smtClean="0">
                <a:latin typeface="Consolas" panose="020B0609020204030204" pitchFamily="49" charset="0"/>
                <a:cs typeface="Consolas" panose="020B0609020204030204" pitchFamily="49" charset="0"/>
              </a:rPr>
              <a:t>foldr</a:t>
            </a:r>
            <a:r>
              <a:rPr lang="en-US" dirty="0" smtClean="0"/>
              <a:t> works, and show an important application area.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functions need contracts and purpose statements too</a:t>
            </a:r>
            <a:endParaRPr lang="en-US" dirty="0"/>
          </a:p>
        </p:txBody>
      </p:sp>
      <p:sp>
        <p:nvSpPr>
          <p:cNvPr id="3" name="Content Placeholder 2"/>
          <p:cNvSpPr>
            <a:spLocks noGrp="1"/>
          </p:cNvSpPr>
          <p:nvPr>
            <p:ph idx="1"/>
          </p:nvPr>
        </p:nvSpPr>
        <p:spPr/>
        <p:txBody>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smtClean="0">
                <a:solidFill>
                  <a:srgbClr val="000000"/>
                </a:solidFill>
                <a:latin typeface="Consolas" pitchFamily="49" charset="0"/>
                <a:cs typeface="Consolas" pitchFamily="49" charset="0"/>
              </a:rPr>
              <a:t>(define (count-</a:t>
            </a:r>
            <a:r>
              <a:rPr lang="en-US" sz="2000" b="1" dirty="0" err="1" smtClean="0">
                <a:solidFill>
                  <a:srgbClr val="000000"/>
                </a:solidFill>
                <a:latin typeface="Consolas" pitchFamily="49" charset="0"/>
                <a:cs typeface="Consolas" pitchFamily="49" charset="0"/>
              </a:rPr>
              <a:t>trues</a:t>
            </a:r>
            <a:r>
              <a:rPr lang="en-US" sz="2000" b="1" dirty="0" smtClean="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smtClean="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smtClean="0">
                <a:solidFill>
                  <a:srgbClr val="000000"/>
                </a:solidFill>
                <a:latin typeface="Consolas" pitchFamily="49" charset="0"/>
                <a:cs typeface="Consolas" pitchFamily="49" charset="0"/>
              </a:rPr>
              <a:t>          ; RETURNS: the number plus 1 if the </a:t>
            </a:r>
            <a:r>
              <a:rPr lang="en-US" sz="2000" b="1" dirty="0" err="1" smtClean="0">
                <a:solidFill>
                  <a:srgbClr val="000000"/>
                </a:solidFill>
                <a:latin typeface="Consolas" pitchFamily="49" charset="0"/>
                <a:cs typeface="Consolas" pitchFamily="49" charset="0"/>
              </a:rPr>
              <a:t>boolean</a:t>
            </a:r>
            <a:r>
              <a:rPr lang="en-US" sz="2000" b="1" dirty="0" smtClean="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a:t>
            </a:r>
            <a:r>
              <a:rPr lang="en-US" sz="2000" b="1" dirty="0" smtClean="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smtClean="0">
                <a:solidFill>
                  <a:srgbClr val="000000"/>
                </a:solidFill>
                <a:latin typeface="Consolas" pitchFamily="49" charset="0"/>
                <a:cs typeface="Consolas" pitchFamily="49" charset="0"/>
              </a:rPr>
              <a:t>          (define (add1-if-true b n)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smtClean="0">
                <a:solidFill>
                  <a:srgbClr val="000000"/>
                </a:solidFill>
                <a:latin typeface="Consolas" pitchFamily="49" charset="0"/>
                <a:cs typeface="Consolas" pitchFamily="49" charset="0"/>
              </a:rPr>
              <a:t>    (foldr </a:t>
            </a:r>
            <a:r>
              <a:rPr lang="en-US" sz="2000" b="1" dirty="0" smtClean="0">
                <a:solidFill>
                  <a:srgbClr val="9BBB59"/>
                </a:solidFill>
                <a:latin typeface="Consolas" pitchFamily="49" charset="0"/>
                <a:cs typeface="Consolas" pitchFamily="49" charset="0"/>
              </a:rPr>
              <a:t>add1-if-true</a:t>
            </a:r>
            <a:r>
              <a:rPr lang="en-US" sz="2000" b="1" dirty="0" smtClean="0">
                <a:solidFill>
                  <a:srgbClr val="000000"/>
                </a:solidFill>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0</a:t>
            </a:r>
            <a:r>
              <a:rPr lang="en-US" sz="2000" b="1" dirty="0" smtClean="0">
                <a:solidFill>
                  <a:srgbClr val="000000"/>
                </a:solidFill>
                <a:latin typeface="Consolas" pitchFamily="49" charset="0"/>
                <a:cs typeface="Consolas" pitchFamily="49" charset="0"/>
              </a:rPr>
              <a:t> lob)))</a:t>
            </a:r>
          </a:p>
          <a:p>
            <a:r>
              <a:rPr lang="en-US" dirty="0" smtClean="0"/>
              <a:t>They count as help functions, so they don't need separate tests.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6" name="TextBox 5"/>
          <p:cNvSpPr txBox="1"/>
          <p:nvPr/>
        </p:nvSpPr>
        <p:spPr>
          <a:xfrm>
            <a:off x="2209800" y="4800600"/>
            <a:ext cx="6767015"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smtClean="0"/>
              <a:t>Local functions need their deliverables, too.  They count as help functions, so they don't need separate tests.  If they are complicated enough to need examples or tests, then you should make them independent functions with a full set of deliverables.</a:t>
            </a:r>
            <a:endParaRPr lang="en-US" sz="2400" dirty="0"/>
          </a:p>
        </p:txBody>
      </p:sp>
    </p:spTree>
    <p:extLst>
      <p:ext uri="{BB962C8B-B14F-4D97-AF65-F5344CB8AC3E}">
        <p14:creationId xmlns:p14="http://schemas.microsoft.com/office/powerpoint/2010/main" val="1200499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whole thing </a:t>
            </a:r>
            <a:br>
              <a:rPr lang="en-US" dirty="0" smtClean="0"/>
            </a:br>
            <a:r>
              <a:rPr lang="en-US" dirty="0" smtClean="0"/>
              <a:t>(less examples and tests)</a:t>
            </a:r>
            <a:endParaRPr lang="en-US" dirty="0"/>
          </a:p>
        </p:txBody>
      </p:sp>
      <p:sp>
        <p:nvSpPr>
          <p:cNvPr id="3" name="Content Placeholder 2"/>
          <p:cNvSpPr>
            <a:spLocks noGrp="1"/>
          </p:cNvSpPr>
          <p:nvPr>
            <p:ph idx="1"/>
          </p:nvPr>
        </p:nvSpPr>
        <p:spPr/>
        <p:txBody>
          <a:bodyPr>
            <a:normAutofit/>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sz="1800" b="1" dirty="0" smtClean="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count-trues : </a:t>
            </a:r>
            <a:r>
              <a:rPr lang="en-US" sz="1800" b="1" dirty="0" err="1" smtClean="0">
                <a:solidFill>
                  <a:srgbClr val="000000"/>
                </a:solidFill>
                <a:latin typeface="Consolas" pitchFamily="49" charset="0"/>
                <a:cs typeface="Consolas" pitchFamily="49" charset="0"/>
              </a:rPr>
              <a:t>ListOfBoolean</a:t>
            </a:r>
            <a:r>
              <a:rPr lang="en-US" sz="1800" b="1" dirty="0" smtClean="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RETURNS: the number of trues in the given list of </a:t>
            </a:r>
            <a:r>
              <a:rPr lang="en-US" sz="1800" b="1" dirty="0" err="1" smtClean="0">
                <a:solidFill>
                  <a:srgbClr val="000000"/>
                </a:solidFill>
                <a:latin typeface="Consolas" pitchFamily="49" charset="0"/>
                <a:cs typeface="Consolas" pitchFamily="49" charset="0"/>
              </a:rPr>
              <a:t>booleans</a:t>
            </a:r>
            <a:r>
              <a:rPr lang="en-US" sz="1800" b="1" dirty="0" smtClean="0">
                <a:solidFill>
                  <a:srgbClr val="000000"/>
                </a:solidFill>
                <a:latin typeface="Consolas" pitchFamily="49" charset="0"/>
                <a:cs typeface="Consolas" pitchFamily="49" charset="0"/>
              </a:rPr>
              <a:t>.</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STRATEGY: </a:t>
            </a:r>
            <a:r>
              <a:rPr lang="en-US" sz="1800" b="1" dirty="0" smtClean="0">
                <a:solidFill>
                  <a:srgbClr val="000000"/>
                </a:solidFill>
                <a:latin typeface="Consolas" pitchFamily="49" charset="0"/>
                <a:cs typeface="Consolas" pitchFamily="49" charset="0"/>
              </a:rPr>
              <a:t>Use HOF </a:t>
            </a:r>
            <a:r>
              <a:rPr lang="en-US" sz="1800" b="1" dirty="0" err="1" smtClean="0">
                <a:solidFill>
                  <a:srgbClr val="000000"/>
                </a:solidFill>
                <a:latin typeface="Consolas" pitchFamily="49" charset="0"/>
                <a:cs typeface="Consolas" pitchFamily="49" charset="0"/>
              </a:rPr>
              <a:t>foldr</a:t>
            </a:r>
            <a:r>
              <a:rPr lang="en-US" sz="1800" b="1" dirty="0" smtClean="0">
                <a:solidFill>
                  <a:srgbClr val="000000"/>
                </a:solidFill>
                <a:latin typeface="Consolas" pitchFamily="49" charset="0"/>
                <a:cs typeface="Consolas" pitchFamily="49" charset="0"/>
              </a:rPr>
              <a:t> on lob</a:t>
            </a:r>
            <a:endParaRPr lang="en-US" sz="1800" b="1" dirty="0" smtClean="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(define (count-</a:t>
            </a:r>
            <a:r>
              <a:rPr lang="en-US" sz="1800" b="1" dirty="0" err="1" smtClean="0">
                <a:solidFill>
                  <a:srgbClr val="000000"/>
                </a:solidFill>
                <a:latin typeface="Consolas" pitchFamily="49" charset="0"/>
                <a:cs typeface="Consolas" pitchFamily="49" charset="0"/>
              </a:rPr>
              <a:t>trues</a:t>
            </a:r>
            <a:r>
              <a:rPr lang="en-US" sz="1800" b="1" dirty="0" smtClean="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a:t>
            </a:r>
            <a:r>
              <a:rPr lang="en-US" sz="1800" b="1" dirty="0">
                <a:solidFill>
                  <a:srgbClr val="000000"/>
                </a:solidFill>
                <a:latin typeface="Consolas" pitchFamily="49" charset="0"/>
                <a:cs typeface="Consolas" pitchFamily="49" charset="0"/>
              </a:rPr>
              <a:t>; RETURNS: the number plus 1 if the </a:t>
            </a:r>
            <a:r>
              <a:rPr lang="en-US" sz="1800" b="1" dirty="0" err="1">
                <a:solidFill>
                  <a:srgbClr val="000000"/>
                </a:solidFill>
                <a:latin typeface="Consolas" pitchFamily="49" charset="0"/>
                <a:cs typeface="Consolas" pitchFamily="49" charset="0"/>
              </a:rPr>
              <a:t>boolean</a:t>
            </a:r>
            <a:r>
              <a:rPr lang="en-US" sz="18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smtClean="0">
                <a:solidFill>
                  <a:srgbClr val="000000"/>
                </a:solidFill>
                <a:latin typeface="Consolas" pitchFamily="49" charset="0"/>
                <a:cs typeface="Consolas" pitchFamily="49" charset="0"/>
              </a:rPr>
              <a:t>    (foldr </a:t>
            </a:r>
            <a:r>
              <a:rPr lang="en-US" sz="1800" b="1" dirty="0" smtClean="0">
                <a:solidFill>
                  <a:srgbClr val="9BBB59"/>
                </a:solidFill>
                <a:latin typeface="Consolas" pitchFamily="49" charset="0"/>
                <a:cs typeface="Consolas" pitchFamily="49" charset="0"/>
              </a:rPr>
              <a:t>add1-if-true</a:t>
            </a:r>
            <a:r>
              <a:rPr lang="en-US" sz="1800" b="1" dirty="0" smtClean="0">
                <a:solidFill>
                  <a:srgbClr val="000000"/>
                </a:solidFill>
                <a:latin typeface="Consolas" pitchFamily="49" charset="0"/>
                <a:cs typeface="Consolas" pitchFamily="49" charset="0"/>
              </a:rPr>
              <a:t> </a:t>
            </a:r>
            <a:r>
              <a:rPr lang="en-US" sz="1800" b="1" dirty="0" smtClean="0">
                <a:solidFill>
                  <a:srgbClr val="FF0000"/>
                </a:solidFill>
                <a:latin typeface="Consolas" pitchFamily="49" charset="0"/>
                <a:cs typeface="Consolas" pitchFamily="49" charset="0"/>
              </a:rPr>
              <a:t>0</a:t>
            </a:r>
            <a:r>
              <a:rPr lang="en-US" sz="1800" b="1" dirty="0" smtClean="0">
                <a:solidFill>
                  <a:srgbClr val="000000"/>
                </a:solidFill>
                <a:latin typeface="Consolas" pitchFamily="49" charset="0"/>
                <a:cs typeface="Consolas" pitchFamily="49" charset="0"/>
              </a:rPr>
              <a:t> lob)))</a:t>
            </a:r>
            <a:endParaRPr lang="en-US" sz="1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620947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Mapreduce</a:t>
            </a:r>
            <a:endParaRPr lang="en-US" dirty="0"/>
          </a:p>
        </p:txBody>
      </p:sp>
      <p:sp>
        <p:nvSpPr>
          <p:cNvPr id="3" name="Content Placeholder 2"/>
          <p:cNvSpPr>
            <a:spLocks noGrp="1"/>
          </p:cNvSpPr>
          <p:nvPr>
            <p:ph idx="1"/>
          </p:nvPr>
        </p:nvSpPr>
        <p:spPr/>
        <p:txBody>
          <a:bodyPr>
            <a:normAutofit/>
          </a:bodyPr>
          <a:lstStyle/>
          <a:p>
            <a:pPr>
              <a:buNone/>
            </a:pPr>
            <a:r>
              <a:rPr lang="en-US" sz="2600" b="1" dirty="0" smtClean="0">
                <a:latin typeface="Consolas" pitchFamily="49" charset="0"/>
                <a:cs typeface="Consolas" pitchFamily="49" charset="0"/>
              </a:rPr>
              <a:t>(</a:t>
            </a:r>
            <a:r>
              <a:rPr lang="en-US" sz="2600" b="1" dirty="0" err="1" smtClean="0">
                <a:latin typeface="Consolas" pitchFamily="49" charset="0"/>
                <a:cs typeface="Consolas" pitchFamily="49" charset="0"/>
              </a:rPr>
              <a:t>mapreduce</a:t>
            </a:r>
            <a:r>
              <a:rPr lang="en-US" sz="2600" b="1" dirty="0" smtClean="0">
                <a:latin typeface="Consolas" pitchFamily="49" charset="0"/>
                <a:cs typeface="Consolas" pitchFamily="49" charset="0"/>
              </a:rPr>
              <a:t> f v g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 = (foldr f v (map g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a:t>
            </a:r>
          </a:p>
          <a:p>
            <a:pPr>
              <a:buNone/>
            </a:pPr>
            <a:r>
              <a:rPr lang="en-US" sz="2600" dirty="0" smtClean="0">
                <a:cs typeface="Consolas" pitchFamily="49" charset="0"/>
              </a:rPr>
              <a:t>Therefore:</a:t>
            </a:r>
          </a:p>
          <a:p>
            <a:pPr>
              <a:buNone/>
            </a:pPr>
            <a:r>
              <a:rPr lang="en-US" sz="2600" b="1" dirty="0" smtClean="0">
                <a:latin typeface="Consolas" pitchFamily="49" charset="0"/>
                <a:cs typeface="Consolas" pitchFamily="49" charset="0"/>
              </a:rPr>
              <a:t>(</a:t>
            </a:r>
            <a:r>
              <a:rPr lang="en-US" sz="2600" b="1" dirty="0" err="1" smtClean="0">
                <a:latin typeface="Consolas" pitchFamily="49" charset="0"/>
                <a:cs typeface="Consolas" pitchFamily="49" charset="0"/>
              </a:rPr>
              <a:t>mapreduce</a:t>
            </a:r>
            <a:r>
              <a:rPr lang="en-US" sz="2600" b="1" dirty="0" smtClean="0">
                <a:latin typeface="Consolas" pitchFamily="49" charset="0"/>
                <a:cs typeface="Consolas" pitchFamily="49" charset="0"/>
              </a:rPr>
              <a:t> f v g (list x1 ... </a:t>
            </a:r>
            <a:r>
              <a:rPr lang="en-US" sz="2600" b="1" dirty="0" err="1" smtClean="0">
                <a:latin typeface="Consolas" pitchFamily="49" charset="0"/>
                <a:cs typeface="Consolas" pitchFamily="49" charset="0"/>
              </a:rPr>
              <a:t>xn</a:t>
            </a:r>
            <a:r>
              <a:rPr lang="en-US" sz="2600" b="1" dirty="0" smtClean="0">
                <a:latin typeface="Consolas" pitchFamily="49" charset="0"/>
                <a:cs typeface="Consolas" pitchFamily="49" charset="0"/>
              </a:rPr>
              <a:t>)) =</a:t>
            </a:r>
          </a:p>
          <a:p>
            <a:pPr>
              <a:buNone/>
            </a:pPr>
            <a:r>
              <a:rPr lang="en-US" sz="2600" b="1" dirty="0" smtClean="0">
                <a:latin typeface="Consolas" pitchFamily="49" charset="0"/>
                <a:cs typeface="Consolas" pitchFamily="49" charset="0"/>
              </a:rPr>
              <a:t>      (f (g x1)</a:t>
            </a:r>
          </a:p>
          <a:p>
            <a:pPr>
              <a:buNone/>
            </a:pPr>
            <a:r>
              <a:rPr lang="en-US" sz="2600" b="1" dirty="0" smtClean="0">
                <a:latin typeface="Consolas" pitchFamily="49" charset="0"/>
                <a:cs typeface="Consolas" pitchFamily="49" charset="0"/>
              </a:rPr>
              <a:t>         (f (g x2)</a:t>
            </a:r>
          </a:p>
          <a:p>
            <a:pPr>
              <a:buNone/>
            </a:pPr>
            <a:r>
              <a:rPr lang="en-US" sz="2600" b="1" dirty="0" smtClean="0">
                <a:latin typeface="Consolas" pitchFamily="49" charset="0"/>
                <a:cs typeface="Consolas" pitchFamily="49" charset="0"/>
              </a:rPr>
              <a:t>            (f (g x3) </a:t>
            </a:r>
          </a:p>
          <a:p>
            <a:pPr>
              <a:buNone/>
            </a:pPr>
            <a:r>
              <a:rPr lang="en-US" sz="2600" b="1" dirty="0" smtClean="0">
                <a:latin typeface="Consolas" pitchFamily="49" charset="0"/>
                <a:cs typeface="Consolas" pitchFamily="49" charset="0"/>
              </a:rPr>
              <a:t>             ...</a:t>
            </a:r>
          </a:p>
          <a:p>
            <a:pPr>
              <a:buNone/>
            </a:pPr>
            <a:r>
              <a:rPr lang="en-US" sz="2600" b="1" dirty="0" smtClean="0">
                <a:latin typeface="Consolas" pitchFamily="49" charset="0"/>
                <a:cs typeface="Consolas" pitchFamily="49" charset="0"/>
              </a:rPr>
              <a:t>                v)))</a:t>
            </a:r>
          </a:p>
          <a:p>
            <a:pPr>
              <a:buNone/>
            </a:pPr>
            <a:endParaRPr lang="en-US" sz="2600" b="1" dirty="0" smtClean="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
        <p:nvSpPr>
          <p:cNvPr id="6" name="TextBox 5"/>
          <p:cNvSpPr txBox="1"/>
          <p:nvPr/>
        </p:nvSpPr>
        <p:spPr>
          <a:xfrm>
            <a:off x="4634483" y="3657600"/>
            <a:ext cx="4433317"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smtClean="0"/>
              <a:t>You may have heard of </a:t>
            </a:r>
            <a:r>
              <a:rPr lang="en-US" sz="2400" b="1" dirty="0" err="1" smtClean="0"/>
              <a:t>mapreduce</a:t>
            </a:r>
            <a:r>
              <a:rPr lang="en-US" sz="2400" dirty="0"/>
              <a:t>, which is used for processing large data sets.  We can define </a:t>
            </a:r>
            <a:r>
              <a:rPr lang="en-US" sz="2400" b="1" dirty="0" err="1"/>
              <a:t>mapreduce</a:t>
            </a:r>
            <a:r>
              <a:rPr lang="en-US" sz="2400" dirty="0"/>
              <a:t> using our functions as shown here.</a:t>
            </a:r>
          </a:p>
        </p:txBody>
      </p:sp>
    </p:spTree>
    <p:extLst>
      <p:ext uri="{BB962C8B-B14F-4D97-AF65-F5344CB8AC3E}">
        <p14:creationId xmlns:p14="http://schemas.microsoft.com/office/powerpoint/2010/main" val="2547388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mapreduce</a:t>
            </a:r>
            <a:r>
              <a:rPr lang="en-US" dirty="0" smtClean="0"/>
              <a:t> wins</a:t>
            </a:r>
            <a:endParaRPr lang="en-US" dirty="0"/>
          </a:p>
        </p:txBody>
      </p:sp>
      <p:sp>
        <p:nvSpPr>
          <p:cNvPr id="3" name="Content Placeholder 2"/>
          <p:cNvSpPr>
            <a:spLocks noGrp="1"/>
          </p:cNvSpPr>
          <p:nvPr>
            <p:ph idx="1"/>
          </p:nvPr>
        </p:nvSpPr>
        <p:spPr/>
        <p:txBody>
          <a:bodyPr/>
          <a:lstStyle/>
          <a:p>
            <a:r>
              <a:rPr lang="en-US" dirty="0"/>
              <a:t>One of the great things about </a:t>
            </a:r>
            <a:r>
              <a:rPr lang="en-US" b="1" dirty="0" err="1"/>
              <a:t>mapreduce</a:t>
            </a:r>
            <a:r>
              <a:rPr lang="en-US" dirty="0"/>
              <a:t> is that it can often be computed in parallel</a:t>
            </a:r>
            <a:r>
              <a:rPr lang="en-US" dirty="0" smtClean="0"/>
              <a:t>.</a:t>
            </a:r>
          </a:p>
          <a:p>
            <a:r>
              <a:rPr lang="en-US" dirty="0"/>
              <a:t>If </a:t>
            </a:r>
            <a:r>
              <a:rPr lang="en-US" b="1" dirty="0"/>
              <a:t>f</a:t>
            </a:r>
            <a:r>
              <a:rPr lang="en-US" dirty="0"/>
              <a:t> is associative, and </a:t>
            </a:r>
            <a:r>
              <a:rPr lang="en-US" b="1" dirty="0"/>
              <a:t>v</a:t>
            </a:r>
            <a:r>
              <a:rPr lang="en-US" dirty="0"/>
              <a:t> is its identity, can turn the calls to </a:t>
            </a:r>
            <a:r>
              <a:rPr lang="en-US" b="1" dirty="0" smtClean="0"/>
              <a:t>f</a:t>
            </a:r>
            <a:r>
              <a:rPr lang="en-US" dirty="0" smtClean="0"/>
              <a:t> </a:t>
            </a:r>
            <a:r>
              <a:rPr lang="en-US" dirty="0"/>
              <a:t>into a tree and do them in parallel on a server farm</a:t>
            </a:r>
            <a:r>
              <a:rPr lang="en-US" dirty="0" smtClean="0"/>
              <a:t>!  </a:t>
            </a:r>
          </a:p>
          <a:p>
            <a:r>
              <a:rPr lang="en-US" dirty="0" smtClean="0"/>
              <a:t>For </a:t>
            </a:r>
            <a:r>
              <a:rPr lang="en-US" dirty="0"/>
              <a:t>a data set of size </a:t>
            </a:r>
            <a:r>
              <a:rPr lang="en-US" i="1" dirty="0"/>
              <a:t>n</a:t>
            </a:r>
            <a:r>
              <a:rPr lang="en-US" dirty="0"/>
              <a:t>, this reduces the processing time from </a:t>
            </a:r>
            <a:r>
              <a:rPr lang="en-US" i="1" dirty="0"/>
              <a:t>n</a:t>
            </a:r>
            <a:r>
              <a:rPr lang="en-US" dirty="0"/>
              <a:t> to log(</a:t>
            </a:r>
            <a:r>
              <a:rPr lang="en-US" i="1" dirty="0"/>
              <a:t>n</a:t>
            </a:r>
            <a:r>
              <a:rPr lang="en-US" dirty="0" smtClean="0"/>
              <a:t>).</a:t>
            </a:r>
          </a:p>
          <a:p>
            <a:r>
              <a:rPr lang="en-US" dirty="0" smtClean="0"/>
              <a:t>Here is a picture:</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788399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From linear time to logarithmic</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grpSp>
        <p:nvGrpSpPr>
          <p:cNvPr id="15" name="Group 14"/>
          <p:cNvGrpSpPr/>
          <p:nvPr/>
        </p:nvGrpSpPr>
        <p:grpSpPr>
          <a:xfrm>
            <a:off x="4352228" y="2000815"/>
            <a:ext cx="4191000" cy="3321189"/>
            <a:chOff x="4343400" y="1981200"/>
            <a:chExt cx="4191000" cy="3321189"/>
          </a:xfrm>
        </p:grpSpPr>
        <p:sp>
          <p:nvSpPr>
            <p:cNvPr id="5" name="Oval 4"/>
            <p:cNvSpPr/>
            <p:nvPr/>
          </p:nvSpPr>
          <p:spPr>
            <a:xfrm>
              <a:off x="6057900" y="19812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t>
              </a:r>
            </a:p>
          </p:txBody>
        </p:sp>
        <p:sp>
          <p:nvSpPr>
            <p:cNvPr id="7" name="Oval 6"/>
            <p:cNvSpPr/>
            <p:nvPr/>
          </p:nvSpPr>
          <p:spPr>
            <a:xfrm>
              <a:off x="49530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t>
              </a:r>
            </a:p>
          </p:txBody>
        </p:sp>
        <p:sp>
          <p:nvSpPr>
            <p:cNvPr id="20" name="Oval 19"/>
            <p:cNvSpPr/>
            <p:nvPr/>
          </p:nvSpPr>
          <p:spPr>
            <a:xfrm>
              <a:off x="71628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t>
              </a:r>
            </a:p>
          </p:txBody>
        </p:sp>
        <p:grpSp>
          <p:nvGrpSpPr>
            <p:cNvPr id="8" name="Group 36"/>
            <p:cNvGrpSpPr/>
            <p:nvPr/>
          </p:nvGrpSpPr>
          <p:grpSpPr>
            <a:xfrm>
              <a:off x="4343400" y="3850124"/>
              <a:ext cx="762000" cy="1452265"/>
              <a:chOff x="6096000" y="4953000"/>
              <a:chExt cx="762000" cy="1452265"/>
            </a:xfrm>
          </p:grpSpPr>
          <p:sp>
            <p:nvSpPr>
              <p:cNvPr id="38" name="Oval 37"/>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t>
                </a:r>
              </a:p>
            </p:txBody>
          </p:sp>
          <p:sp>
            <p:nvSpPr>
              <p:cNvPr id="39" name="TextBox 38"/>
              <p:cNvSpPr txBox="1"/>
              <p:nvPr/>
            </p:nvSpPr>
            <p:spPr>
              <a:xfrm>
                <a:off x="6240397" y="5943600"/>
                <a:ext cx="473206" cy="461665"/>
              </a:xfrm>
              <a:prstGeom prst="rect">
                <a:avLst/>
              </a:prstGeom>
              <a:noFill/>
            </p:spPr>
            <p:txBody>
              <a:bodyPr wrap="none" rtlCol="0">
                <a:spAutoFit/>
              </a:bodyPr>
              <a:lstStyle/>
              <a:p>
                <a:r>
                  <a:rPr lang="en-US" sz="2400" dirty="0" smtClean="0"/>
                  <a:t>x1</a:t>
                </a:r>
                <a:endParaRPr lang="en-US" sz="2400" dirty="0"/>
              </a:p>
            </p:txBody>
          </p:sp>
          <p:cxnSp>
            <p:nvCxnSpPr>
              <p:cNvPr id="40" name="Straight Connector 39"/>
              <p:cNvCxnSpPr>
                <a:stCxn id="38" idx="4"/>
                <a:endCxn id="39" idx="0"/>
              </p:cNvCxnSpPr>
              <p:nvPr/>
            </p:nvCxnSpPr>
            <p:spPr>
              <a:xfrm rot="5400000">
                <a:off x="6324600" y="5791200"/>
                <a:ext cx="304800" cy="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40"/>
            <p:cNvGrpSpPr/>
            <p:nvPr/>
          </p:nvGrpSpPr>
          <p:grpSpPr>
            <a:xfrm>
              <a:off x="5562600" y="3850124"/>
              <a:ext cx="762000" cy="1452265"/>
              <a:chOff x="6096000" y="4953000"/>
              <a:chExt cx="762000" cy="1452265"/>
            </a:xfrm>
          </p:grpSpPr>
          <p:sp>
            <p:nvSpPr>
              <p:cNvPr id="42" name="Oval 41"/>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t>
                </a:r>
              </a:p>
            </p:txBody>
          </p:sp>
          <p:sp>
            <p:nvSpPr>
              <p:cNvPr id="43" name="TextBox 42"/>
              <p:cNvSpPr txBox="1"/>
              <p:nvPr/>
            </p:nvSpPr>
            <p:spPr>
              <a:xfrm>
                <a:off x="6240397" y="5943600"/>
                <a:ext cx="473206" cy="461665"/>
              </a:xfrm>
              <a:prstGeom prst="rect">
                <a:avLst/>
              </a:prstGeom>
              <a:noFill/>
            </p:spPr>
            <p:txBody>
              <a:bodyPr wrap="none" rtlCol="0">
                <a:spAutoFit/>
              </a:bodyPr>
              <a:lstStyle/>
              <a:p>
                <a:r>
                  <a:rPr lang="en-US" sz="2400" dirty="0" smtClean="0"/>
                  <a:t>x2</a:t>
                </a:r>
                <a:endParaRPr lang="en-US" sz="2400" dirty="0"/>
              </a:p>
            </p:txBody>
          </p:sp>
          <p:cxnSp>
            <p:nvCxnSpPr>
              <p:cNvPr id="44" name="Straight Connector 43"/>
              <p:cNvCxnSpPr>
                <a:stCxn id="42" idx="4"/>
                <a:endCxn id="43"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44"/>
            <p:cNvGrpSpPr/>
            <p:nvPr/>
          </p:nvGrpSpPr>
          <p:grpSpPr>
            <a:xfrm>
              <a:off x="6553200" y="3850124"/>
              <a:ext cx="762000" cy="1452265"/>
              <a:chOff x="6096000" y="4953000"/>
              <a:chExt cx="762000" cy="1452265"/>
            </a:xfrm>
          </p:grpSpPr>
          <p:sp>
            <p:nvSpPr>
              <p:cNvPr id="46" name="Oval 45"/>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t>
                </a:r>
              </a:p>
            </p:txBody>
          </p:sp>
          <p:sp>
            <p:nvSpPr>
              <p:cNvPr id="47" name="TextBox 46"/>
              <p:cNvSpPr txBox="1"/>
              <p:nvPr/>
            </p:nvSpPr>
            <p:spPr>
              <a:xfrm>
                <a:off x="6240397" y="5943600"/>
                <a:ext cx="473206" cy="461665"/>
              </a:xfrm>
              <a:prstGeom prst="rect">
                <a:avLst/>
              </a:prstGeom>
              <a:noFill/>
            </p:spPr>
            <p:txBody>
              <a:bodyPr wrap="none" rtlCol="0">
                <a:spAutoFit/>
              </a:bodyPr>
              <a:lstStyle/>
              <a:p>
                <a:r>
                  <a:rPr lang="en-US" sz="2400" dirty="0" smtClean="0"/>
                  <a:t>x3</a:t>
                </a:r>
                <a:endParaRPr lang="en-US" sz="2400" dirty="0"/>
              </a:p>
            </p:txBody>
          </p:sp>
          <p:cxnSp>
            <p:nvCxnSpPr>
              <p:cNvPr id="48" name="Straight Connector 47"/>
              <p:cNvCxnSpPr>
                <a:stCxn id="46" idx="4"/>
                <a:endCxn id="47"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48"/>
            <p:cNvGrpSpPr/>
            <p:nvPr/>
          </p:nvGrpSpPr>
          <p:grpSpPr>
            <a:xfrm>
              <a:off x="7772400" y="3850124"/>
              <a:ext cx="762000" cy="1452265"/>
              <a:chOff x="6096000" y="4953000"/>
              <a:chExt cx="762000" cy="1452265"/>
            </a:xfrm>
          </p:grpSpPr>
          <p:sp>
            <p:nvSpPr>
              <p:cNvPr id="50" name="Oval 49"/>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t>
                </a:r>
              </a:p>
            </p:txBody>
          </p:sp>
          <p:sp>
            <p:nvSpPr>
              <p:cNvPr id="51" name="TextBox 50"/>
              <p:cNvSpPr txBox="1"/>
              <p:nvPr/>
            </p:nvSpPr>
            <p:spPr>
              <a:xfrm>
                <a:off x="6240397" y="5943600"/>
                <a:ext cx="473206" cy="461665"/>
              </a:xfrm>
              <a:prstGeom prst="rect">
                <a:avLst/>
              </a:prstGeom>
              <a:noFill/>
            </p:spPr>
            <p:txBody>
              <a:bodyPr wrap="none" rtlCol="0">
                <a:spAutoFit/>
              </a:bodyPr>
              <a:lstStyle/>
              <a:p>
                <a:r>
                  <a:rPr lang="en-US" sz="2400" dirty="0" smtClean="0"/>
                  <a:t>x4</a:t>
                </a:r>
                <a:endParaRPr lang="en-US" sz="2400" dirty="0"/>
              </a:p>
            </p:txBody>
          </p:sp>
          <p:cxnSp>
            <p:nvCxnSpPr>
              <p:cNvPr id="52" name="Straight Connector 51"/>
              <p:cNvCxnSpPr>
                <a:stCxn id="50" idx="4"/>
                <a:endCxn id="51"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7" idx="4"/>
            </p:cNvCxnSpPr>
            <p:nvPr/>
          </p:nvCxnSpPr>
          <p:spPr>
            <a:xfrm rot="5400000" flipH="1" flipV="1">
              <a:off x="49612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7" idx="4"/>
            </p:cNvCxnSpPr>
            <p:nvPr/>
          </p:nvCxnSpPr>
          <p:spPr>
            <a:xfrm rot="16200000" flipV="1">
              <a:off x="53014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0" idx="4"/>
            </p:cNvCxnSpPr>
            <p:nvPr/>
          </p:nvCxnSpPr>
          <p:spPr>
            <a:xfrm rot="5400000" flipH="1" flipV="1">
              <a:off x="71710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rot="16200000" flipV="1">
              <a:off x="75112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7"/>
              <a:endCxn id="5" idx="3"/>
            </p:cNvCxnSpPr>
            <p:nvPr/>
          </p:nvCxnSpPr>
          <p:spPr>
            <a:xfrm rot="5400000" flipH="1" flipV="1">
              <a:off x="57098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1"/>
              <a:endCxn id="5" idx="5"/>
            </p:cNvCxnSpPr>
            <p:nvPr/>
          </p:nvCxnSpPr>
          <p:spPr>
            <a:xfrm rot="16200000" flipV="1">
              <a:off x="68147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8828" y="2538025"/>
            <a:ext cx="4182172" cy="2246769"/>
            <a:chOff x="8828" y="2538025"/>
            <a:chExt cx="4182172" cy="2246769"/>
          </a:xfrm>
        </p:grpSpPr>
        <p:sp>
          <p:nvSpPr>
            <p:cNvPr id="4" name="Rectangle 3"/>
            <p:cNvSpPr/>
            <p:nvPr/>
          </p:nvSpPr>
          <p:spPr>
            <a:xfrm>
              <a:off x="8828" y="2538025"/>
              <a:ext cx="3962400" cy="2246769"/>
            </a:xfrm>
            <a:prstGeom prst="rect">
              <a:avLst/>
            </a:prstGeom>
          </p:spPr>
          <p:txBody>
            <a:bodyPr wrap="square">
              <a:spAutoFit/>
            </a:bodyPr>
            <a:lstStyle/>
            <a:p>
              <a:pPr>
                <a:buNone/>
              </a:pPr>
              <a:r>
                <a:rPr lang="en-US" sz="2800" b="1" dirty="0" smtClean="0">
                  <a:latin typeface="Consolas" pitchFamily="49" charset="0"/>
                  <a:cs typeface="Consolas" pitchFamily="49" charset="0"/>
                </a:rPr>
                <a:t>(f (g x1)</a:t>
              </a:r>
            </a:p>
            <a:p>
              <a:pPr>
                <a:buNone/>
              </a:pPr>
              <a:r>
                <a:rPr lang="en-US" sz="2800" b="1" dirty="0" smtClean="0">
                  <a:latin typeface="Consolas" pitchFamily="49" charset="0"/>
                  <a:cs typeface="Consolas" pitchFamily="49" charset="0"/>
                </a:rPr>
                <a:t>   (f (g x2)</a:t>
              </a:r>
            </a:p>
            <a:p>
              <a:pPr>
                <a:buNone/>
              </a:pPr>
              <a:r>
                <a:rPr lang="en-US" sz="2800" b="1" dirty="0" smtClean="0">
                  <a:latin typeface="Consolas" pitchFamily="49" charset="0"/>
                  <a:cs typeface="Consolas" pitchFamily="49" charset="0"/>
                </a:rPr>
                <a:t>      (f (g x3)</a:t>
              </a:r>
            </a:p>
            <a:p>
              <a:pPr>
                <a:buNone/>
              </a:pPr>
              <a:r>
                <a:rPr lang="en-US" sz="2800" b="1" dirty="0" smtClean="0">
                  <a:latin typeface="Consolas" pitchFamily="49" charset="0"/>
                  <a:cs typeface="Consolas" pitchFamily="49" charset="0"/>
                </a:rPr>
                <a:t>         (f (g x4)</a:t>
              </a:r>
            </a:p>
            <a:p>
              <a:pPr>
                <a:buNone/>
              </a:pPr>
              <a:r>
                <a:rPr lang="en-US" sz="2800" b="1" dirty="0" smtClean="0">
                  <a:latin typeface="Consolas" pitchFamily="49" charset="0"/>
                  <a:cs typeface="Consolas" pitchFamily="49" charset="0"/>
                </a:rPr>
                <a:t>             v))))</a:t>
              </a:r>
              <a:endParaRPr lang="en-US" sz="2800" b="1" dirty="0">
                <a:latin typeface="Consolas" pitchFamily="49" charset="0"/>
                <a:cs typeface="Consolas" pitchFamily="49" charset="0"/>
              </a:endParaRPr>
            </a:p>
          </p:txBody>
        </p:sp>
        <p:sp>
          <p:nvSpPr>
            <p:cNvPr id="77" name="TextBox 76"/>
            <p:cNvSpPr txBox="1"/>
            <p:nvPr/>
          </p:nvSpPr>
          <p:spPr>
            <a:xfrm>
              <a:off x="3751456" y="3307466"/>
              <a:ext cx="439544" cy="707886"/>
            </a:xfrm>
            <a:prstGeom prst="rect">
              <a:avLst/>
            </a:prstGeom>
            <a:noFill/>
          </p:spPr>
          <p:txBody>
            <a:bodyPr wrap="none" rtlCol="0">
              <a:spAutoFit/>
            </a:bodyPr>
            <a:lstStyle/>
            <a:p>
              <a:r>
                <a:rPr lang="en-US" sz="4000" dirty="0" smtClean="0"/>
                <a:t>=</a:t>
              </a:r>
              <a:endParaRPr lang="en-US" sz="4000" dirty="0"/>
            </a:p>
          </p:txBody>
        </p:sp>
      </p:grpSp>
    </p:spTree>
    <p:extLst>
      <p:ext uri="{BB962C8B-B14F-4D97-AF65-F5344CB8AC3E}">
        <p14:creationId xmlns:p14="http://schemas.microsoft.com/office/powerpoint/2010/main" val="1798094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You should now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a:p>
            <a:pPr lvl="1"/>
            <a:r>
              <a:rPr lang="en-US" dirty="0" smtClean="0"/>
              <a:t>state </a:t>
            </a:r>
            <a:r>
              <a:rPr lang="en-US" dirty="0"/>
              <a:t>the contracts for </a:t>
            </a:r>
            <a:r>
              <a:rPr lang="en-US" b="1" dirty="0" err="1">
                <a:latin typeface="Consolas" panose="020B0609020204030204" pitchFamily="49" charset="0"/>
                <a:cs typeface="Consolas" panose="020B0609020204030204" pitchFamily="49" charset="0"/>
              </a:rPr>
              <a:t>ormap</a:t>
            </a:r>
            <a:r>
              <a:rPr lang="en-US" dirty="0"/>
              <a:t>, </a:t>
            </a:r>
            <a:r>
              <a:rPr lang="en-US" b="1" dirty="0" err="1">
                <a:latin typeface="Consolas" panose="020B0609020204030204" pitchFamily="49" charset="0"/>
                <a:cs typeface="Consolas" panose="020B0609020204030204" pitchFamily="49" charset="0"/>
              </a:rPr>
              <a:t>andmap</a:t>
            </a:r>
            <a:r>
              <a:rPr lang="en-US" dirty="0"/>
              <a:t>, and </a:t>
            </a:r>
            <a:r>
              <a:rPr lang="en-US" b="1" dirty="0" smtClean="0">
                <a:latin typeface="Consolas" panose="020B0609020204030204" pitchFamily="49" charset="0"/>
                <a:cs typeface="Consolas" panose="020B0609020204030204" pitchFamily="49" charset="0"/>
              </a:rPr>
              <a:t>filter</a:t>
            </a:r>
            <a:r>
              <a:rPr lang="en-US" dirty="0" smtClean="0"/>
              <a:t> and </a:t>
            </a:r>
            <a:r>
              <a:rPr lang="en-US" b="1" dirty="0" smtClean="0">
                <a:latin typeface="Consolas" panose="020B0609020204030204" pitchFamily="49" charset="0"/>
                <a:cs typeface="Consolas" panose="020B0609020204030204" pitchFamily="49" charset="0"/>
              </a:rPr>
              <a:t>foldr</a:t>
            </a:r>
            <a:r>
              <a:rPr lang="en-US" dirty="0" smtClean="0"/>
              <a:t>, and </a:t>
            </a:r>
            <a:r>
              <a:rPr lang="en-US" dirty="0"/>
              <a:t>use them appropriately.</a:t>
            </a:r>
          </a:p>
          <a:p>
            <a:pPr lvl="1"/>
            <a:r>
              <a:rPr lang="en-US" dirty="0"/>
              <a:t>combine these functions using higher-order function </a:t>
            </a:r>
            <a:r>
              <a:rPr lang="en-US" dirty="0" smtClean="0"/>
              <a:t>combination.</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2015971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dirty="0" smtClean="0"/>
              <a:t>Do Guided Practice 5.4 </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3352761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r>
              <a:rPr lang="en-US" dirty="0" smtClean="0"/>
              <a:t>At the end of this lesson you should be able to:</a:t>
            </a:r>
          </a:p>
          <a:p>
            <a:pPr lvl="1"/>
            <a:r>
              <a:rPr lang="en-US" dirty="0" smtClean="0"/>
              <a:t>describe, recognize, and use the </a:t>
            </a:r>
            <a:r>
              <a:rPr lang="en-US" b="1" dirty="0" smtClean="0">
                <a:latin typeface="Consolas" panose="020B0609020204030204" pitchFamily="49" charset="0"/>
                <a:cs typeface="Consolas" panose="020B0609020204030204" pitchFamily="49" charset="0"/>
              </a:rPr>
              <a:t>foldr</a:t>
            </a:r>
            <a:r>
              <a:rPr lang="en-US" dirty="0" smtClean="0"/>
              <a:t> pattern.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could be different?</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4</a:t>
            </a:fld>
            <a:endParaRPr lang="en-US"/>
          </a:p>
        </p:txBody>
      </p:sp>
      <p:sp>
        <p:nvSpPr>
          <p:cNvPr id="4" name="Rectangle 3"/>
          <p:cNvSpPr/>
          <p:nvPr/>
        </p:nvSpPr>
        <p:spPr>
          <a:xfrm>
            <a:off x="-228600" y="1828800"/>
            <a:ext cx="4572000" cy="2585323"/>
          </a:xfrm>
          <a:prstGeom prst="rect">
            <a:avLst/>
          </a:prstGeom>
        </p:spPr>
        <p:txBody>
          <a:bodyPr>
            <a:spAutoFit/>
          </a:bodyPr>
          <a:lstStyle/>
          <a:p>
            <a:pPr>
              <a:buNone/>
            </a:pPr>
            <a:r>
              <a:rPr lang="en-US" sz="1600" dirty="0" smtClean="0">
                <a:latin typeface="Lucida Console" pitchFamily="49" charset="0"/>
              </a:rPr>
              <a:t>  </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ListOfNumber</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ListOfNumber</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empty]</a:t>
            </a:r>
          </a:p>
          <a:p>
            <a:pPr>
              <a:buNone/>
            </a:pPr>
            <a:r>
              <a:rPr lang="en-US" b="1" dirty="0" smtClean="0">
                <a:latin typeface="Consolas" pitchFamily="49" charset="0"/>
                <a:cs typeface="Consolas" pitchFamily="49" charset="0"/>
              </a:rPr>
              <a:t>      [(else (</a:t>
            </a:r>
            <a:r>
              <a:rPr lang="en-US" b="1" dirty="0" smtClean="0">
                <a:solidFill>
                  <a:schemeClr val="accent6">
                    <a:lumMod val="75000"/>
                  </a:schemeClr>
                </a:solidFill>
                <a:latin typeface="Consolas" pitchFamily="49" charset="0"/>
                <a:cs typeface="Consolas" pitchFamily="49" charset="0"/>
              </a:rPr>
              <a:t>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add1</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smtClean="0">
                <a:latin typeface="Lucida Console" pitchFamily="49" charset="0"/>
              </a:rPr>
              <a:t>  </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ListOfEmployee</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ListOfString</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lop)</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lop) empty]</a:t>
            </a:r>
          </a:p>
          <a:p>
            <a:pPr>
              <a:buNone/>
            </a:pPr>
            <a:r>
              <a:rPr lang="en-US" b="1" dirty="0" smtClean="0">
                <a:latin typeface="Consolas" pitchFamily="49" charset="0"/>
                <a:cs typeface="Consolas" pitchFamily="49" charset="0"/>
              </a:rPr>
              <a:t>      [else (</a:t>
            </a:r>
            <a:r>
              <a:rPr lang="en-US" b="1" dirty="0" smtClean="0">
                <a:solidFill>
                  <a:schemeClr val="accent6">
                    <a:lumMod val="75000"/>
                  </a:schemeClr>
                </a:solidFill>
                <a:latin typeface="Consolas" pitchFamily="49" charset="0"/>
                <a:cs typeface="Consolas" pitchFamily="49" charset="0"/>
              </a:rPr>
              <a:t>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Employee-name</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lop))</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lop)))]))</a:t>
            </a:r>
            <a:endParaRPr lang="en-US" b="1" dirty="0">
              <a:latin typeface="Consolas" pitchFamily="49" charset="0"/>
              <a:cs typeface="Consolas" pitchFamily="49" charset="0"/>
            </a:endParaRPr>
          </a:p>
        </p:txBody>
      </p:sp>
      <p:sp>
        <p:nvSpPr>
          <p:cNvPr id="6" name="Left-Right Arrow 5"/>
          <p:cNvSpPr/>
          <p:nvPr/>
        </p:nvSpPr>
        <p:spPr>
          <a:xfrm flipV="1">
            <a:off x="2514600" y="3048000"/>
            <a:ext cx="3124200" cy="121918"/>
          </a:xfrm>
          <a:prstGeom prst="lef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6">
                  <a:lumMod val="75000"/>
                </a:schemeClr>
              </a:solidFill>
            </a:endParaRPr>
          </a:p>
        </p:txBody>
      </p:sp>
      <p:sp>
        <p:nvSpPr>
          <p:cNvPr id="10" name="TextBox 9"/>
          <p:cNvSpPr txBox="1"/>
          <p:nvPr/>
        </p:nvSpPr>
        <p:spPr>
          <a:xfrm>
            <a:off x="479366" y="4800600"/>
            <a:ext cx="6683433" cy="156966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pPr>
              <a:defRPr/>
            </a:pPr>
            <a:r>
              <a:rPr lang="en-US" sz="2400" dirty="0"/>
              <a:t>Here </a:t>
            </a:r>
            <a:r>
              <a:rPr lang="en-US" sz="2400" dirty="0" smtClean="0"/>
              <a:t>is the example we used to introduce map.  In this example, both </a:t>
            </a:r>
            <a:r>
              <a:rPr lang="en-US" sz="2400" dirty="0"/>
              <a:t>of the brown functions are </a:t>
            </a:r>
            <a:r>
              <a:rPr lang="en-US" sz="2400" b="1" dirty="0"/>
              <a:t>cons</a:t>
            </a:r>
            <a:r>
              <a:rPr lang="en-US" sz="2400" dirty="0"/>
              <a:t>, but in some other function there could be something else in that position.</a:t>
            </a:r>
          </a:p>
        </p:txBody>
      </p:sp>
    </p:spTree>
    <p:extLst>
      <p:ext uri="{BB962C8B-B14F-4D97-AF65-F5344CB8AC3E}">
        <p14:creationId xmlns:p14="http://schemas.microsoft.com/office/powerpoint/2010/main" val="2861612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0" y="1600200"/>
            <a:ext cx="4572000" cy="2616101"/>
          </a:xfrm>
          <a:prstGeom prst="rect">
            <a:avLst/>
          </a:prstGeom>
        </p:spPr>
        <p:txBody>
          <a:bodyPr wrap="square">
            <a:spAutoFit/>
          </a:bodyPr>
          <a:lstStyle/>
          <a:p>
            <a:r>
              <a:rPr lang="en-US" sz="2400" dirty="0" smtClean="0"/>
              <a:t> </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ListOfNumber</a:t>
            </a:r>
            <a:r>
              <a:rPr lang="en-US" sz="2000" b="1" dirty="0" smtClean="0">
                <a:latin typeface="Consolas" pitchFamily="49" charset="0"/>
                <a:cs typeface="Consolas" pitchFamily="49" charset="0"/>
              </a:rPr>
              <a:t> -&gt; Number </a:t>
            </a:r>
          </a:p>
          <a:p>
            <a:r>
              <a:rPr lang="en-US" sz="2000" b="1" dirty="0" smtClean="0">
                <a:latin typeface="Consolas" pitchFamily="49" charset="0"/>
                <a:cs typeface="Consolas" pitchFamily="49" charset="0"/>
              </a:rPr>
              <a:t>  (define (sum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r>
              <a:rPr lang="en-US" sz="2000" b="1" dirty="0" smtClean="0">
                <a:latin typeface="Consolas" pitchFamily="49" charset="0"/>
                <a:cs typeface="Consolas" pitchFamily="49" charset="0"/>
              </a:rPr>
              <a:t> </a:t>
            </a:r>
          </a:p>
          <a:p>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0</a:t>
            </a:r>
            <a:r>
              <a:rPr lang="en-US" sz="2000" b="1" dirty="0" smtClean="0">
                <a:latin typeface="Consolas" pitchFamily="49" charset="0"/>
                <a:cs typeface="Consolas" pitchFamily="49" charset="0"/>
              </a:rPr>
              <a:t>]</a:t>
            </a:r>
          </a:p>
          <a:p>
            <a:r>
              <a:rPr lang="en-US" sz="2000" b="1" dirty="0" smtClean="0">
                <a:latin typeface="Consolas" pitchFamily="49" charset="0"/>
                <a:cs typeface="Consolas" pitchFamily="49" charset="0"/>
              </a:rPr>
              <a:t>      [else (</a:t>
            </a:r>
            <a:r>
              <a:rPr lang="en-US" sz="2000" b="1" dirty="0" smtClean="0">
                <a:solidFill>
                  <a:schemeClr val="accent3"/>
                </a:solidFill>
                <a:latin typeface="Consolas" pitchFamily="49" charset="0"/>
                <a:cs typeface="Consolas" pitchFamily="49" charset="0"/>
              </a:rPr>
              <a:t>+</a:t>
            </a:r>
            <a:r>
              <a:rPr lang="en-US" sz="2000" b="1" dirty="0" smtClean="0">
                <a:latin typeface="Consolas" pitchFamily="49" charset="0"/>
                <a:cs typeface="Consolas" pitchFamily="49" charset="0"/>
              </a:rPr>
              <a:t> </a:t>
            </a:r>
          </a:p>
          <a:p>
            <a:r>
              <a:rPr lang="en-US" sz="2000" b="1" dirty="0" smtClean="0">
                <a:latin typeface="Consolas" pitchFamily="49" charset="0"/>
                <a:cs typeface="Consolas" pitchFamily="49" charset="0"/>
              </a:rPr>
              <a:t>              (first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r>
              <a:rPr lang="en-US" sz="2000" b="1" dirty="0" smtClean="0">
                <a:latin typeface="Consolas" pitchFamily="49" charset="0"/>
                <a:cs typeface="Consolas" pitchFamily="49" charset="0"/>
              </a:rPr>
              <a:t>              (sum </a:t>
            </a:r>
          </a:p>
          <a:p>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5" name="Rectangle 4"/>
          <p:cNvSpPr/>
          <p:nvPr/>
        </p:nvSpPr>
        <p:spPr>
          <a:xfrm>
            <a:off x="4572000" y="1600200"/>
            <a:ext cx="4572000" cy="2554545"/>
          </a:xfrm>
          <a:prstGeom prst="rect">
            <a:avLst/>
          </a:prstGeom>
        </p:spPr>
        <p:txBody>
          <a:bodyPr>
            <a:spAutoFit/>
          </a:bodyPr>
          <a:lstStyle/>
          <a:p>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ListOfNumber</a:t>
            </a:r>
            <a:r>
              <a:rPr lang="en-US" sz="2000" b="1" dirty="0" smtClean="0">
                <a:latin typeface="Consolas" pitchFamily="49" charset="0"/>
                <a:cs typeface="Consolas" pitchFamily="49" charset="0"/>
              </a:rPr>
              <a:t> -&gt; Number</a:t>
            </a:r>
          </a:p>
          <a:p>
            <a:r>
              <a:rPr lang="en-US" sz="2000" b="1" dirty="0" smtClean="0">
                <a:latin typeface="Consolas" pitchFamily="49" charset="0"/>
                <a:cs typeface="Consolas" pitchFamily="49" charset="0"/>
              </a:rPr>
              <a:t>  (define (product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p>
          <a:p>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1</a:t>
            </a:r>
            <a:r>
              <a:rPr lang="en-US" sz="2000" b="1" dirty="0" smtClean="0">
                <a:latin typeface="Consolas" pitchFamily="49" charset="0"/>
                <a:cs typeface="Consolas" pitchFamily="49" charset="0"/>
              </a:rPr>
              <a:t>]</a:t>
            </a:r>
          </a:p>
          <a:p>
            <a:r>
              <a:rPr lang="en-US" sz="2000" b="1" dirty="0" smtClean="0">
                <a:latin typeface="Consolas" pitchFamily="49" charset="0"/>
                <a:cs typeface="Consolas" pitchFamily="49" charset="0"/>
              </a:rPr>
              <a:t>      [else (</a:t>
            </a:r>
            <a:r>
              <a:rPr lang="en-US" sz="2000" b="1" dirty="0" smtClean="0">
                <a:solidFill>
                  <a:schemeClr val="accent3"/>
                </a:solidFill>
                <a:latin typeface="Consolas" pitchFamily="49" charset="0"/>
                <a:cs typeface="Consolas" pitchFamily="49" charset="0"/>
              </a:rPr>
              <a:t>*</a:t>
            </a:r>
          </a:p>
          <a:p>
            <a:r>
              <a:rPr lang="en-US" sz="2000" b="1" dirty="0" smtClean="0">
                <a:latin typeface="Consolas" pitchFamily="49" charset="0"/>
                <a:cs typeface="Consolas" pitchFamily="49" charset="0"/>
              </a:rPr>
              <a:t>              (first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r>
              <a:rPr lang="en-US" sz="2000" b="1" dirty="0" smtClean="0">
                <a:latin typeface="Consolas" pitchFamily="49" charset="0"/>
                <a:cs typeface="Consolas" pitchFamily="49" charset="0"/>
              </a:rPr>
              <a:t>              (product</a:t>
            </a:r>
          </a:p>
          <a:p>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6" name="Left-Right Arrow 5"/>
          <p:cNvSpPr/>
          <p:nvPr/>
        </p:nvSpPr>
        <p:spPr>
          <a:xfrm>
            <a:off x="3200400" y="2743200"/>
            <a:ext cx="2209800" cy="152400"/>
          </a:xfrm>
          <a:prstGeom prst="lef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Left-Right Arrow 7"/>
          <p:cNvSpPr/>
          <p:nvPr/>
        </p:nvSpPr>
        <p:spPr>
          <a:xfrm>
            <a:off x="3200400" y="2971800"/>
            <a:ext cx="2209800" cy="152400"/>
          </a:xfrm>
          <a:prstGeom prst="lef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TextBox 8"/>
          <p:cNvSpPr txBox="1"/>
          <p:nvPr/>
        </p:nvSpPr>
        <p:spPr>
          <a:xfrm>
            <a:off x="457200" y="4572000"/>
            <a:ext cx="8458200"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Both these functions take a list of numbers and return a number.  </a:t>
            </a:r>
            <a:r>
              <a:rPr lang="en-US" sz="2400" b="1" dirty="0"/>
              <a:t>sum</a:t>
            </a:r>
            <a:r>
              <a:rPr lang="en-US" sz="2400" dirty="0"/>
              <a:t> returns the sum of the elements of the given list.  </a:t>
            </a:r>
            <a:r>
              <a:rPr lang="en-US" sz="2400" b="1" dirty="0"/>
              <a:t>product</a:t>
            </a:r>
            <a:r>
              <a:rPr lang="en-US" sz="2400" dirty="0"/>
              <a:t> returns the product of the elements of the given list.</a:t>
            </a:r>
          </a:p>
          <a:p>
            <a:r>
              <a:rPr lang="en-US" sz="2400" dirty="0"/>
              <a:t>These functions are just alike, except for the differences marked in red and green.</a:t>
            </a:r>
          </a:p>
        </p:txBody>
      </p:sp>
    </p:spTree>
    <p:extLst>
      <p:ext uri="{BB962C8B-B14F-4D97-AF65-F5344CB8AC3E}">
        <p14:creationId xmlns:p14="http://schemas.microsoft.com/office/powerpoint/2010/main" val="26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generalize these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sum</a:t>
            </a:r>
            <a:r>
              <a:rPr lang="en-US" dirty="0"/>
              <a:t> and </a:t>
            </a:r>
            <a:r>
              <a:rPr lang="en-US" b="1" dirty="0"/>
              <a:t>product</a:t>
            </a:r>
            <a:r>
              <a:rPr lang="en-US" dirty="0"/>
              <a:t> </a:t>
            </a:r>
            <a:r>
              <a:rPr lang="en-US" dirty="0" smtClean="0"/>
              <a:t>can be </a:t>
            </a:r>
            <a:r>
              <a:rPr lang="en-US" dirty="0"/>
              <a:t>generalized to a function we call </a:t>
            </a:r>
            <a:r>
              <a:rPr lang="en-US" b="1" dirty="0"/>
              <a:t>foldr</a:t>
            </a:r>
            <a:r>
              <a:rPr lang="en-US" dirty="0"/>
              <a:t>, with two new arguments: one called </a:t>
            </a:r>
            <a:r>
              <a:rPr lang="en-US" b="1" dirty="0" err="1"/>
              <a:t>fcn</a:t>
            </a:r>
            <a:r>
              <a:rPr lang="en-US" dirty="0"/>
              <a:t>, for the function in the green position, and one called </a:t>
            </a:r>
            <a:r>
              <a:rPr lang="en-US" b="1" dirty="0" err="1"/>
              <a:t>val</a:t>
            </a:r>
            <a:r>
              <a:rPr lang="en-US" dirty="0"/>
              <a:t>, for the value in the red position.  The strategy for </a:t>
            </a:r>
            <a:r>
              <a:rPr lang="en-US" b="1" dirty="0"/>
              <a:t>foldr</a:t>
            </a:r>
            <a:r>
              <a:rPr lang="en-US" dirty="0"/>
              <a:t> is </a:t>
            </a:r>
            <a:r>
              <a:rPr lang="en-US" dirty="0" smtClean="0"/>
              <a:t>using the template for </a:t>
            </a:r>
            <a:r>
              <a:rPr lang="en-US" dirty="0" err="1" smtClean="0"/>
              <a:t>ListOfX</a:t>
            </a:r>
            <a:r>
              <a:rPr lang="en-US" dirty="0" smtClean="0"/>
              <a:t> on its list argument.</a:t>
            </a:r>
            <a:endParaRPr lang="en-US" dirty="0"/>
          </a:p>
          <a:p>
            <a:r>
              <a:rPr lang="en-US" dirty="0"/>
              <a:t>Our original </a:t>
            </a:r>
            <a:r>
              <a:rPr lang="en-US" b="1" dirty="0"/>
              <a:t>sum</a:t>
            </a:r>
            <a:r>
              <a:rPr lang="en-US" dirty="0"/>
              <a:t> and </a:t>
            </a:r>
            <a:r>
              <a:rPr lang="en-US" b="1" dirty="0"/>
              <a:t>product</a:t>
            </a:r>
            <a:r>
              <a:rPr lang="en-US" dirty="0"/>
              <a:t> functions can be recreated by supplying </a:t>
            </a:r>
            <a:r>
              <a:rPr lang="en-US" b="1" dirty="0"/>
              <a:t>+</a:t>
            </a:r>
            <a:r>
              <a:rPr lang="en-US" dirty="0"/>
              <a:t> and </a:t>
            </a:r>
            <a:r>
              <a:rPr lang="en-US" b="1" dirty="0"/>
              <a:t>0</a:t>
            </a:r>
            <a:r>
              <a:rPr lang="en-US" dirty="0"/>
              <a:t>, or </a:t>
            </a:r>
            <a:r>
              <a:rPr lang="en-US" b="1" dirty="0"/>
              <a:t>*</a:t>
            </a:r>
            <a:r>
              <a:rPr lang="en-US" dirty="0"/>
              <a:t> and </a:t>
            </a:r>
            <a:r>
              <a:rPr lang="en-US" b="1" dirty="0"/>
              <a:t>1</a:t>
            </a:r>
            <a:r>
              <a:rPr lang="en-US" dirty="0"/>
              <a:t>, as the two arguments.  The strategy for these new versions of </a:t>
            </a:r>
            <a:r>
              <a:rPr lang="en-US" b="1" dirty="0"/>
              <a:t>sum</a:t>
            </a:r>
            <a:r>
              <a:rPr lang="en-US" dirty="0"/>
              <a:t> and </a:t>
            </a:r>
            <a:r>
              <a:rPr lang="en-US" b="1" dirty="0"/>
              <a:t>product</a:t>
            </a:r>
            <a:r>
              <a:rPr lang="en-US" dirty="0"/>
              <a:t> is </a:t>
            </a:r>
            <a:r>
              <a:rPr lang="en-US" dirty="0" smtClean="0"/>
              <a:t>"Use HOF </a:t>
            </a:r>
            <a:r>
              <a:rPr lang="en-US" dirty="0" err="1" smtClean="0"/>
              <a:t>foldr</a:t>
            </a:r>
            <a:r>
              <a:rPr lang="en-US" dirty="0" smtClean="0"/>
              <a:t>".</a:t>
            </a:r>
            <a:endParaRPr lang="en-US" dirty="0"/>
          </a:p>
          <a:p>
            <a:r>
              <a:rPr lang="en-US" dirty="0"/>
              <a:t>The name </a:t>
            </a:r>
            <a:r>
              <a:rPr lang="en-US" b="1" dirty="0"/>
              <a:t>foldr</a:t>
            </a:r>
            <a:r>
              <a:rPr lang="en-US" dirty="0"/>
              <a:t> is a standard name for this function, so that is the name we will use.  </a:t>
            </a:r>
            <a:r>
              <a:rPr lang="en-US" b="1" dirty="0"/>
              <a:t>foldr</a:t>
            </a:r>
            <a:r>
              <a:rPr lang="en-US" dirty="0"/>
              <a:t> is already defined in ISL, so you don't need to write out the definition</a:t>
            </a:r>
            <a:r>
              <a:rPr lang="en-US" dirty="0" smtClean="0"/>
              <a:t>.</a:t>
            </a:r>
          </a:p>
          <a:p>
            <a:r>
              <a:rPr lang="en-US" dirty="0" smtClean="0"/>
              <a:t>Let's look at the code:</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22272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two new arguments for the two differences.  </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dirty="0"/>
          </a:p>
        </p:txBody>
      </p:sp>
      <p:sp>
        <p:nvSpPr>
          <p:cNvPr id="4" name="Rectangle 3"/>
          <p:cNvSpPr/>
          <p:nvPr/>
        </p:nvSpPr>
        <p:spPr>
          <a:xfrm>
            <a:off x="304800" y="2136339"/>
            <a:ext cx="8610600" cy="3785652"/>
          </a:xfrm>
          <a:prstGeom prst="rect">
            <a:avLst/>
          </a:prstGeom>
        </p:spPr>
        <p:txBody>
          <a:bodyPr wrap="square">
            <a:spAutoFit/>
          </a:bodyPr>
          <a:lstStyle/>
          <a:p>
            <a:r>
              <a:rPr lang="en-US" sz="2400" b="1" dirty="0" smtClean="0">
                <a:latin typeface="Courier New" pitchFamily="49" charset="0"/>
                <a:cs typeface="Courier New" pitchFamily="49" charset="0"/>
              </a:rPr>
              <a:t> </a:t>
            </a:r>
            <a:r>
              <a:rPr lang="en-US" sz="2400" b="1" dirty="0" smtClean="0">
                <a:latin typeface="Consolas" pitchFamily="49" charset="0"/>
                <a:cs typeface="Consolas" pitchFamily="49" charset="0"/>
              </a:rPr>
              <a:t>(define (foldr </a:t>
            </a:r>
            <a:r>
              <a:rPr lang="en-US" sz="2400" b="1" dirty="0" err="1" smtClean="0">
                <a:solidFill>
                  <a:schemeClr val="accent3"/>
                </a:solidFill>
                <a:latin typeface="Consolas" pitchFamily="49" charset="0"/>
                <a:cs typeface="Consolas" pitchFamily="49" charset="0"/>
              </a:rPr>
              <a:t>fcn</a:t>
            </a:r>
            <a:r>
              <a:rPr lang="en-US" sz="2400" b="1" dirty="0" smtClean="0">
                <a:solidFill>
                  <a:schemeClr val="accent3"/>
                </a:solidFill>
                <a:latin typeface="Consolas" pitchFamily="49" charset="0"/>
                <a:cs typeface="Consolas" pitchFamily="49" charset="0"/>
              </a:rPr>
              <a:t> </a:t>
            </a:r>
            <a:r>
              <a:rPr lang="en-US" sz="2400" b="1" dirty="0" err="1" smtClean="0">
                <a:solidFill>
                  <a:srgbClr val="FF0000"/>
                </a:solidFill>
                <a:latin typeface="Consolas" pitchFamily="49" charset="0"/>
                <a:cs typeface="Consolas" pitchFamily="49" charset="0"/>
              </a:rPr>
              <a:t>val</a:t>
            </a:r>
            <a:r>
              <a:rPr lang="en-US" sz="2400" b="1" dirty="0" smtClean="0">
                <a:solidFill>
                  <a:srgbClr val="FF0000"/>
                </a:solidFill>
                <a:latin typeface="Consolas" pitchFamily="49" charset="0"/>
                <a:cs typeface="Consolas" pitchFamily="49" charset="0"/>
              </a:rPr>
              <a: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 </a:t>
            </a:r>
            <a:r>
              <a:rPr lang="en-US" sz="2400" b="1" dirty="0" err="1" smtClean="0">
                <a:solidFill>
                  <a:srgbClr val="FF0000"/>
                </a:solidFill>
                <a:latin typeface="Consolas" pitchFamily="49" charset="0"/>
                <a:cs typeface="Consolas" pitchFamily="49" charset="0"/>
              </a:rPr>
              <a:t>val</a:t>
            </a:r>
            <a:r>
              <a:rPr lang="en-US" sz="2400" b="1" dirty="0" smtClean="0">
                <a:latin typeface="Consolas" pitchFamily="49" charset="0"/>
                <a:cs typeface="Consolas" pitchFamily="49" charset="0"/>
              </a:rPr>
              <a:t>]</a:t>
            </a:r>
          </a:p>
          <a:p>
            <a:r>
              <a:rPr lang="en-US" sz="2400" b="1" dirty="0" smtClean="0">
                <a:latin typeface="Consolas" pitchFamily="49" charset="0"/>
                <a:cs typeface="Consolas" pitchFamily="49" charset="0"/>
              </a:rPr>
              <a:t>      [else (</a:t>
            </a:r>
            <a:r>
              <a:rPr lang="en-US" sz="2400" b="1" dirty="0" err="1" smtClean="0">
                <a:solidFill>
                  <a:schemeClr val="accent3"/>
                </a:solidFill>
                <a:latin typeface="Consolas" pitchFamily="49" charset="0"/>
                <a:cs typeface="Consolas" pitchFamily="49" charset="0"/>
              </a:rPr>
              <a:t>fcn</a:t>
            </a:r>
            <a:r>
              <a:rPr lang="en-US" sz="2400" b="1" dirty="0" smtClean="0">
                <a:solidFill>
                  <a:schemeClr val="accent3"/>
                </a:solidFill>
                <a:latin typeface="Consolas" pitchFamily="49" charset="0"/>
                <a:cs typeface="Consolas" pitchFamily="49" charset="0"/>
              </a:rPr>
              <a:t> </a:t>
            </a:r>
          </a:p>
          <a:p>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r>
              <a:rPr lang="en-US" sz="2400" b="1" dirty="0" smtClean="0">
                <a:latin typeface="Consolas" pitchFamily="49" charset="0"/>
                <a:cs typeface="Consolas" pitchFamily="49" charset="0"/>
              </a:rPr>
              <a:t>              (foldr </a:t>
            </a:r>
            <a:r>
              <a:rPr lang="en-US" sz="2400" b="1" dirty="0" err="1" smtClean="0">
                <a:latin typeface="Consolas" pitchFamily="49" charset="0"/>
                <a:cs typeface="Consolas" pitchFamily="49" charset="0"/>
              </a:rPr>
              <a:t>fcn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val</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endParaRPr lang="en-US" sz="2400" b="1" dirty="0" smtClean="0">
              <a:latin typeface="Consolas" pitchFamily="49" charset="0"/>
              <a:cs typeface="Consolas" pitchFamily="49" charset="0"/>
            </a:endParaRPr>
          </a:p>
          <a:p>
            <a:r>
              <a:rPr lang="en-US" sz="2400" b="1" dirty="0" smtClean="0">
                <a:latin typeface="Consolas" pitchFamily="49" charset="0"/>
                <a:cs typeface="Consolas" pitchFamily="49" charset="0"/>
              </a:rPr>
              <a:t> ;; strategy: </a:t>
            </a:r>
            <a:r>
              <a:rPr lang="en-US" sz="2400" b="1" dirty="0" smtClean="0">
                <a:latin typeface="Consolas" pitchFamily="49" charset="0"/>
                <a:cs typeface="Consolas" pitchFamily="49" charset="0"/>
              </a:rPr>
              <a:t>Use HOF </a:t>
            </a:r>
            <a:r>
              <a:rPr lang="en-US" sz="2400" b="1" dirty="0" err="1" smtClean="0">
                <a:latin typeface="Consolas" pitchFamily="49" charset="0"/>
                <a:cs typeface="Consolas" pitchFamily="49" charset="0"/>
              </a:rPr>
              <a:t>foldr</a:t>
            </a:r>
            <a:r>
              <a:rPr lang="en-US" sz="2400" b="1" dirty="0" smtClean="0">
                <a:latin typeface="Consolas" pitchFamily="49" charset="0"/>
                <a:cs typeface="Consolas" pitchFamily="49" charset="0"/>
              </a:rPr>
              <a:t> on </a:t>
            </a:r>
            <a:r>
              <a:rPr lang="en-US" sz="2400" b="1" dirty="0" err="1" smtClean="0">
                <a:latin typeface="Consolas" pitchFamily="49" charset="0"/>
                <a:cs typeface="Consolas" pitchFamily="49" charset="0"/>
              </a:rPr>
              <a:t>lon</a:t>
            </a:r>
            <a:endParaRPr lang="en-US" sz="2400" b="1" dirty="0" smtClean="0">
              <a:latin typeface="Consolas" pitchFamily="49" charset="0"/>
              <a:cs typeface="Consolas" pitchFamily="49" charset="0"/>
            </a:endParaRPr>
          </a:p>
          <a:p>
            <a:r>
              <a:rPr lang="en-US" sz="2400" b="1" dirty="0" smtClean="0">
                <a:latin typeface="Consolas" pitchFamily="49" charset="0"/>
                <a:cs typeface="Consolas" pitchFamily="49" charset="0"/>
              </a:rPr>
              <a:t> (define (sum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 (foldr </a:t>
            </a:r>
            <a:r>
              <a:rPr lang="en-US" sz="2400" b="1" dirty="0" smtClean="0">
                <a:solidFill>
                  <a:schemeClr val="accent3"/>
                </a:solidFill>
                <a:latin typeface="Consolas" pitchFamily="49" charset="0"/>
                <a:cs typeface="Consolas" pitchFamily="49" charset="0"/>
              </a:rPr>
              <a:t>+</a:t>
            </a: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0</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r>
              <a:rPr lang="en-US" sz="2400" b="1" dirty="0" smtClean="0">
                <a:latin typeface="Consolas" pitchFamily="49" charset="0"/>
                <a:cs typeface="Consolas" pitchFamily="49" charset="0"/>
              </a:rPr>
              <a:t> (define (product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 (foldr </a:t>
            </a:r>
            <a:r>
              <a:rPr lang="en-US" sz="2400" b="1" dirty="0" smtClean="0">
                <a:solidFill>
                  <a:schemeClr val="accent3"/>
                </a:solidFill>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1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5" name="TextBox 4"/>
          <p:cNvSpPr txBox="1"/>
          <p:nvPr/>
        </p:nvSpPr>
        <p:spPr>
          <a:xfrm>
            <a:off x="457200" y="1524000"/>
            <a:ext cx="8254054" cy="584775"/>
          </a:xfrm>
          <a:prstGeom prst="rect">
            <a:avLst/>
          </a:prstGeom>
          <a:noFill/>
        </p:spPr>
        <p:txBody>
          <a:bodyPr wrap="none" rtlCol="0">
            <a:spAutoFit/>
          </a:bodyPr>
          <a:lstStyle/>
          <a:p>
            <a:r>
              <a:rPr lang="en-US" sz="3200" dirty="0" smtClean="0"/>
              <a:t>We call this "foldr" (we'll explain the name later)</a:t>
            </a:r>
            <a:endParaRPr lang="en-US" sz="3200" dirty="0"/>
          </a:p>
        </p:txBody>
      </p:sp>
      <p:sp>
        <p:nvSpPr>
          <p:cNvPr id="7" name="TextBox 6"/>
          <p:cNvSpPr txBox="1"/>
          <p:nvPr/>
        </p:nvSpPr>
        <p:spPr>
          <a:xfrm>
            <a:off x="6248400" y="2362200"/>
            <a:ext cx="2723755"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This is predefined in ISL, so you don't need to write out this definition</a:t>
            </a:r>
            <a:endParaRPr lang="en-US" dirty="0"/>
          </a:p>
        </p:txBody>
      </p:sp>
    </p:spTree>
    <p:extLst>
      <p:ext uri="{BB962C8B-B14F-4D97-AF65-F5344CB8AC3E}">
        <p14:creationId xmlns:p14="http://schemas.microsoft.com/office/powerpoint/2010/main" val="2115243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statement?</a:t>
            </a:r>
            <a:endParaRPr lang="en-US" dirty="0"/>
          </a:p>
        </p:txBody>
      </p:sp>
      <p:sp>
        <p:nvSpPr>
          <p:cNvPr id="4" name="Content Placeholder 3"/>
          <p:cNvSpPr>
            <a:spLocks noGrp="1"/>
          </p:cNvSpPr>
          <p:nvPr>
            <p:ph idx="1"/>
          </p:nvPr>
        </p:nvSpPr>
        <p:spPr/>
        <p:txBody>
          <a:bodyPr>
            <a:normAutofit/>
          </a:bodyPr>
          <a:lstStyle/>
          <a:p>
            <a:r>
              <a:rPr lang="en-US" sz="2400" dirty="0"/>
              <a:t>;; foldr : (X Y -&gt; Y) Y </a:t>
            </a:r>
            <a:r>
              <a:rPr lang="en-US" sz="2400" dirty="0" err="1" smtClean="0"/>
              <a:t>ListOfX</a:t>
            </a:r>
            <a:r>
              <a:rPr lang="en-US" sz="2400" dirty="0"/>
              <a:t> -&gt; Y</a:t>
            </a:r>
          </a:p>
          <a:p>
            <a:r>
              <a:rPr lang="en-US" sz="2400" dirty="0"/>
              <a:t>;; </a:t>
            </a:r>
            <a:r>
              <a:rPr lang="en-US" sz="2400" dirty="0" smtClean="0"/>
              <a:t>RETURNS: the result of applying </a:t>
            </a:r>
            <a:r>
              <a:rPr lang="en-US" sz="2400" dirty="0"/>
              <a:t>f on </a:t>
            </a:r>
            <a:r>
              <a:rPr lang="en-US" sz="2400" dirty="0" smtClean="0"/>
              <a:t>the</a:t>
            </a:r>
          </a:p>
          <a:p>
            <a:r>
              <a:rPr lang="en-US" sz="2400" dirty="0" smtClean="0"/>
              <a:t>;; </a:t>
            </a:r>
            <a:r>
              <a:rPr lang="en-US" sz="2400" dirty="0"/>
              <a:t>elements of the given </a:t>
            </a:r>
            <a:r>
              <a:rPr lang="en-US" sz="2400" dirty="0" smtClean="0"/>
              <a:t>list</a:t>
            </a:r>
          </a:p>
          <a:p>
            <a:r>
              <a:rPr lang="en-US" sz="2400" dirty="0" smtClean="0"/>
              <a:t>;; </a:t>
            </a:r>
            <a:r>
              <a:rPr lang="en-US" sz="2400" dirty="0"/>
              <a:t>from right to </a:t>
            </a:r>
            <a:r>
              <a:rPr lang="en-US" sz="2400" dirty="0" smtClean="0"/>
              <a:t>left</a:t>
            </a:r>
            <a:r>
              <a:rPr lang="en-US" sz="2400" dirty="0"/>
              <a:t>, starting with base. </a:t>
            </a:r>
          </a:p>
          <a:p>
            <a:r>
              <a:rPr lang="en-US" sz="2400" dirty="0"/>
              <a:t>;; (foldr f base (list x_1 ... </a:t>
            </a:r>
            <a:r>
              <a:rPr lang="en-US" sz="2400" dirty="0" err="1"/>
              <a:t>x_n</a:t>
            </a:r>
            <a:r>
              <a:rPr lang="en-US" sz="2400" dirty="0"/>
              <a:t>)) </a:t>
            </a:r>
          </a:p>
          <a:p>
            <a:r>
              <a:rPr lang="en-US" sz="2400" dirty="0"/>
              <a:t>;;   = (f x_1 ... (f </a:t>
            </a:r>
            <a:r>
              <a:rPr lang="en-US" sz="2400" dirty="0" err="1"/>
              <a:t>x_n</a:t>
            </a:r>
            <a:r>
              <a:rPr lang="en-US" sz="2400" dirty="0"/>
              <a:t> base)) </a:t>
            </a:r>
          </a:p>
          <a:p>
            <a:endParaRPr lang="en-US" sz="2400"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2188476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contract for foldr?</a:t>
            </a:r>
            <a:endParaRPr lang="en-US" dirty="0"/>
          </a:p>
        </p:txBody>
      </p:sp>
      <p:sp>
        <p:nvSpPr>
          <p:cNvPr id="5" name="Content Placeholder 4"/>
          <p:cNvSpPr>
            <a:spLocks noGrp="1"/>
          </p:cNvSpPr>
          <p:nvPr>
            <p:ph idx="1"/>
          </p:nvPr>
        </p:nvSpPr>
        <p:spPr/>
        <p:txBody>
          <a:bodyPr>
            <a:normAutofit fontScale="85000" lnSpcReduction="20000"/>
          </a:bodyPr>
          <a:lstStyle/>
          <a:p>
            <a:pPr marL="0" indent="0">
              <a:buNone/>
            </a:pPr>
            <a:r>
              <a:rPr lang="en-US" sz="3300" dirty="0" smtClean="0"/>
              <a:t>Based on our two examples we might guess the following contract for foldr: Here </a:t>
            </a:r>
            <a:r>
              <a:rPr lang="en-US" sz="3300" dirty="0"/>
              <a:t>is one guess for the contract for </a:t>
            </a:r>
            <a:r>
              <a:rPr lang="en-US" sz="3300" b="1" dirty="0"/>
              <a:t>foldr</a:t>
            </a:r>
            <a:r>
              <a:rPr lang="en-US" sz="3300" dirty="0"/>
              <a:t>, based on our two examples: </a:t>
            </a:r>
            <a:endParaRPr lang="en-US" sz="3300" dirty="0" smtClean="0"/>
          </a:p>
          <a:p>
            <a:pPr>
              <a:buNone/>
            </a:pPr>
            <a:endParaRPr lang="en-US"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foldr </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(Number </a:t>
            </a:r>
            <a:r>
              <a:rPr lang="en-US" sz="2800" b="1" dirty="0" err="1">
                <a:latin typeface="Consolas" pitchFamily="49" charset="0"/>
                <a:cs typeface="Consolas" pitchFamily="49" charset="0"/>
              </a:rPr>
              <a:t>Number</a:t>
            </a:r>
            <a:r>
              <a:rPr lang="en-US" sz="2800" b="1" dirty="0">
                <a:latin typeface="Consolas" pitchFamily="49" charset="0"/>
                <a:cs typeface="Consolas" pitchFamily="49" charset="0"/>
              </a:rPr>
              <a:t> -&gt; Number) </a:t>
            </a:r>
            <a:r>
              <a:rPr lang="en-US" sz="2800" b="1" dirty="0" smtClean="0">
                <a:latin typeface="Consolas" pitchFamily="49" charset="0"/>
                <a:cs typeface="Consolas" pitchFamily="49" charset="0"/>
              </a:rPr>
              <a:t>Number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-&gt; </a:t>
            </a:r>
            <a:r>
              <a:rPr lang="en-US" sz="2800" b="1" dirty="0" smtClean="0">
                <a:latin typeface="Consolas" pitchFamily="49" charset="0"/>
                <a:cs typeface="Consolas" pitchFamily="49" charset="0"/>
              </a:rPr>
              <a:t>Number</a:t>
            </a:r>
            <a:endParaRPr lang="en-US" sz="2800" dirty="0" smtClean="0"/>
          </a:p>
          <a:p>
            <a:endParaRPr lang="en-US" b="1" dirty="0"/>
          </a:p>
          <a:p>
            <a:pPr marL="0" indent="0">
              <a:buNone/>
            </a:pPr>
            <a:r>
              <a:rPr lang="en-US" sz="3300" dirty="0" smtClean="0"/>
              <a:t>This works, because </a:t>
            </a:r>
            <a:r>
              <a:rPr lang="en-US" sz="3300" b="1" dirty="0" smtClean="0"/>
              <a:t>+</a:t>
            </a:r>
            <a:r>
              <a:rPr lang="en-US" sz="3300" dirty="0" smtClean="0"/>
              <a:t> </a:t>
            </a:r>
            <a:r>
              <a:rPr lang="en-US" sz="3300" dirty="0"/>
              <a:t>and </a:t>
            </a:r>
            <a:r>
              <a:rPr lang="en-US" sz="3300" b="1" dirty="0"/>
              <a:t>*</a:t>
            </a:r>
            <a:r>
              <a:rPr lang="en-US" sz="3300" dirty="0"/>
              <a:t> both have contract </a:t>
            </a:r>
            <a:r>
              <a:rPr lang="en-US" sz="3300" b="1" dirty="0">
                <a:latin typeface="Consolas" panose="020B0609020204030204" pitchFamily="49" charset="0"/>
                <a:cs typeface="Consolas" panose="020B0609020204030204" pitchFamily="49" charset="0"/>
              </a:rPr>
              <a:t>(Number </a:t>
            </a:r>
            <a:r>
              <a:rPr lang="en-US" sz="3300" b="1" dirty="0" err="1">
                <a:latin typeface="Consolas" panose="020B0609020204030204" pitchFamily="49" charset="0"/>
                <a:cs typeface="Consolas" panose="020B0609020204030204" pitchFamily="49" charset="0"/>
              </a:rPr>
              <a:t>Number</a:t>
            </a:r>
            <a:r>
              <a:rPr lang="en-US" sz="3300" b="1" dirty="0">
                <a:latin typeface="Consolas" panose="020B0609020204030204" pitchFamily="49" charset="0"/>
                <a:cs typeface="Consolas" panose="020B0609020204030204" pitchFamily="49" charset="0"/>
              </a:rPr>
              <a:t> -&gt; Number)</a:t>
            </a:r>
            <a:r>
              <a:rPr lang="en-US" sz="3300" dirty="0"/>
              <a:t>, and 0 and 1 are both numbers.</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164337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9755fa4c3b163db5981c4998a8ee43d5bf35c"/>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6813</TotalTime>
  <Words>1845</Words>
  <Application>Microsoft Office PowerPoint</Application>
  <PresentationFormat>On-screen Show (4:3)</PresentationFormat>
  <Paragraphs>311</Paragraphs>
  <Slides>26</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CMMI10</vt:lpstr>
      <vt:lpstr>CMR10</vt:lpstr>
      <vt:lpstr>CMSY10ORIG</vt:lpstr>
      <vt:lpstr>Consolas</vt:lpstr>
      <vt:lpstr>Courier New</vt:lpstr>
      <vt:lpstr>Helvetica Neue</vt:lpstr>
      <vt:lpstr>Lucida Console</vt:lpstr>
      <vt:lpstr>Optima</vt:lpstr>
      <vt:lpstr>1_Office Theme</vt:lpstr>
      <vt:lpstr>foldr</vt:lpstr>
      <vt:lpstr>Introduction</vt:lpstr>
      <vt:lpstr>Learning Objectives</vt:lpstr>
      <vt:lpstr>What else could be different?</vt:lpstr>
      <vt:lpstr>Another example</vt:lpstr>
      <vt:lpstr>Let's generalize these</vt:lpstr>
      <vt:lpstr>Create two new arguments for the two differences.  </vt:lpstr>
      <vt:lpstr>What is the purpose statement?</vt:lpstr>
      <vt:lpstr>What is the contract for foldr?</vt:lpstr>
      <vt:lpstr>What is the contract for foldr?</vt:lpstr>
      <vt:lpstr>Let's watch foldr compute on this list</vt:lpstr>
      <vt:lpstr>What can we learn from this?</vt:lpstr>
      <vt:lpstr>What else can we learn?</vt:lpstr>
      <vt:lpstr>The contract for foldr (again!)</vt:lpstr>
      <vt:lpstr>Another picture of foldr</vt:lpstr>
      <vt:lpstr>What kind of data is on each arrow?</vt:lpstr>
      <vt:lpstr>PowerPoint Presentation</vt:lpstr>
      <vt:lpstr>Another example:</vt:lpstr>
      <vt:lpstr>What are the contracts?</vt:lpstr>
      <vt:lpstr>Local functions need contracts and purpose statements too</vt:lpstr>
      <vt:lpstr>The whole thing  (less examples and tests)</vt:lpstr>
      <vt:lpstr>Mapreduce</vt:lpstr>
      <vt:lpstr>Why mapreduce wins</vt:lpstr>
      <vt:lpstr>From linear time to logarithmic</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176</cp:revision>
  <dcterms:created xsi:type="dcterms:W3CDTF">2010-06-24T16:22:15Z</dcterms:created>
  <dcterms:modified xsi:type="dcterms:W3CDTF">2015-08-29T13:50:08Z</dcterms:modified>
</cp:coreProperties>
</file>