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6" r:id="rId2"/>
    <p:sldId id="267" r:id="rId3"/>
    <p:sldId id="268" r:id="rId4"/>
    <p:sldId id="276" r:id="rId5"/>
    <p:sldId id="273" r:id="rId6"/>
    <p:sldId id="269" r:id="rId7"/>
    <p:sldId id="258" r:id="rId8"/>
    <p:sldId id="259" r:id="rId9"/>
    <p:sldId id="274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71" r:id="rId18"/>
    <p:sldId id="272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89932" autoAdjust="0"/>
  </p:normalViewPr>
  <p:slideViewPr>
    <p:cSldViewPr>
      <p:cViewPr varScale="1">
        <p:scale>
          <a:sx n="107" d="100"/>
          <a:sy n="107" d="100"/>
        </p:scale>
        <p:origin x="888" y="114"/>
      </p:cViewPr>
      <p:guideLst>
        <p:guide orient="horz" pos="2160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0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6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6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7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13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63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could</a:t>
            </a:r>
            <a:r>
              <a:rPr lang="en-US" baseline="0" dirty="0" smtClean="0"/>
              <a:t> represent Pizzas either by lists or structures.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3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2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9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7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4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 vs.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6.1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data definition is </a:t>
            </a:r>
            <a:r>
              <a:rPr lang="en-US" i="1" dirty="0" smtClean="0">
                <a:solidFill>
                  <a:srgbClr val="FF0000"/>
                </a:solidFill>
              </a:rPr>
              <a:t>self-referential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topped-pizza (topping base))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A Topping is a String.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--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(make-plain-pizza)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--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(make-topped-pizza Topping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sp>
        <p:nvSpPr>
          <p:cNvPr id="6" name="Bent Arrow 5"/>
          <p:cNvSpPr/>
          <p:nvPr/>
        </p:nvSpPr>
        <p:spPr>
          <a:xfrm flipH="1">
            <a:off x="1905000" y="2331720"/>
            <a:ext cx="4343400" cy="1097280"/>
          </a:xfrm>
          <a:prstGeom prst="bentArrow">
            <a:avLst>
              <a:gd name="adj1" fmla="val 36272"/>
              <a:gd name="adj2" fmla="val 34882"/>
              <a:gd name="adj3" fmla="val 25000"/>
              <a:gd name="adj4" fmla="val 43750"/>
            </a:avLst>
          </a:prstGeom>
          <a:solidFill>
            <a:schemeClr val="tx2">
              <a:lumMod val="20000"/>
              <a:lumOff val="80000"/>
              <a:alpha val="5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62200" y="4114800"/>
            <a:ext cx="6096000" cy="2362200"/>
            <a:chOff x="2362200" y="4114800"/>
            <a:chExt cx="6096000" cy="2362200"/>
          </a:xfrm>
        </p:grpSpPr>
        <p:sp>
          <p:nvSpPr>
            <p:cNvPr id="7" name="Rectangle 6"/>
            <p:cNvSpPr/>
            <p:nvPr/>
          </p:nvSpPr>
          <p:spPr>
            <a:xfrm>
              <a:off x="2362200" y="4114800"/>
              <a:ext cx="6096000" cy="23622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2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compare:</a:t>
              </a:r>
            </a:p>
            <a:p>
              <a:endParaRPr lang="en-US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ListOfToppings</a:t>
              </a:r>
              <a:r>
                <a:rPr lang="en-US" sz="2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is either</a:t>
              </a:r>
            </a:p>
            <a:p>
              <a:r>
                <a:rPr lang="en-US" sz="2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-- empty</a:t>
              </a:r>
            </a:p>
            <a:p>
              <a:r>
                <a:rPr lang="en-US" sz="2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-- (cons Topping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ListOfToppings</a:t>
              </a:r>
              <a:r>
                <a:rPr lang="en-US" sz="2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8" name="Bent Arrow 7"/>
            <p:cNvSpPr/>
            <p:nvPr/>
          </p:nvSpPr>
          <p:spPr>
            <a:xfrm flipH="1">
              <a:off x="5257800" y="4876800"/>
              <a:ext cx="1295400" cy="71628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chemeClr val="accent1">
                <a:alpha val="15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858000" y="2263048"/>
            <a:ext cx="18288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data definition is self-referential, just like </a:t>
            </a:r>
            <a:r>
              <a:rPr lang="en-US" sz="1600" b="1" dirty="0" err="1">
                <a:solidFill>
                  <a:schemeClr val="tx1"/>
                </a:solidFill>
              </a:rPr>
              <a:t>ListofToppings</a:t>
            </a:r>
            <a:r>
              <a:rPr lang="en-US" sz="1600" dirty="0">
                <a:solidFill>
                  <a:schemeClr val="tx1"/>
                </a:solidFill>
              </a:rPr>
              <a:t> was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32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           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(make-plain-pizza)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(make-topped-pizza "cheese"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(make-plain-pizza))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(make-topped-pizza "anchovies"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(make-topped-pizza "cheese"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(make-plain-pizza))))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(make-topped-pizza "onions"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(make-topped-pizza "anchovies"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(make-topped-pizza "cheese"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(make-plain-pizza))))))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24600" y="4572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Here are some examples of pizzas according to our new data definition.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2600" y="5638800"/>
            <a:ext cx="3352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 you see why each of these is a Pizza, according to our new definition?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5562600"/>
            <a:ext cx="40386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A Pizza is either</a:t>
            </a:r>
          </a:p>
          <a:p>
            <a:pPr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--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(make-plain-pizza)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-- (make-topped-pizza Topping Pizza)</a:t>
            </a:r>
          </a:p>
        </p:txBody>
      </p:sp>
    </p:spTree>
    <p:extLst>
      <p:ext uri="{BB962C8B-B14F-4D97-AF65-F5344CB8AC3E}">
        <p14:creationId xmlns:p14="http://schemas.microsoft.com/office/powerpoint/2010/main" val="420116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for pizza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pizza-fn : Pizza -&gt; ??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(define (pizza-fn p)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[(plain-pizza? p) ...]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[else (... (topped-pizza-topping p)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    (pizza-fn 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          (topped-pizza-base p)))]))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template is </a:t>
            </a:r>
            <a:r>
              <a:rPr lang="en-US" i="1" dirty="0" smtClean="0">
                <a:solidFill>
                  <a:srgbClr val="FF0000"/>
                </a:solidFill>
              </a:rPr>
              <a:t>self-referential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pizza-fn : Pizza -&gt; 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pizza)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[(plain-pizza? pizza)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(... (topped-pizza-topping pizza)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   (topped-pizza-base pizza)))]))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5" name="Bent Arrow 4"/>
          <p:cNvSpPr/>
          <p:nvPr/>
        </p:nvSpPr>
        <p:spPr>
          <a:xfrm flipH="1">
            <a:off x="3429000" y="1981200"/>
            <a:ext cx="838200" cy="2286000"/>
          </a:xfrm>
          <a:prstGeom prst="bentArrow">
            <a:avLst>
              <a:gd name="adj1" fmla="val 36272"/>
              <a:gd name="adj2" fmla="val 34882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0" y="5257800"/>
            <a:ext cx="3810000" cy="1219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 also call this a </a:t>
            </a:r>
            <a:r>
              <a:rPr lang="en-US" sz="2800" i="1" dirty="0" smtClean="0">
                <a:solidFill>
                  <a:srgbClr val="FF0000"/>
                </a:solidFill>
              </a:rPr>
              <a:t>recursive</a:t>
            </a:r>
            <a:r>
              <a:rPr lang="en-US" sz="2800" dirty="0" smtClean="0">
                <a:solidFill>
                  <a:schemeClr val="tx1"/>
                </a:solidFill>
              </a:rPr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28779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</a:t>
            </a:r>
            <a:r>
              <a:rPr lang="en-US" dirty="0" err="1" smtClean="0"/>
              <a:t>vs</a:t>
            </a:r>
            <a:r>
              <a:rPr lang="en-US" dirty="0" smtClean="0"/>
              <a:t> Structures: Data Definitions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ListOfToppings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LoT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 is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either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-- (cons Topping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LoT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sz="2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-- empty means a pizza with no toppings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-- (cons t p)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represents the pizza p with topping t added on top.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46482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A Pizza is either</a:t>
            </a:r>
          </a:p>
          <a:p>
            <a:pPr>
              <a:buNone/>
            </a:pPr>
            <a:endParaRPr lang="en-US" sz="2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-- 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(make-plain-pizza)</a:t>
            </a:r>
            <a:endParaRPr lang="en-US" sz="2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-- (make-topped-pizza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      Topping Pizza)</a:t>
            </a:r>
          </a:p>
          <a:p>
            <a:pPr>
              <a:buNone/>
            </a:pPr>
            <a:endParaRPr lang="en-US" sz="2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(make-plain-pizza) 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means a pizza with no toppings</a:t>
            </a:r>
          </a:p>
          <a:p>
            <a:pPr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(make-topped-pizza t p) represents the pizza p with topping t added on top.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sp>
        <p:nvSpPr>
          <p:cNvPr id="8" name="Up Arrow 7"/>
          <p:cNvSpPr/>
          <p:nvPr/>
        </p:nvSpPr>
        <p:spPr>
          <a:xfrm rot="701466">
            <a:off x="3047791" y="1899304"/>
            <a:ext cx="179832" cy="687014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 rot="18624627">
            <a:off x="6281014" y="1621000"/>
            <a:ext cx="179832" cy="1463070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80048" y="5486400"/>
            <a:ext cx="3801752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Observe that both data definitions are self-referential in the same way.</a:t>
            </a:r>
          </a:p>
          <a:p>
            <a:r>
              <a:rPr lang="en-US" sz="1600" dirty="0"/>
              <a:t>You could represent </a:t>
            </a:r>
            <a:r>
              <a:rPr lang="en-US" sz="1600" dirty="0" smtClean="0"/>
              <a:t>pizzas </a:t>
            </a:r>
            <a:r>
              <a:rPr lang="en-US" sz="1600" dirty="0"/>
              <a:t>either by lists or structures.</a:t>
            </a:r>
          </a:p>
        </p:txBody>
      </p:sp>
    </p:spTree>
    <p:extLst>
      <p:ext uri="{BB962C8B-B14F-4D97-AF65-F5344CB8AC3E}">
        <p14:creationId xmlns:p14="http://schemas.microsoft.com/office/powerpoint/2010/main" val="366306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Structures: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pizza-fn : Pizza -&gt; ??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p)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p) 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...]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(... 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(first p)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(rest p)))]))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pizza-fn : Pizza -&gt; 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[(plain-pizza?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(...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(topped-pizza-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topping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(topped-pizza-base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p)))]))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2430378" y="2362200"/>
            <a:ext cx="179832" cy="2133599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6386159" y="2360020"/>
            <a:ext cx="179832" cy="2595074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5794" y="5562600"/>
            <a:ext cx="3429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And here are the templates.  Observe that they are also both self-referential in the same way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78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Structures: The Choice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structures for compound information with a fixed size or fixed number of components.</a:t>
            </a:r>
          </a:p>
          <a:p>
            <a:r>
              <a:rPr lang="en-US" dirty="0" smtClean="0"/>
              <a:t>Use lists for homogeneous sequences of data items.</a:t>
            </a:r>
          </a:p>
          <a:p>
            <a:pPr lvl="1"/>
            <a:r>
              <a:rPr lang="en-US" dirty="0" smtClean="0"/>
              <a:t>so we'll use mostly lists</a:t>
            </a:r>
          </a:p>
          <a:p>
            <a:pPr lvl="1"/>
            <a:r>
              <a:rPr lang="en-US" dirty="0" smtClean="0"/>
              <a:t>DON’T use lists for data of fixed size or a fixed number of components</a:t>
            </a:r>
          </a:p>
          <a:p>
            <a:r>
              <a:rPr lang="en-US" dirty="0" smtClean="0"/>
              <a:t>Each language has its own idioms</a:t>
            </a:r>
          </a:p>
          <a:p>
            <a:pPr lvl="1"/>
            <a:r>
              <a:rPr lang="en-US" dirty="0" smtClean="0"/>
              <a:t>some don't have lists at all</a:t>
            </a:r>
          </a:p>
          <a:p>
            <a:pPr lvl="1"/>
            <a:r>
              <a:rPr lang="en-US" dirty="0" smtClean="0"/>
              <a:t>some have other ways of representing sequences– use them when possible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</a:t>
            </a:r>
          </a:p>
          <a:p>
            <a:pPr lvl="1"/>
            <a:r>
              <a:rPr lang="en-US" dirty="0"/>
              <a:t>convert a data definition using the </a:t>
            </a:r>
            <a:r>
              <a:rPr lang="en-US" b="1" dirty="0" err="1" smtClean="0"/>
              <a:t>ListOfX</a:t>
            </a:r>
            <a:r>
              <a:rPr lang="en-US" b="1" dirty="0" smtClean="0"/>
              <a:t> </a:t>
            </a:r>
            <a:r>
              <a:rPr lang="en-US" dirty="0"/>
              <a:t>pattern to a recursive data definition using structures</a:t>
            </a:r>
          </a:p>
          <a:p>
            <a:pPr lvl="1"/>
            <a:r>
              <a:rPr lang="en-US" dirty="0"/>
              <a:t>write a template for a recursive data definition using structures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</a:t>
            </a:r>
            <a:r>
              <a:rPr lang="en-US" dirty="0" smtClean="0"/>
              <a:t>Practice </a:t>
            </a:r>
            <a:r>
              <a:rPr lang="en-US" dirty="0" smtClean="0"/>
              <a:t>6.1 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module we will learn about two related topics:</a:t>
            </a:r>
          </a:p>
          <a:p>
            <a:pPr lvl="1"/>
            <a:r>
              <a:rPr lang="en-US" dirty="0" smtClean="0"/>
              <a:t>branching structures, such as trees</a:t>
            </a:r>
          </a:p>
          <a:p>
            <a:pPr lvl="1"/>
            <a:r>
              <a:rPr lang="en-US" dirty="0" smtClean="0"/>
              <a:t>mutually recursive data definitions, such as lists of alternating strings and numbers.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Lesson 6.1 begins by considering alternative representations for sequence information</a:t>
            </a:r>
          </a:p>
          <a:p>
            <a:pPr lvl="1"/>
            <a:r>
              <a:rPr lang="en-US" dirty="0" smtClean="0"/>
              <a:t>This is a warm-up for Lessons 6.2-6.3 </a:t>
            </a:r>
          </a:p>
          <a:p>
            <a:r>
              <a:rPr lang="en-US" dirty="0" smtClean="0"/>
              <a:t>Lessons 6.2 and 6.3 show how to represent information that has a naturally branching structure, such as trees</a:t>
            </a:r>
          </a:p>
          <a:p>
            <a:r>
              <a:rPr lang="en-US" dirty="0" smtClean="0"/>
              <a:t>Lesson 6.4 introduces mutually-recursive data definitions</a:t>
            </a:r>
          </a:p>
          <a:p>
            <a:r>
              <a:rPr lang="en-US" dirty="0" smtClean="0"/>
              <a:t>Lesson 6.5 applies these ideas to S-expressions</a:t>
            </a:r>
          </a:p>
          <a:p>
            <a:pPr lvl="1"/>
            <a:r>
              <a:rPr lang="en-US" dirty="0" smtClean="0"/>
              <a:t>S-expressions are nested lists</a:t>
            </a:r>
          </a:p>
          <a:p>
            <a:pPr lvl="1"/>
            <a:r>
              <a:rPr lang="en-US" dirty="0" smtClean="0"/>
              <a:t>These are the basis for XML and JSON</a:t>
            </a:r>
          </a:p>
          <a:p>
            <a:r>
              <a:rPr lang="en-US" dirty="0" smtClean="0"/>
              <a:t>Lesson 6.6 combines all these ideas into a case study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06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/>
              <a:t>We've already studied how to represent sequences of data using lists.  </a:t>
            </a:r>
            <a:endParaRPr lang="en-US" dirty="0" smtClean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In </a:t>
            </a:r>
            <a:r>
              <a:rPr lang="en-US" dirty="0"/>
              <a:t>this lesson, we will explore how to represent sequences of data using structures, like those we studied in Week 1, instead of lists.  </a:t>
            </a:r>
            <a:endParaRPr lang="en-US" dirty="0" smtClean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This </a:t>
            </a:r>
            <a:r>
              <a:rPr lang="en-US" dirty="0"/>
              <a:t>is useful because many widely-used languages do not have built-in lists that we can use.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the student should be able to:</a:t>
            </a:r>
          </a:p>
          <a:p>
            <a:pPr lvl="1"/>
            <a:r>
              <a:rPr lang="en-US" dirty="0"/>
              <a:t>convert a data definition using the </a:t>
            </a:r>
            <a:r>
              <a:rPr lang="en-US" b="1" dirty="0" err="1" smtClean="0"/>
              <a:t>ListOfX</a:t>
            </a:r>
            <a:r>
              <a:rPr lang="en-US" b="1" dirty="0" smtClean="0"/>
              <a:t> </a:t>
            </a:r>
            <a:r>
              <a:rPr lang="en-US" dirty="0"/>
              <a:t>pattern to a recursive data definition using structures</a:t>
            </a:r>
          </a:p>
          <a:p>
            <a:pPr lvl="1"/>
            <a:r>
              <a:rPr lang="en-US" dirty="0"/>
              <a:t>write a template for a recursive data definition using structures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Recall our pizzas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 Topping is a String.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Pizza is 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ListOfTopping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: a pizza is a list of toppings, listed from top to bottom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Pizza -&gt; ??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Given a Pizza, produce ....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(define (pizza-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[(empty? p) ...]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[else (... (first p)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        (pizza-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p)))]))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Examples: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plain-pizza empty)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cheese-pizza (list "cheese"))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anchovices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-cheese-pizza (list "anchovies" "cheese")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17474" y="2819400"/>
            <a:ext cx="3293125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In Module 4, we </a:t>
            </a:r>
            <a:r>
              <a:rPr lang="en-US" dirty="0">
                <a:solidFill>
                  <a:schemeClr val="tx1"/>
                </a:solidFill>
              </a:rPr>
              <a:t>represented a pizza as a list of toppings.  </a:t>
            </a:r>
            <a:r>
              <a:rPr lang="en-US" dirty="0" smtClean="0">
                <a:solidFill>
                  <a:schemeClr val="tx1"/>
                </a:solidFill>
              </a:rPr>
              <a:t>This week, we </a:t>
            </a:r>
            <a:r>
              <a:rPr lang="en-US" dirty="0">
                <a:solidFill>
                  <a:schemeClr val="tx1"/>
                </a:solidFill>
              </a:rPr>
              <a:t>will use this example to study the structure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5469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Racket didn't have cons?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Racket didn't have </a:t>
            </a:r>
            <a:r>
              <a:rPr lang="en-US" sz="2400" b="1" dirty="0"/>
              <a:t>cons</a:t>
            </a:r>
            <a:r>
              <a:rPr lang="en-US" sz="2400" dirty="0"/>
              <a:t>, we could still represent pizzas as mixed data, using a structure to represent a non-empty pizza.  </a:t>
            </a:r>
            <a:endParaRPr lang="en-US" sz="2400" dirty="0" smtClean="0"/>
          </a:p>
          <a:p>
            <a:r>
              <a:rPr lang="en-US" sz="2400" dirty="0" smtClean="0"/>
              <a:t>On the next slide, we'll see </a:t>
            </a:r>
            <a:r>
              <a:rPr lang="en-US" sz="2400" dirty="0"/>
              <a:t>what the data definition would look like.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haven't written the template yet; we'll get to that soon.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Racket didn't have cons?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cs typeface="Consolas" pitchFamily="49" charset="0"/>
              </a:rPr>
              <a:t>We could still write a data definition</a:t>
            </a:r>
            <a:r>
              <a:rPr lang="en-US" dirty="0" smtClean="0">
                <a:cs typeface="Consolas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define-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plain-pizza ())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define-struct topped-pizza (topping base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spcBef>
                <a:spcPts val="0"/>
              </a:spcBef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A Topping is a String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spcBef>
                <a:spcPts val="0"/>
              </a:spcBef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A Pizza is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either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--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make-plain-pizza)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--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(make-topped-pizza Topping Pizza)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(make-plain-pizza)  represents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a pizza with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no toppings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make-topped-pizza t p) represents a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pizza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like p,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        but with topping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t added on top.</a:t>
            </a:r>
          </a:p>
          <a:p>
            <a:pPr>
              <a:spcBef>
                <a:spcPts val="0"/>
              </a:spcBef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29400" y="1981200"/>
            <a:ext cx="2438400" cy="2057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This representation, using a set of alternatives each of which is a </a:t>
            </a:r>
            <a:r>
              <a:rPr lang="en-US" sz="1400" dirty="0" err="1" smtClean="0">
                <a:solidFill>
                  <a:schemeClr val="tx1"/>
                </a:solidFill>
              </a:rPr>
              <a:t>struct</a:t>
            </a:r>
            <a:r>
              <a:rPr lang="en-US" sz="1400" dirty="0" smtClean="0">
                <a:solidFill>
                  <a:schemeClr val="tx1"/>
                </a:solidFill>
              </a:rPr>
              <a:t>, is a standard strategy, sometimes called the "sum of products" representation.  HINT:  You won't go wrong is you use this as your default representation for data in Racket.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4943e11653bfe799f564f7ca772caa6e14ec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1234</Words>
  <Application>Microsoft Office PowerPoint</Application>
  <PresentationFormat>On-screen Show (4:3)</PresentationFormat>
  <Paragraphs>221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Helvetica Neue</vt:lpstr>
      <vt:lpstr>1_Office Theme</vt:lpstr>
      <vt:lpstr>Lists vs. Structures</vt:lpstr>
      <vt:lpstr>Module Introduction</vt:lpstr>
      <vt:lpstr>Module Outline</vt:lpstr>
      <vt:lpstr>PowerPoint Presentation</vt:lpstr>
      <vt:lpstr>Lesson Introduction</vt:lpstr>
      <vt:lpstr>Learning Objectives for this Lesson</vt:lpstr>
      <vt:lpstr>Recall our pizzas</vt:lpstr>
      <vt:lpstr>What if Racket didn't have cons?</vt:lpstr>
      <vt:lpstr>What if Racket didn't have cons?</vt:lpstr>
      <vt:lpstr>This data definition is self-referential</vt:lpstr>
      <vt:lpstr>Examples</vt:lpstr>
      <vt:lpstr>Template for pizza functions</vt:lpstr>
      <vt:lpstr>This template is self-referential</vt:lpstr>
      <vt:lpstr>Lists vs Structures: Data Definitions</vt:lpstr>
      <vt:lpstr>Lists vs. Structures: Templates</vt:lpstr>
      <vt:lpstr>Lists vs. Structures: The Choice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21</cp:revision>
  <dcterms:created xsi:type="dcterms:W3CDTF">2012-09-27T03:54:02Z</dcterms:created>
  <dcterms:modified xsi:type="dcterms:W3CDTF">2015-08-31T22:25:14Z</dcterms:modified>
</cp:coreProperties>
</file>