
<file path=[Content_Types].xml><?xml version="1.0" encoding="utf-8"?>
<Types xmlns="http://schemas.openxmlformats.org/package/2006/content-types">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0" r:id="rId3"/>
    <p:sldId id="291" r:id="rId4"/>
    <p:sldId id="258" r:id="rId5"/>
    <p:sldId id="259" r:id="rId6"/>
    <p:sldId id="260" r:id="rId7"/>
    <p:sldId id="292" r:id="rId8"/>
    <p:sldId id="277" r:id="rId9"/>
    <p:sldId id="278" r:id="rId10"/>
    <p:sldId id="279" r:id="rId11"/>
    <p:sldId id="295" r:id="rId12"/>
    <p:sldId id="280" r:id="rId13"/>
    <p:sldId id="281" r:id="rId14"/>
    <p:sldId id="282" r:id="rId15"/>
    <p:sldId id="283" r:id="rId16"/>
    <p:sldId id="284" r:id="rId17"/>
    <p:sldId id="285" r:id="rId18"/>
    <p:sldId id="270" r:id="rId19"/>
    <p:sldId id="293" r:id="rId20"/>
    <p:sldId id="287" r:id="rId21"/>
    <p:sldId id="288" r:id="rId22"/>
    <p:sldId id="289" r:id="rId23"/>
    <p:sldId id="273" r:id="rId24"/>
    <p:sldId id="274" r:id="rId25"/>
    <p:sldId id="294" r:id="rId26"/>
    <p:sldId id="296"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65" autoAdjust="0"/>
  </p:normalViewPr>
  <p:slideViewPr>
    <p:cSldViewPr>
      <p:cViewPr varScale="1">
        <p:scale>
          <a:sx n="69" d="100"/>
          <a:sy n="69" d="100"/>
        </p:scale>
        <p:origin x="1416" y="60"/>
      </p:cViewPr>
      <p:guideLst>
        <p:guide orient="horz" pos="2160"/>
        <p:guide pos="2880"/>
      </p:guideLst>
    </p:cSldViewPr>
  </p:slideViewPr>
  <p:notesTextViewPr>
    <p:cViewPr>
      <p:scale>
        <a:sx n="1" d="1"/>
        <a:sy n="1" d="1"/>
      </p:scale>
      <p:origin x="0" y="0"/>
    </p:cViewPr>
  </p:notesTextViewPr>
  <p:sorterViewPr>
    <p:cViewPr varScale="1">
      <p:scale>
        <a:sx n="1" d="1"/>
        <a:sy n="1" d="1"/>
      </p:scale>
      <p:origin x="0" y="-55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10/16/2014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97736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83640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55271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52773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488157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200822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45854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383930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19317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FFB62A-96E8-4EB5-B010-175D7449EDA6}" type="datetime1">
              <a:rPr lang="en-US" smtClean="0"/>
              <a:t>10/16/2014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4534E-1B22-4A44-850A-B3E8E9EE687A}" type="slidenum">
              <a:rPr lang="en-US" smtClean="0"/>
              <a:t>‹#›</a:t>
            </a:fld>
            <a:endParaRPr lang="en-US"/>
          </a:p>
        </p:txBody>
      </p:sp>
    </p:spTree>
    <p:extLst>
      <p:ext uri="{BB962C8B-B14F-4D97-AF65-F5344CB8AC3E}">
        <p14:creationId xmlns:p14="http://schemas.microsoft.com/office/powerpoint/2010/main" val="1218921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19A406-3830-4E3D-B710-7F29467DD2E4}" type="datetime1">
              <a:rPr lang="en-US" smtClean="0"/>
              <a:t>10/16/2014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4534E-1B22-4A44-850A-B3E8E9EE687A}" type="slidenum">
              <a:rPr lang="en-US" smtClean="0"/>
              <a:t>‹#›</a:t>
            </a:fld>
            <a:endParaRPr lang="en-US"/>
          </a:p>
        </p:txBody>
      </p:sp>
    </p:spTree>
    <p:extLst>
      <p:ext uri="{BB962C8B-B14F-4D97-AF65-F5344CB8AC3E}">
        <p14:creationId xmlns:p14="http://schemas.microsoft.com/office/powerpoint/2010/main" val="306318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1B987-6B0D-4A06-B823-3FA593CD994B}" type="datetime1">
              <a:rPr lang="en-US" smtClean="0"/>
              <a:t>10/16/2014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4534E-1B22-4A44-850A-B3E8E9EE687A}" type="slidenum">
              <a:rPr lang="en-US" smtClean="0"/>
              <a:t>‹#›</a:t>
            </a:fld>
            <a:endParaRPr lang="en-US"/>
          </a:p>
        </p:txBody>
      </p:sp>
    </p:spTree>
    <p:extLst>
      <p:ext uri="{BB962C8B-B14F-4D97-AF65-F5344CB8AC3E}">
        <p14:creationId xmlns:p14="http://schemas.microsoft.com/office/powerpoint/2010/main" val="1642057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141984-ACEE-48B5-90B4-49A1AC87BFBC}" type="datetime1">
              <a:rPr lang="en-US" smtClean="0"/>
              <a:t>10/16/2014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4534E-1B22-4A44-850A-B3E8E9EE687A}" type="slidenum">
              <a:rPr lang="en-US" smtClean="0"/>
              <a:t>‹#›</a:t>
            </a:fld>
            <a:endParaRPr lang="en-US"/>
          </a:p>
        </p:txBody>
      </p:sp>
    </p:spTree>
    <p:extLst>
      <p:ext uri="{BB962C8B-B14F-4D97-AF65-F5344CB8AC3E}">
        <p14:creationId xmlns:p14="http://schemas.microsoft.com/office/powerpoint/2010/main" val="288574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6C244-A626-4A31-90B4-0D7C43625458}" type="datetime1">
              <a:rPr lang="en-US" smtClean="0"/>
              <a:t>10/16/2014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4534E-1B22-4A44-850A-B3E8E9EE687A}" type="slidenum">
              <a:rPr lang="en-US" smtClean="0"/>
              <a:t>‹#›</a:t>
            </a:fld>
            <a:endParaRPr lang="en-US"/>
          </a:p>
        </p:txBody>
      </p:sp>
    </p:spTree>
    <p:extLst>
      <p:ext uri="{BB962C8B-B14F-4D97-AF65-F5344CB8AC3E}">
        <p14:creationId xmlns:p14="http://schemas.microsoft.com/office/powerpoint/2010/main" val="414865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EA6B016-F01F-473B-A4C5-EFCA5E940541}" type="datetime1">
              <a:rPr lang="en-US" smtClean="0"/>
              <a:t>10/16/2014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extLst>
      <p:ext uri="{BB962C8B-B14F-4D97-AF65-F5344CB8AC3E}">
        <p14:creationId xmlns:p14="http://schemas.microsoft.com/office/powerpoint/2010/main" val="5325915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3C5CA0-53AF-40BE-8C28-364B75841059}" type="datetime1">
              <a:rPr lang="en-US" smtClean="0"/>
              <a:t>10/16/2014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4534E-1B22-4A44-850A-B3E8E9EE687A}" type="slidenum">
              <a:rPr lang="en-US" smtClean="0"/>
              <a:t>‹#›</a:t>
            </a:fld>
            <a:endParaRPr lang="en-US"/>
          </a:p>
        </p:txBody>
      </p:sp>
    </p:spTree>
    <p:extLst>
      <p:ext uri="{BB962C8B-B14F-4D97-AF65-F5344CB8AC3E}">
        <p14:creationId xmlns:p14="http://schemas.microsoft.com/office/powerpoint/2010/main" val="13900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750F65-F1AA-46ED-9049-E770B085EB70}" type="datetime1">
              <a:rPr lang="en-US" smtClean="0"/>
              <a:t>10/16/2014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4534E-1B22-4A44-850A-B3E8E9EE687A}" type="slidenum">
              <a:rPr lang="en-US" smtClean="0"/>
              <a:t>‹#›</a:t>
            </a:fld>
            <a:endParaRPr lang="en-US"/>
          </a:p>
        </p:txBody>
      </p:sp>
    </p:spTree>
    <p:extLst>
      <p:ext uri="{BB962C8B-B14F-4D97-AF65-F5344CB8AC3E}">
        <p14:creationId xmlns:p14="http://schemas.microsoft.com/office/powerpoint/2010/main" val="282465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ACCE8D-5FA9-4122-9954-E9DFC6D771E7}" type="datetime1">
              <a:rPr lang="en-US" smtClean="0"/>
              <a:t>10/16/2014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4534E-1B22-4A44-850A-B3E8E9EE687A}" type="slidenum">
              <a:rPr lang="en-US" smtClean="0"/>
              <a:t>‹#›</a:t>
            </a:fld>
            <a:endParaRPr lang="en-US"/>
          </a:p>
        </p:txBody>
      </p:sp>
    </p:spTree>
    <p:extLst>
      <p:ext uri="{BB962C8B-B14F-4D97-AF65-F5344CB8AC3E}">
        <p14:creationId xmlns:p14="http://schemas.microsoft.com/office/powerpoint/2010/main" val="226999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A7544-22BB-4FFC-A20E-7253BF3EC462}" type="datetime1">
              <a:rPr lang="en-US" smtClean="0"/>
              <a:t>10/16/2014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4534E-1B22-4A44-850A-B3E8E9EE687A}" type="slidenum">
              <a:rPr lang="en-US" smtClean="0"/>
              <a:t>‹#›</a:t>
            </a:fld>
            <a:endParaRPr lang="en-US"/>
          </a:p>
        </p:txBody>
      </p:sp>
    </p:spTree>
    <p:extLst>
      <p:ext uri="{BB962C8B-B14F-4D97-AF65-F5344CB8AC3E}">
        <p14:creationId xmlns:p14="http://schemas.microsoft.com/office/powerpoint/2010/main" val="284369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705F4-0C71-48E5-B95E-BBC824AA6655}" type="datetime1">
              <a:rPr lang="en-US" smtClean="0"/>
              <a:t>10/16/2014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4534E-1B22-4A44-850A-B3E8E9EE687A}" type="slidenum">
              <a:rPr lang="en-US" smtClean="0"/>
              <a:t>‹#›</a:t>
            </a:fld>
            <a:endParaRPr lang="en-US"/>
          </a:p>
        </p:txBody>
      </p:sp>
    </p:spTree>
    <p:extLst>
      <p:ext uri="{BB962C8B-B14F-4D97-AF65-F5344CB8AC3E}">
        <p14:creationId xmlns:p14="http://schemas.microsoft.com/office/powerpoint/2010/main" val="64782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D61EF-CC70-404F-9FC5-5C1EA847ADE5}" type="datetime1">
              <a:rPr lang="en-US" smtClean="0"/>
              <a:t>10/16/2014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4534E-1B22-4A44-850A-B3E8E9EE687A}" type="slidenum">
              <a:rPr lang="en-US" smtClean="0"/>
              <a:t>‹#›</a:t>
            </a:fld>
            <a:endParaRPr lang="en-US"/>
          </a:p>
        </p:txBody>
      </p:sp>
    </p:spTree>
    <p:extLst>
      <p:ext uri="{BB962C8B-B14F-4D97-AF65-F5344CB8AC3E}">
        <p14:creationId xmlns:p14="http://schemas.microsoft.com/office/powerpoint/2010/main" val="137603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AA579-4873-45FD-A35D-514930127178}" type="datetime1">
              <a:rPr lang="en-US" smtClean="0"/>
              <a:t>10/16/2014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4534E-1B22-4A44-850A-B3E8E9EE687A}" type="slidenum">
              <a:rPr lang="en-US" smtClean="0"/>
              <a:t>‹#›</a:t>
            </a:fld>
            <a:endParaRPr lang="en-US"/>
          </a:p>
        </p:txBody>
      </p:sp>
    </p:spTree>
    <p:extLst>
      <p:ext uri="{BB962C8B-B14F-4D97-AF65-F5344CB8AC3E}">
        <p14:creationId xmlns:p14="http://schemas.microsoft.com/office/powerpoint/2010/main" val="2083059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Guided%20Practices/gp06-6/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Multi-way Trees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6.6</a:t>
            </a:r>
          </a:p>
          <a:p>
            <a:endParaRPr lang="en-US" dirty="0"/>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spTree>
    <p:extLst>
      <p:ext uri="{BB962C8B-B14F-4D97-AF65-F5344CB8AC3E}">
        <p14:creationId xmlns:p14="http://schemas.microsoft.com/office/powerpoint/2010/main" val="3855842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(make-person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empty))</a:t>
            </a:r>
          </a:p>
          <a:p>
            <a:pPr>
              <a:buNone/>
              <a:tabLst>
                <a:tab pos="287338" algn="l"/>
              </a:tabLst>
            </a:pPr>
            <a:r>
              <a:rPr lang="en-US" sz="2000" b="1" dirty="0" smtClean="0">
                <a:latin typeface="Consolas" pitchFamily="49" charset="0"/>
                <a:cs typeface="Consolas" pitchFamily="49" charset="0"/>
              </a:rPr>
              <a:t>(define bob (make-person "bob" empty))</a:t>
            </a:r>
          </a:p>
          <a:p>
            <a:pPr>
              <a:buNone/>
              <a:tabLst>
                <a:tab pos="287338" algn="l"/>
              </a:tabLst>
            </a:pPr>
            <a:r>
              <a:rPr lang="en-US" sz="2000" b="1" dirty="0" smtClean="0">
                <a:latin typeface="Consolas" pitchFamily="49" charset="0"/>
                <a:cs typeface="Consolas" pitchFamily="49" charset="0"/>
              </a:rPr>
              <a:t>(define chuck (make-person "chuck"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a:t>
            </a:r>
          </a:p>
          <a:p>
            <a:pPr>
              <a:buNone/>
              <a:tabLst>
                <a:tab pos="287338" algn="l"/>
              </a:tabLst>
            </a:pPr>
            <a:endParaRPr lang="en-US" sz="2000" b="1" dirty="0" smtClean="0">
              <a:latin typeface="Consolas" pitchFamily="49" charset="0"/>
              <a:cs typeface="Consolas" pitchFamily="49" charset="0"/>
            </a:endParaRPr>
          </a:p>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 (make-person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 empty))</a:t>
            </a:r>
          </a:p>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tabLst>
                <a:tab pos="287338" algn="l"/>
              </a:tabLst>
            </a:pPr>
            <a:r>
              <a:rPr lang="en-US" sz="2000" b="1" dirty="0" smtClean="0">
                <a:latin typeface="Consolas" pitchFamily="49" charset="0"/>
                <a:cs typeface="Consolas" pitchFamily="49" charset="0"/>
              </a:rPr>
              <a:t> (make-person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tabLst>
                <a:tab pos="287338" algn="l"/>
              </a:tabLst>
            </a:pPr>
            <a:endParaRPr lang="en-US" sz="2000" b="1" dirty="0" smtClean="0">
              <a:latin typeface="Consolas" pitchFamily="49" charset="0"/>
              <a:cs typeface="Consolas" pitchFamily="49" charset="0"/>
            </a:endParaRPr>
          </a:p>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tabLst>
                <a:tab pos="287338" algn="l"/>
              </a:tabLst>
            </a:pPr>
            <a:r>
              <a:rPr lang="en-US" sz="2000" b="1" dirty="0" smtClean="0">
                <a:latin typeface="Consolas" pitchFamily="49" charset="0"/>
                <a:cs typeface="Consolas" pitchFamily="49" charset="0"/>
              </a:rPr>
              <a:t> (make-person </a:t>
            </a:r>
          </a:p>
          <a:p>
            <a:pPr>
              <a:buNone/>
              <a:tabLst>
                <a:tab pos="287338" algn="l"/>
              </a:tabLst>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tabLst>
                <a:tab pos="287338" algn="l"/>
              </a:tabLst>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grpSp>
        <p:nvGrpSpPr>
          <p:cNvPr id="11" name="Group 10"/>
          <p:cNvGrpSpPr/>
          <p:nvPr/>
        </p:nvGrpSpPr>
        <p:grpSpPr>
          <a:xfrm>
            <a:off x="5105400" y="2971800"/>
            <a:ext cx="3886200" cy="3276600"/>
            <a:chOff x="2514600" y="1828800"/>
            <a:chExt cx="4267200" cy="4038600"/>
          </a:xfrm>
        </p:grpSpPr>
        <p:grpSp>
          <p:nvGrpSpPr>
            <p:cNvPr id="12" name="Group 38"/>
            <p:cNvGrpSpPr/>
            <p:nvPr/>
          </p:nvGrpSpPr>
          <p:grpSpPr>
            <a:xfrm>
              <a:off x="2514600" y="1828800"/>
              <a:ext cx="4267200" cy="4038600"/>
              <a:chOff x="2514600" y="1828800"/>
              <a:chExt cx="4267200" cy="4038600"/>
            </a:xfrm>
          </p:grpSpPr>
          <p:sp>
            <p:nvSpPr>
              <p:cNvPr id="18" name="Rounded Rectangle 17"/>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fred</a:t>
                </a:r>
                <a:endParaRPr lang="en-US" b="1" dirty="0" smtClean="0">
                  <a:solidFill>
                    <a:schemeClr val="tx1"/>
                  </a:solidFill>
                </a:endParaRPr>
              </a:p>
            </p:txBody>
          </p:sp>
          <p:sp>
            <p:nvSpPr>
              <p:cNvPr id="19" name="Rounded Rectangle 18"/>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chuck</a:t>
                </a:r>
              </a:p>
            </p:txBody>
          </p:sp>
          <p:sp>
            <p:nvSpPr>
              <p:cNvPr id="20" name="Rounded Rectangle 19"/>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eddie</a:t>
                </a:r>
                <a:endParaRPr lang="en-US" b="1" dirty="0" smtClean="0">
                  <a:solidFill>
                    <a:schemeClr val="tx1"/>
                  </a:solidFill>
                </a:endParaRPr>
              </a:p>
            </p:txBody>
          </p:sp>
          <p:sp>
            <p:nvSpPr>
              <p:cNvPr id="21" name="Rounded Rectangle 20"/>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alice</a:t>
                </a:r>
                <a:endParaRPr lang="en-US" b="1" dirty="0" smtClean="0">
                  <a:solidFill>
                    <a:schemeClr val="tx1"/>
                  </a:solidFill>
                </a:endParaRPr>
              </a:p>
            </p:txBody>
          </p:sp>
          <p:sp>
            <p:nvSpPr>
              <p:cNvPr id="22" name="Rounded Rectangle 21"/>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bob</a:t>
                </a:r>
              </a:p>
            </p:txBody>
          </p:sp>
          <p:sp>
            <p:nvSpPr>
              <p:cNvPr id="23" name="Rounded Rectangle 22"/>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dave</a:t>
                </a:r>
                <a:endParaRPr lang="en-US" b="1" dirty="0" smtClean="0">
                  <a:solidFill>
                    <a:schemeClr val="tx1"/>
                  </a:solidFill>
                </a:endParaRPr>
              </a:p>
            </p:txBody>
          </p:sp>
        </p:grpSp>
        <p:cxnSp>
          <p:nvCxnSpPr>
            <p:cNvPr id="13" name="Straight Arrow Connector 12"/>
            <p:cNvCxnSpPr>
              <a:stCxn id="18" idx="2"/>
              <a:endCxn id="19"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2"/>
              <a:endCxn id="20"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2"/>
              <a:endCxn id="21"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2"/>
              <a:endCxn id="22"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2"/>
              <a:endCxn id="23"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C1D4534E-1B22-4A44-850A-B3E8E9EE687A}" type="slidenum">
              <a:rPr lang="en-US" smtClean="0"/>
              <a:t>10</a:t>
            </a:fld>
            <a:endParaRPr lang="en-US"/>
          </a:p>
        </p:txBody>
      </p:sp>
    </p:spTree>
    <p:extLst>
      <p:ext uri="{BB962C8B-B14F-4D97-AF65-F5344CB8AC3E}">
        <p14:creationId xmlns:p14="http://schemas.microsoft.com/office/powerpoint/2010/main" val="2497713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lstStyle/>
          <a:p>
            <a:r>
              <a:rPr lang="en-US" dirty="0" smtClean="0"/>
              <a:t>A tree where each node contains a list of </a:t>
            </a:r>
            <a:r>
              <a:rPr lang="en-US" dirty="0" err="1" smtClean="0"/>
              <a:t>subtrees</a:t>
            </a:r>
            <a:r>
              <a:rPr lang="en-US" dirty="0" smtClean="0"/>
              <a:t> is called a </a:t>
            </a:r>
            <a:r>
              <a:rPr lang="en-US" i="1" dirty="0" smtClean="0"/>
              <a:t>multi-way tree</a:t>
            </a:r>
            <a:r>
              <a:rPr lang="en-US" dirty="0" smtClean="0"/>
              <a:t>, or a </a:t>
            </a:r>
            <a:r>
              <a:rPr lang="en-US" i="1" dirty="0" smtClean="0"/>
              <a:t>rose tree</a:t>
            </a:r>
            <a:r>
              <a:rPr lang="en-US" dirty="0" smtClean="0"/>
              <a:t>.</a:t>
            </a:r>
          </a:p>
          <a:p>
            <a:r>
              <a:rPr lang="en-US" dirty="0" smtClean="0"/>
              <a:t>Observe that the "base case" is a tree containing an empty list of </a:t>
            </a:r>
            <a:r>
              <a:rPr lang="en-US" dirty="0" err="1" smtClean="0"/>
              <a:t>subtrees</a:t>
            </a:r>
            <a:r>
              <a:rPr lang="en-US" dirty="0" smtClean="0"/>
              <a:t>.</a:t>
            </a: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11</a:t>
            </a:fld>
            <a:endParaRPr lang="en-US"/>
          </a:p>
        </p:txBody>
      </p:sp>
    </p:spTree>
    <p:extLst>
      <p:ext uri="{BB962C8B-B14F-4D97-AF65-F5344CB8AC3E}">
        <p14:creationId xmlns:p14="http://schemas.microsoft.com/office/powerpoint/2010/main" val="171348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Grandchildren</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grandchildren : Person -&gt; Persons</a:t>
            </a:r>
          </a:p>
          <a:p>
            <a:pPr>
              <a:buNone/>
            </a:pPr>
            <a:r>
              <a:rPr lang="en-US" sz="2000" b="1" dirty="0" smtClean="0">
                <a:latin typeface="Consolas" pitchFamily="49" charset="0"/>
                <a:cs typeface="Consolas" pitchFamily="49" charset="0"/>
              </a:rPr>
              <a:t>;; GIVEN: a Person</a:t>
            </a:r>
          </a:p>
          <a:p>
            <a:pPr>
              <a:buNone/>
            </a:pPr>
            <a:r>
              <a:rPr lang="en-US" sz="2000" b="1" dirty="0" smtClean="0">
                <a:latin typeface="Consolas" pitchFamily="49" charset="0"/>
                <a:cs typeface="Consolas" pitchFamily="49" charset="0"/>
              </a:rPr>
              <a:t>;; RETURNS: a list of the grandchildren of the given</a:t>
            </a:r>
          </a:p>
          <a:p>
            <a:pPr>
              <a:buNone/>
            </a:pPr>
            <a:r>
              <a:rPr lang="en-US" sz="2000" b="1" dirty="0" smtClean="0">
                <a:latin typeface="Consolas" pitchFamily="49" charset="0"/>
                <a:cs typeface="Consolas" pitchFamily="49" charset="0"/>
              </a:rPr>
              <a:t>;; person.</a:t>
            </a:r>
          </a:p>
          <a:p>
            <a:pPr>
              <a:buNone/>
            </a:pPr>
            <a:r>
              <a:rPr lang="en-US" sz="2000" b="1" dirty="0" smtClean="0">
                <a:latin typeface="Consolas" pitchFamily="49" charset="0"/>
                <a:cs typeface="Consolas" pitchFamily="49" charset="0"/>
              </a:rPr>
              <a:t>;; EXAMPLE: (grandchildren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STRATEGY: Structural Decomposition on p : Person</a:t>
            </a:r>
          </a:p>
          <a:p>
            <a:pPr>
              <a:buNone/>
            </a:pPr>
            <a:r>
              <a:rPr lang="en-US" sz="2000" b="1" dirty="0" smtClean="0">
                <a:latin typeface="Consolas" pitchFamily="49" charset="0"/>
                <a:cs typeface="Consolas" pitchFamily="49" charset="0"/>
              </a:rPr>
              <a:t>(define (</a:t>
            </a:r>
            <a:r>
              <a:rPr lang="en-US" sz="2000" b="1" dirty="0" smtClean="0">
                <a:solidFill>
                  <a:srgbClr val="FF0000"/>
                </a:solidFill>
                <a:latin typeface="Consolas" pitchFamily="49" charset="0"/>
                <a:cs typeface="Consolas" pitchFamily="49" charset="0"/>
              </a:rPr>
              <a:t>grandchildren</a:t>
            </a:r>
            <a:r>
              <a:rPr lang="en-US" sz="2000" b="1" dirty="0" smtClean="0">
                <a:latin typeface="Consolas" pitchFamily="49" charset="0"/>
                <a:cs typeface="Consolas" pitchFamily="49" charset="0"/>
              </a:rPr>
              <a:t> p)</a:t>
            </a:r>
          </a:p>
          <a:p>
            <a:pPr>
              <a:buNone/>
            </a:pPr>
            <a:r>
              <a:rPr lang="en-US" sz="2000" b="1" dirty="0" smtClean="0">
                <a:latin typeface="Consolas" pitchFamily="49" charset="0"/>
                <a:cs typeface="Consolas" pitchFamily="49" charset="0"/>
              </a:rPr>
              <a:t>  (... (person-children p)))</a:t>
            </a:r>
            <a:endParaRPr lang="en-US" sz="2000" b="1" dirty="0">
              <a:latin typeface="Consolas" pitchFamily="49" charset="0"/>
              <a:cs typeface="Consolas" pitchFamily="49" charset="0"/>
            </a:endParaRPr>
          </a:p>
        </p:txBody>
      </p:sp>
      <p:sp>
        <p:nvSpPr>
          <p:cNvPr id="5" name="Rectangle 4"/>
          <p:cNvSpPr/>
          <p:nvPr/>
        </p:nvSpPr>
        <p:spPr>
          <a:xfrm>
            <a:off x="4457700" y="4800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990600" y="4191000"/>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Q: Given </a:t>
              </a:r>
              <a:r>
                <a:rPr lang="en-US" dirty="0" err="1" smtClean="0">
                  <a:solidFill>
                    <a:schemeClr val="tx1"/>
                  </a:solidFill>
                </a:rPr>
                <a:t>p’s</a:t>
              </a:r>
              <a:r>
                <a:rPr lang="en-US" dirty="0" smtClean="0">
                  <a:solidFill>
                    <a:schemeClr val="tx1"/>
                  </a:solidFill>
                </a:rPr>
                <a:t> children, how do we find </a:t>
              </a:r>
              <a:r>
                <a:rPr lang="en-US" dirty="0" err="1" smtClean="0">
                  <a:solidFill>
                    <a:schemeClr val="tx1"/>
                  </a:solidFill>
                </a:rPr>
                <a:t>p’s</a:t>
              </a:r>
              <a:r>
                <a:rPr lang="en-US" dirty="0" smtClean="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spTree>
    <p:extLst>
      <p:ext uri="{BB962C8B-B14F-4D97-AF65-F5344CB8AC3E}">
        <p14:creationId xmlns:p14="http://schemas.microsoft.com/office/powerpoint/2010/main" val="39986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persons-all-children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a:buNone/>
            </a:pPr>
            <a:r>
              <a:rPr lang="en-US" sz="2000" b="1" dirty="0" smtClean="0">
                <a:latin typeface="Consolas" pitchFamily="49" charset="0"/>
                <a:cs typeface="Consolas" pitchFamily="49" charset="0"/>
              </a:rPr>
              <a:t>;; persons-all-children : Persons -&gt; Persons</a:t>
            </a:r>
          </a:p>
          <a:p>
            <a:pPr>
              <a:buNone/>
            </a:pPr>
            <a:r>
              <a:rPr lang="en-US" sz="2000" b="1" dirty="0" smtClean="0">
                <a:latin typeface="Consolas" pitchFamily="49" charset="0"/>
                <a:cs typeface="Consolas" pitchFamily="49" charset="0"/>
              </a:rPr>
              <a:t>;; GIVEN: a list of persons</a:t>
            </a:r>
          </a:p>
          <a:p>
            <a:pPr>
              <a:buNone/>
            </a:pPr>
            <a:r>
              <a:rPr lang="en-US" sz="2000" b="1" dirty="0" smtClean="0">
                <a:latin typeface="Consolas" pitchFamily="49" charset="0"/>
                <a:cs typeface="Consolas" pitchFamily="49" charset="0"/>
              </a:rPr>
              <a:t>;; RETURNS: a list of all their children.</a:t>
            </a:r>
          </a:p>
          <a:p>
            <a:pPr>
              <a:buNone/>
            </a:pPr>
            <a:r>
              <a:rPr lang="en-US" sz="2000" b="1" dirty="0" smtClean="0">
                <a:latin typeface="Consolas" pitchFamily="49" charset="0"/>
                <a:cs typeface="Consolas" pitchFamily="49" charset="0"/>
              </a:rPr>
              <a:t>;; (persons-all-children (list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(define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empty</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[else (</a:t>
            </a:r>
            <a:r>
              <a:rPr lang="en-US" sz="2000" b="1" dirty="0" smtClean="0">
                <a:solidFill>
                  <a:srgbClr val="FF0000"/>
                </a:solidFill>
                <a:latin typeface="Consolas" pitchFamily="49" charset="0"/>
                <a:cs typeface="Consolas" pitchFamily="49" charset="0"/>
              </a:rPr>
              <a:t>append</a:t>
            </a:r>
          </a:p>
          <a:p>
            <a:pPr>
              <a:buNone/>
            </a:pPr>
            <a:r>
              <a:rPr lang="en-US" sz="2000" b="1" dirty="0" smtClean="0">
                <a:latin typeface="Consolas" pitchFamily="49" charset="0"/>
                <a:cs typeface="Consolas" pitchFamily="49" charset="0"/>
              </a:rPr>
              <a:t>           (person-children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smtClean="0">
                <a:latin typeface="Consolas" pitchFamily="49" charset="0"/>
                <a:cs typeface="Consolas" pitchFamily="49" charset="0"/>
              </a:rPr>
              <a:t>;; persons-all-children : Persons -&gt; Persons</a:t>
            </a:r>
          </a:p>
          <a:p>
            <a:pPr>
              <a:buFont typeface="Arial" pitchFamily="34" charset="0"/>
              <a:buNone/>
            </a:pPr>
            <a:r>
              <a:rPr lang="en-US" sz="2000" b="1" dirty="0" smtClean="0">
                <a:latin typeface="Consolas" pitchFamily="49" charset="0"/>
                <a:cs typeface="Consolas" pitchFamily="49" charset="0"/>
              </a:rPr>
              <a:t>;; GIVEN: a list of persons</a:t>
            </a:r>
          </a:p>
          <a:p>
            <a:pPr>
              <a:buFont typeface="Arial" pitchFamily="34" charset="0"/>
              <a:buNone/>
            </a:pPr>
            <a:r>
              <a:rPr lang="en-US" sz="2000" b="1" dirty="0" smtClean="0">
                <a:latin typeface="Consolas" pitchFamily="49" charset="0"/>
                <a:cs typeface="Consolas" pitchFamily="49" charset="0"/>
              </a:rPr>
              <a:t>;; RETURNS: a list of all their children.</a:t>
            </a:r>
          </a:p>
          <a:p>
            <a:pPr>
              <a:buFont typeface="Arial" pitchFamily="34" charset="0"/>
              <a:buNone/>
            </a:pPr>
            <a:r>
              <a:rPr lang="en-US" sz="2000" b="1" dirty="0" smtClean="0">
                <a:latin typeface="Consolas" pitchFamily="49" charset="0"/>
                <a:cs typeface="Consolas" pitchFamily="49" charset="0"/>
              </a:rPr>
              <a:t>;; (persons-all-children (list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Font typeface="Arial" pitchFamily="34" charset="0"/>
              <a:buNone/>
            </a:pPr>
            <a:r>
              <a:rPr lang="en-US" sz="2000" b="1" dirty="0" smtClean="0">
                <a:latin typeface="Consolas" pitchFamily="49" charset="0"/>
                <a:cs typeface="Consolas" pitchFamily="49" charset="0"/>
              </a:rPr>
              <a:t>;;  =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(define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  </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[else (</a:t>
            </a:r>
            <a:r>
              <a:rPr lang="en-US" sz="2000" b="1" dirty="0" smtClean="0">
                <a:solidFill>
                  <a:srgbClr val="FF0000"/>
                </a:solidFill>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(person-children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13</a:t>
            </a:fld>
            <a:endParaRPr lang="en-US"/>
          </a:p>
        </p:txBody>
      </p:sp>
    </p:spTree>
    <p:extLst>
      <p:ext uri="{BB962C8B-B14F-4D97-AF65-F5344CB8AC3E}">
        <p14:creationId xmlns:p14="http://schemas.microsoft.com/office/powerpoint/2010/main" val="294434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smtClean="0"/>
              <a:t>;; STRATEGY: Structural decomposition on p : Person</a:t>
            </a:r>
            <a:endParaRPr lang="en-US" sz="1800" dirty="0"/>
          </a:p>
          <a:p>
            <a:r>
              <a:rPr lang="en-US" sz="1800" dirty="0"/>
              <a:t>(define (</a:t>
            </a:r>
            <a:r>
              <a:rPr lang="en-US" sz="1800" dirty="0">
                <a:solidFill>
                  <a:srgbClr val="FF0000"/>
                </a:solidFill>
              </a:rPr>
              <a:t>grandchildren</a:t>
            </a:r>
            <a:r>
              <a:rPr lang="en-US" sz="1800" dirty="0"/>
              <a:t> p)</a:t>
            </a:r>
          </a:p>
          <a:p>
            <a:r>
              <a:rPr lang="en-US" sz="1800" dirty="0"/>
              <a:t>  </a:t>
            </a:r>
            <a:r>
              <a:rPr lang="en-US" sz="1800" dirty="0" smtClean="0"/>
              <a:t>(</a:t>
            </a:r>
            <a:r>
              <a:rPr lang="en-US" sz="1800" dirty="0" smtClean="0">
                <a:solidFill>
                  <a:schemeClr val="accent1"/>
                </a:solidFill>
              </a:rPr>
              <a:t>persons-all-children</a:t>
            </a:r>
            <a:r>
              <a:rPr lang="en-US" sz="1800" dirty="0" smtClean="0"/>
              <a:t> </a:t>
            </a:r>
            <a:r>
              <a:rPr lang="en-US" sz="1800" dirty="0"/>
              <a:t>(person-children p)))</a:t>
            </a:r>
          </a:p>
          <a:p>
            <a:endParaRPr lang="en-US" sz="1800" dirty="0" smtClean="0"/>
          </a:p>
          <a:p>
            <a:r>
              <a:rPr lang="en-US" sz="1800" dirty="0"/>
              <a:t>;; persons-all-children : Persons -&gt; Persons</a:t>
            </a:r>
          </a:p>
          <a:p>
            <a:r>
              <a:rPr lang="en-US" sz="1800" dirty="0" smtClean="0"/>
              <a:t>;; STRATEGY: </a:t>
            </a:r>
            <a:r>
              <a:rPr lang="en-US" sz="1800" dirty="0"/>
              <a:t>Structural decomposition on </a:t>
            </a:r>
            <a:r>
              <a:rPr lang="en-US" sz="1800" dirty="0" err="1" smtClean="0"/>
              <a:t>ps</a:t>
            </a:r>
            <a:r>
              <a:rPr lang="en-US" sz="1800" dirty="0" smtClean="0"/>
              <a:t> </a:t>
            </a:r>
            <a:r>
              <a:rPr lang="en-US" sz="1800" dirty="0"/>
              <a:t>: </a:t>
            </a:r>
            <a:r>
              <a:rPr lang="en-US" sz="1800" dirty="0" smtClean="0"/>
              <a:t>Persons</a:t>
            </a:r>
          </a:p>
          <a:p>
            <a:r>
              <a:rPr lang="en-US" sz="1800" dirty="0" smtClean="0"/>
              <a:t>(</a:t>
            </a:r>
            <a:r>
              <a:rPr lang="en-US" sz="1800" dirty="0"/>
              <a:t>define (</a:t>
            </a:r>
            <a:r>
              <a:rPr lang="en-US" sz="1800" dirty="0">
                <a:solidFill>
                  <a:schemeClr val="accent1"/>
                </a:solidFill>
              </a:rPr>
              <a:t>persons-all-children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smtClean="0"/>
              <a:t>ps</a:t>
            </a:r>
            <a:r>
              <a:rPr lang="en-US" sz="1800" dirty="0" smtClean="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persons-all-children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2570411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use abstraction, too</a:t>
            </a:r>
            <a:endParaRPr lang="en-US" dirty="0"/>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smtClean="0"/>
              <a:t>;; STRATEGY: Structural decomposition on p : Person</a:t>
            </a:r>
            <a:endParaRPr lang="en-US" sz="1800" dirty="0"/>
          </a:p>
          <a:p>
            <a:r>
              <a:rPr lang="en-US" sz="1800" dirty="0"/>
              <a:t>(define (</a:t>
            </a:r>
            <a:r>
              <a:rPr lang="en-US" sz="1800" dirty="0">
                <a:solidFill>
                  <a:srgbClr val="FF0000"/>
                </a:solidFill>
              </a:rPr>
              <a:t>grandchildren</a:t>
            </a:r>
            <a:r>
              <a:rPr lang="en-US" sz="1800" dirty="0"/>
              <a:t> p)</a:t>
            </a:r>
          </a:p>
          <a:p>
            <a:r>
              <a:rPr lang="en-US" sz="1800" dirty="0"/>
              <a:t>  </a:t>
            </a:r>
            <a:r>
              <a:rPr lang="en-US" sz="1800" dirty="0" smtClean="0"/>
              <a:t>(persons-all-children </a:t>
            </a:r>
            <a:r>
              <a:rPr lang="en-US" sz="1800" dirty="0"/>
              <a:t>(person-children p)))</a:t>
            </a:r>
          </a:p>
          <a:p>
            <a:endParaRPr lang="en-US" sz="1800" dirty="0" smtClean="0"/>
          </a:p>
          <a:p>
            <a:r>
              <a:rPr lang="en-US" sz="1800" dirty="0"/>
              <a:t>;; persons-all-children : Persons -&gt; Persons</a:t>
            </a:r>
          </a:p>
          <a:p>
            <a:r>
              <a:rPr lang="en-US" sz="1800" dirty="0" smtClean="0"/>
              <a:t>;; STRATEGY: HOFC</a:t>
            </a:r>
          </a:p>
          <a:p>
            <a:r>
              <a:rPr lang="en-US" sz="1800" dirty="0" smtClean="0"/>
              <a:t>(</a:t>
            </a:r>
            <a:r>
              <a:rPr lang="en-US" sz="1800" dirty="0"/>
              <a:t>define (</a:t>
            </a:r>
            <a:r>
              <a:rPr lang="en-US" sz="1800" dirty="0">
                <a:solidFill>
                  <a:schemeClr val="accent1"/>
                </a:solidFill>
              </a:rPr>
              <a:t>persons-all-children</a:t>
            </a:r>
            <a:r>
              <a:rPr lang="en-US" sz="1800" dirty="0"/>
              <a:t> </a:t>
            </a:r>
            <a:r>
              <a:rPr lang="en-US" sz="1800" dirty="0" err="1"/>
              <a:t>ps</a:t>
            </a:r>
            <a:r>
              <a:rPr lang="en-US" sz="1800" dirty="0" smtClean="0"/>
              <a:t>)</a:t>
            </a:r>
          </a:p>
          <a:p>
            <a:r>
              <a:rPr lang="en-US" sz="1800" dirty="0"/>
              <a:t> </a:t>
            </a:r>
            <a:r>
              <a:rPr lang="en-US" sz="1800" dirty="0" smtClean="0"/>
              <a:t> (</a:t>
            </a:r>
            <a:r>
              <a:rPr lang="en-US" sz="1800" dirty="0" err="1" smtClean="0"/>
              <a:t>foldr</a:t>
            </a:r>
            <a:r>
              <a:rPr lang="en-US" sz="1800" dirty="0" smtClean="0"/>
              <a:t> append empty</a:t>
            </a:r>
          </a:p>
          <a:p>
            <a:r>
              <a:rPr lang="en-US" sz="1800" dirty="0"/>
              <a:t> </a:t>
            </a:r>
            <a:r>
              <a:rPr lang="en-US" sz="1800" dirty="0" smtClean="0"/>
              <a:t>   (map person-children </a:t>
            </a:r>
            <a:r>
              <a:rPr lang="en-US" sz="1800" dirty="0" err="1" smtClean="0"/>
              <a:t>ps</a:t>
            </a:r>
            <a:r>
              <a:rPr lang="en-US" sz="1800" dirty="0" smtClean="0"/>
              <a:t>)))</a:t>
            </a:r>
            <a:endParaRPr lang="en-US" sz="1800" dirty="0"/>
          </a:p>
          <a:p>
            <a:r>
              <a:rPr lang="en-US" sz="1800" dirty="0"/>
              <a:t>  </a:t>
            </a:r>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a:t>Persons</a:t>
            </a:r>
            <a:r>
              <a:rPr lang="en-US" dirty="0"/>
              <a:t> is a list, so we can use our list abstractions to define </a:t>
            </a:r>
            <a:r>
              <a:rPr lang="en-US" b="1" dirty="0"/>
              <a:t>persons-all-children</a:t>
            </a:r>
            <a:r>
              <a:rPr lang="en-US" dirty="0"/>
              <a:t>.   This will often be the case.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Tree>
    <p:extLst>
      <p:ext uri="{BB962C8B-B14F-4D97-AF65-F5344CB8AC3E}">
        <p14:creationId xmlns:p14="http://schemas.microsoft.com/office/powerpoint/2010/main" val="1803025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descendants</a:t>
            </a:r>
            <a:endParaRPr lang="en-US" dirty="0"/>
          </a:p>
        </p:txBody>
      </p:sp>
      <p:sp>
        <p:nvSpPr>
          <p:cNvPr id="3" name="Content Placeholder 2"/>
          <p:cNvSpPr>
            <a:spLocks noGrp="1"/>
          </p:cNvSpPr>
          <p:nvPr>
            <p:ph idx="1"/>
          </p:nvPr>
        </p:nvSpPr>
        <p:spPr/>
        <p:txBody>
          <a:bodyPr/>
          <a:lstStyle/>
          <a:p>
            <a:r>
              <a:rPr lang="en-US" dirty="0" smtClean="0"/>
              <a:t>Given a person, find all his/her descendants.</a:t>
            </a:r>
          </a:p>
          <a:p>
            <a:r>
              <a:rPr lang="en-US" dirty="0" smtClean="0"/>
              <a:t>What’s a descendant?</a:t>
            </a:r>
          </a:p>
          <a:p>
            <a:pPr lvl="1"/>
            <a:r>
              <a:rPr lang="en-US" dirty="0" smtClean="0"/>
              <a:t>a person’s children are his/her descendants.</a:t>
            </a:r>
          </a:p>
          <a:p>
            <a:pPr lvl="1"/>
            <a:r>
              <a:rPr lang="en-US" dirty="0" smtClean="0"/>
              <a:t>any descendant of any of a person’s children is also that person’s descendant.</a:t>
            </a:r>
          </a:p>
          <a:p>
            <a:r>
              <a:rPr lang="en-US" dirty="0" smtClean="0"/>
              <a:t>Hey:  this definition is recursive!</a:t>
            </a:r>
          </a:p>
          <a:p>
            <a:pPr>
              <a:buNone/>
            </a:pPr>
            <a:endParaRPr lang="en-US" dirty="0"/>
          </a:p>
        </p:txBody>
      </p:sp>
      <p:sp>
        <p:nvSpPr>
          <p:cNvPr id="5" name="Rectangle 4"/>
          <p:cNvSpPr/>
          <p:nvPr/>
        </p:nvSpPr>
        <p:spPr>
          <a:xfrm>
            <a:off x="6629400" y="533400"/>
            <a:ext cx="1981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
        <p:nvSpPr>
          <p:cNvPr id="4" name="Slide Number Placeholder 3"/>
          <p:cNvSpPr>
            <a:spLocks noGrp="1"/>
          </p:cNvSpPr>
          <p:nvPr>
            <p:ph type="sldNum" sz="quarter" idx="12"/>
          </p:nvPr>
        </p:nvSpPr>
        <p:spPr/>
        <p:txBody>
          <a:bodyPr/>
          <a:lstStyle/>
          <a:p>
            <a:fld id="{C1D4534E-1B22-4A44-850A-B3E8E9EE687A}" type="slidenum">
              <a:rPr lang="en-US" smtClean="0"/>
              <a:t>16</a:t>
            </a:fld>
            <a:endParaRPr lang="en-US"/>
          </a:p>
        </p:txBody>
      </p:sp>
    </p:spTree>
    <p:extLst>
      <p:ext uri="{BB962C8B-B14F-4D97-AF65-F5344CB8AC3E}">
        <p14:creationId xmlns:p14="http://schemas.microsoft.com/office/powerpoint/2010/main" val="1596166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Purpose Statements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person-descendants : Person -&gt; Persons</a:t>
            </a:r>
          </a:p>
          <a:p>
            <a:pPr>
              <a:buNone/>
            </a:pPr>
            <a:r>
              <a:rPr lang="en-US" sz="2000" b="1" dirty="0" smtClean="0">
                <a:latin typeface="Consolas" pitchFamily="49" charset="0"/>
                <a:cs typeface="Consolas" pitchFamily="49" charset="0"/>
              </a:rPr>
              <a:t>;; GIVEN: a Person</a:t>
            </a:r>
          </a:p>
          <a:p>
            <a:pPr>
              <a:buNone/>
            </a:pPr>
            <a:r>
              <a:rPr lang="en-US" sz="2000" b="1" dirty="0" smtClean="0">
                <a:latin typeface="Consolas" pitchFamily="49" charset="0"/>
                <a:cs typeface="Consolas" pitchFamily="49" charset="0"/>
              </a:rPr>
              <a:t>;; RETURNS: the list of his/her descendants</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persons-descendants : Persons -&gt; Persons</a:t>
            </a:r>
          </a:p>
          <a:p>
            <a:pPr>
              <a:buNone/>
            </a:pPr>
            <a:r>
              <a:rPr lang="en-US" sz="2000" b="1" dirty="0" smtClean="0">
                <a:latin typeface="Consolas" pitchFamily="49" charset="0"/>
                <a:cs typeface="Consolas" pitchFamily="49" charset="0"/>
              </a:rPr>
              <a:t>;; GIVEN: a Persons </a:t>
            </a:r>
          </a:p>
          <a:p>
            <a:pPr>
              <a:buNone/>
            </a:pPr>
            <a:r>
              <a:rPr lang="en-US" sz="2000" b="1" dirty="0" smtClean="0">
                <a:latin typeface="Consolas" pitchFamily="49" charset="0"/>
                <a:cs typeface="Consolas" pitchFamily="49" charset="0"/>
              </a:rPr>
              <a:t>;; RETURNS: the list of all their descendants</a:t>
            </a:r>
          </a:p>
          <a:p>
            <a:pPr>
              <a:buNone/>
            </a:pPr>
            <a:endParaRPr lang="en-US" sz="2000" b="1" dirty="0" smtClean="0">
              <a:latin typeface="Courier New" pitchFamily="49" charset="0"/>
              <a:cs typeface="Courier New" pitchFamily="49" charset="0"/>
            </a:endParaRPr>
          </a:p>
        </p:txBody>
      </p:sp>
      <p:sp>
        <p:nvSpPr>
          <p:cNvPr id="5" name="Rectangle 4"/>
          <p:cNvSpPr/>
          <p:nvPr/>
        </p:nvSpPr>
        <p:spPr>
          <a:xfrm>
            <a:off x="4114800" y="4572000"/>
            <a:ext cx="4419600" cy="1981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t>
            </a:r>
            <a:r>
              <a:rPr lang="en-US" dirty="0" smtClean="0">
                <a:solidFill>
                  <a:schemeClr val="tx1"/>
                </a:solidFill>
              </a:rPr>
              <a:t>all the </a:t>
            </a:r>
            <a:r>
              <a:rPr lang="en-US" dirty="0">
                <a:solidFill>
                  <a:schemeClr val="tx1"/>
                </a:solidFill>
              </a:rPr>
              <a:t>descendants of a person's children".   A person's children are a list of persons, so that gives us a clue that we will need the function we've called </a:t>
            </a:r>
            <a:r>
              <a:rPr lang="en-US" b="1" dirty="0" smtClean="0">
                <a:solidFill>
                  <a:schemeClr val="tx1"/>
                </a:solidFill>
              </a:rPr>
              <a:t>person</a:t>
            </a:r>
            <a:r>
              <a:rPr lang="en-US" b="1" dirty="0" smtClean="0">
                <a:solidFill>
                  <a:srgbClr val="FF0000"/>
                </a:solidFill>
              </a:rPr>
              <a:t>s</a:t>
            </a:r>
            <a:r>
              <a:rPr lang="en-US" b="1" dirty="0" smtClean="0">
                <a:solidFill>
                  <a:schemeClr val="tx1"/>
                </a:solidFill>
              </a:rPr>
              <a:t>-descendants</a:t>
            </a:r>
            <a:r>
              <a:rPr lang="en-US" dirty="0" smtClean="0">
                <a:solidFill>
                  <a:schemeClr val="tx1"/>
                </a:solidFill>
              </a:rPr>
              <a:t> </a:t>
            </a:r>
            <a:r>
              <a:rPr lang="en-US" dirty="0">
                <a:solidFill>
                  <a:schemeClr val="tx1"/>
                </a:solidFill>
              </a:rPr>
              <a:t>here.</a:t>
            </a:r>
          </a:p>
        </p:txBody>
      </p:sp>
      <p:sp>
        <p:nvSpPr>
          <p:cNvPr id="4" name="Slide Number Placeholder 3"/>
          <p:cNvSpPr>
            <a:spLocks noGrp="1"/>
          </p:cNvSpPr>
          <p:nvPr>
            <p:ph type="sldNum" sz="quarter" idx="12"/>
          </p:nvPr>
        </p:nvSpPr>
        <p:spPr/>
        <p:txBody>
          <a:bodyPr/>
          <a:lstStyle/>
          <a:p>
            <a:fld id="{C1D4534E-1B22-4A44-850A-B3E8E9EE687A}" type="slidenum">
              <a:rPr lang="en-US" smtClean="0"/>
              <a:t>17</a:t>
            </a:fld>
            <a:endParaRPr lang="en-US"/>
          </a:p>
        </p:txBody>
      </p:sp>
    </p:spTree>
    <p:extLst>
      <p:ext uri="{BB962C8B-B14F-4D97-AF65-F5344CB8AC3E}">
        <p14:creationId xmlns:p14="http://schemas.microsoft.com/office/powerpoint/2010/main" val="978204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r>
              <a:rPr lang="en-US" sz="2000" b="1" dirty="0" smtClean="0">
                <a:latin typeface="Consolas" pitchFamily="49" charset="0"/>
                <a:cs typeface="Consolas" pitchFamily="49" charset="0"/>
              </a:rPr>
              <a:t>(person-descendants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(persons-descendants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grpSp>
        <p:nvGrpSpPr>
          <p:cNvPr id="18" name="Group 17"/>
          <p:cNvGrpSpPr/>
          <p:nvPr/>
        </p:nvGrpSpPr>
        <p:grpSpPr>
          <a:xfrm>
            <a:off x="5105400" y="699817"/>
            <a:ext cx="3886200" cy="3276600"/>
            <a:chOff x="2514600" y="1828800"/>
            <a:chExt cx="4267200" cy="4038600"/>
          </a:xfrm>
        </p:grpSpPr>
        <p:grpSp>
          <p:nvGrpSpPr>
            <p:cNvPr id="19" name="Group 38"/>
            <p:cNvGrpSpPr/>
            <p:nvPr/>
          </p:nvGrpSpPr>
          <p:grpSpPr>
            <a:xfrm>
              <a:off x="2514600" y="1828800"/>
              <a:ext cx="4267200" cy="4038600"/>
              <a:chOff x="2514600" y="1828800"/>
              <a:chExt cx="4267200" cy="4038600"/>
            </a:xfrm>
          </p:grpSpPr>
          <p:sp>
            <p:nvSpPr>
              <p:cNvPr id="25" name="Rounded Rectangle 24"/>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fred</a:t>
                </a:r>
                <a:endParaRPr lang="en-US" b="1" dirty="0" smtClean="0">
                  <a:solidFill>
                    <a:schemeClr val="tx1"/>
                  </a:solidFill>
                </a:endParaRPr>
              </a:p>
            </p:txBody>
          </p:sp>
          <p:sp>
            <p:nvSpPr>
              <p:cNvPr id="26" name="Rounded Rectangle 25"/>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chuck</a:t>
                </a:r>
              </a:p>
            </p:txBody>
          </p:sp>
          <p:sp>
            <p:nvSpPr>
              <p:cNvPr id="27" name="Rounded Rectangle 26"/>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eddie</a:t>
                </a:r>
                <a:endParaRPr lang="en-US" b="1" dirty="0" smtClean="0">
                  <a:solidFill>
                    <a:schemeClr val="tx1"/>
                  </a:solidFill>
                </a:endParaRPr>
              </a:p>
            </p:txBody>
          </p:sp>
          <p:sp>
            <p:nvSpPr>
              <p:cNvPr id="28" name="Rounded Rectangle 27"/>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alice</a:t>
                </a:r>
                <a:endParaRPr lang="en-US" b="1" dirty="0" smtClean="0">
                  <a:solidFill>
                    <a:schemeClr val="tx1"/>
                  </a:solidFill>
                </a:endParaRPr>
              </a:p>
            </p:txBody>
          </p:sp>
          <p:sp>
            <p:nvSpPr>
              <p:cNvPr id="29" name="Rounded Rectangle 28"/>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bob</a:t>
                </a:r>
              </a:p>
            </p:txBody>
          </p:sp>
          <p:sp>
            <p:nvSpPr>
              <p:cNvPr id="30" name="Rounded Rectangle 29"/>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dave</a:t>
                </a:r>
                <a:endParaRPr lang="en-US" b="1" dirty="0" smtClean="0">
                  <a:solidFill>
                    <a:schemeClr val="tx1"/>
                  </a:solidFill>
                </a:endParaRPr>
              </a:p>
            </p:txBody>
          </p:sp>
        </p:grpSp>
        <p:cxnSp>
          <p:nvCxnSpPr>
            <p:cNvPr id="20" name="Straight Arrow Connector 19"/>
            <p:cNvCxnSpPr>
              <a:stCxn id="25" idx="2"/>
              <a:endCxn id="26"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5" idx="2"/>
              <a:endCxn id="27"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8"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a:endCxn id="29"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2"/>
              <a:endCxn id="30"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C1D4534E-1B22-4A44-850A-B3E8E9EE687A}" type="slidenum">
              <a:rPr lang="en-US" smtClean="0"/>
              <a:t>18</a:t>
            </a:fld>
            <a:endParaRPr lang="en-US"/>
          </a:p>
        </p:txBody>
      </p:sp>
    </p:spTree>
    <p:extLst>
      <p:ext uri="{BB962C8B-B14F-4D97-AF65-F5344CB8AC3E}">
        <p14:creationId xmlns:p14="http://schemas.microsoft.com/office/powerpoint/2010/main" val="2712354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template questions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person-fn : Person -&gt; ??</a:t>
            </a:r>
          </a:p>
          <a:p>
            <a:pPr>
              <a:buNone/>
            </a:pPr>
            <a:r>
              <a:rPr lang="en-US" sz="2400" b="1" dirty="0" smtClean="0">
                <a:latin typeface="Consolas" pitchFamily="49" charset="0"/>
                <a:cs typeface="Consolas" pitchFamily="49" charset="0"/>
              </a:rPr>
              <a:t>(define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p)</a:t>
            </a:r>
          </a:p>
          <a:p>
            <a:pPr>
              <a:buNone/>
            </a:pPr>
            <a:r>
              <a:rPr lang="en-US" sz="2400" b="1" dirty="0" smtClean="0">
                <a:latin typeface="Consolas" pitchFamily="49" charset="0"/>
                <a:cs typeface="Consolas" pitchFamily="49" charset="0"/>
              </a:rPr>
              <a:t>  (... (person-name p) </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(person-children p))))</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persons-</a:t>
            </a:r>
            <a:r>
              <a:rPr lang="en-US" sz="2400" b="1" dirty="0" err="1" smtClean="0">
                <a:latin typeface="Consolas" pitchFamily="49" charset="0"/>
                <a:cs typeface="Consolas" pitchFamily="49" charset="0"/>
              </a:rPr>
              <a:t>fn</a:t>
            </a:r>
            <a:r>
              <a:rPr lang="en-US" sz="2400" b="1" dirty="0" smtClean="0">
                <a:latin typeface="Consolas" pitchFamily="49" charset="0"/>
                <a:cs typeface="Consolas" pitchFamily="49" charset="0"/>
              </a:rPr>
              <a:t> : Persons -&gt; ??</a:t>
            </a:r>
          </a:p>
          <a:p>
            <a:pPr>
              <a:buNone/>
            </a:pPr>
            <a:r>
              <a:rPr lang="en-US" sz="2400" b="1" dirty="0" smtClean="0">
                <a:latin typeface="Consolas" pitchFamily="49" charset="0"/>
                <a:cs typeface="Consolas" pitchFamily="49" charset="0"/>
              </a:rPr>
              <a:t>(define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[else (...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endParaRPr lang="en-US" dirty="0"/>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C1D4534E-1B22-4A44-850A-B3E8E9EE687A}" type="slidenum">
              <a:rPr lang="en-US" smtClean="0"/>
              <a:t>19</a:t>
            </a:fld>
            <a:endParaRPr lang="en-US"/>
          </a:p>
        </p:txBody>
      </p:sp>
    </p:spTree>
    <p:extLst>
      <p:ext uri="{BB962C8B-B14F-4D97-AF65-F5344CB8AC3E}">
        <p14:creationId xmlns:p14="http://schemas.microsoft.com/office/powerpoint/2010/main" val="342564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We've talked about binary trees</a:t>
            </a:r>
          </a:p>
          <a:p>
            <a:r>
              <a:rPr lang="en-US" dirty="0" smtClean="0"/>
              <a:t>Sometimes, we need to construct trees in which each node has an unbounded number of sons.  We call these </a:t>
            </a:r>
            <a:r>
              <a:rPr lang="en-US" i="1" dirty="0" smtClean="0"/>
              <a:t>multi-way trees</a:t>
            </a:r>
            <a:r>
              <a:rPr lang="en-US" dirty="0" smtClean="0"/>
              <a:t>.</a:t>
            </a:r>
          </a:p>
          <a:p>
            <a:pPr lvl="1"/>
            <a:r>
              <a:rPr lang="en-US" dirty="0" smtClean="0"/>
              <a:t>example: a file system, in which a directory can have any number of files or directories in it.</a:t>
            </a:r>
          </a:p>
          <a:p>
            <a:pPr lvl="1"/>
            <a:r>
              <a:rPr lang="en-US" dirty="0" smtClean="0"/>
              <a:t>example: S-expressions, in which a </a:t>
            </a:r>
            <a:r>
              <a:rPr lang="en-US" dirty="0" err="1" smtClean="0"/>
              <a:t>LoSS</a:t>
            </a:r>
            <a:r>
              <a:rPr lang="en-US" dirty="0" smtClean="0"/>
              <a:t> may contain any number of strings or </a:t>
            </a:r>
            <a:r>
              <a:rPr lang="en-US" dirty="0" err="1" smtClean="0"/>
              <a:t>SoS's</a:t>
            </a:r>
            <a:r>
              <a:rPr lang="en-US" dirty="0" smtClean="0"/>
              <a:t>.</a:t>
            </a:r>
          </a:p>
          <a:p>
            <a:pPr lvl="1"/>
            <a:r>
              <a:rPr lang="en-US" dirty="0" smtClean="0"/>
              <a:t>an XML item.</a:t>
            </a:r>
          </a:p>
          <a:p>
            <a:pPr lvl="1"/>
            <a:r>
              <a:rPr lang="en-US" dirty="0" smtClean="0"/>
              <a:t>in this lesson, we'll do a case study of one application of multi-way trees.</a:t>
            </a: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1864733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smtClean="0">
                <a:latin typeface="Consolas" pitchFamily="49" charset="0"/>
                <a:cs typeface="Consolas" pitchFamily="49" charset="0"/>
              </a:rPr>
              <a:t>;; Person -&gt; Persons</a:t>
            </a:r>
          </a:p>
          <a:p>
            <a:pPr>
              <a:buFont typeface="Arial" pitchFamily="34" charset="0"/>
              <a:buNone/>
            </a:pPr>
            <a:r>
              <a:rPr lang="en-US" sz="2000" b="1" dirty="0" smtClean="0">
                <a:latin typeface="Consolas" pitchFamily="49" charset="0"/>
                <a:cs typeface="Consolas" pitchFamily="49" charset="0"/>
              </a:rPr>
              <a:t>;; STRATEGY: Struct. </a:t>
            </a:r>
            <a:r>
              <a:rPr lang="en-US" sz="2000" b="1" dirty="0" err="1" smtClean="0">
                <a:latin typeface="Consolas" pitchFamily="49" charset="0"/>
                <a:cs typeface="Consolas" pitchFamily="49" charset="0"/>
              </a:rPr>
              <a:t>Decomp</a:t>
            </a:r>
            <a:r>
              <a:rPr lang="en-US" sz="2000" b="1" dirty="0" smtClean="0">
                <a:latin typeface="Consolas" pitchFamily="49" charset="0"/>
                <a:cs typeface="Consolas" pitchFamily="49" charset="0"/>
              </a:rPr>
              <a:t>. on p : Person</a:t>
            </a:r>
          </a:p>
          <a:p>
            <a:pPr>
              <a:buFont typeface="Arial" pitchFamily="34" charset="0"/>
              <a:buNone/>
            </a:pPr>
            <a:r>
              <a:rPr lang="en-US" sz="2000" b="1" dirty="0" smtClean="0">
                <a:latin typeface="Consolas" pitchFamily="49" charset="0"/>
                <a:cs typeface="Consolas" pitchFamily="49" charset="0"/>
              </a:rPr>
              <a:t>(define (person-descendants p)</a:t>
            </a:r>
          </a:p>
          <a:p>
            <a:pPr>
              <a:buFont typeface="Arial" pitchFamily="34" charset="0"/>
              <a:buNone/>
            </a:pPr>
            <a:r>
              <a:rPr lang="en-US" sz="2000" b="1" dirty="0" smtClean="0">
                <a:latin typeface="Consolas" pitchFamily="49" charset="0"/>
                <a:cs typeface="Consolas" pitchFamily="49" charset="0"/>
              </a:rPr>
              <a:t>  (...</a:t>
            </a:r>
          </a:p>
          <a:p>
            <a:pPr>
              <a:buFont typeface="Arial" pitchFamily="34" charset="0"/>
              <a:buNone/>
            </a:pPr>
            <a:r>
              <a:rPr lang="en-US" sz="2000" b="1" dirty="0" smtClean="0">
                <a:latin typeface="Consolas" pitchFamily="49" charset="0"/>
                <a:cs typeface="Consolas" pitchFamily="49" charset="0"/>
              </a:rPr>
              <a:t>   (person-children p)</a:t>
            </a:r>
          </a:p>
          <a:p>
            <a:pPr>
              <a:buFont typeface="Arial" pitchFamily="34" charset="0"/>
              <a:buNone/>
            </a:pPr>
            <a:r>
              <a:rPr lang="en-US" sz="2000" b="1" dirty="0" smtClean="0">
                <a:latin typeface="Consolas" pitchFamily="49" charset="0"/>
                <a:cs typeface="Consolas" pitchFamily="49" charset="0"/>
              </a:rPr>
              <a:t>   (persons-descendants (person-children p))))</a:t>
            </a:r>
          </a:p>
          <a:p>
            <a:pPr>
              <a:buFont typeface="Arial" pitchFamily="34" charset="0"/>
              <a:buNone/>
            </a:pP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 Persons -&gt; Persons</a:t>
            </a:r>
          </a:p>
          <a:p>
            <a:pPr>
              <a:buFont typeface="Arial" pitchFamily="34" charset="0"/>
              <a:buNone/>
            </a:pPr>
            <a:r>
              <a:rPr lang="en-US" sz="2000" b="1" dirty="0" smtClean="0">
                <a:latin typeface="Consolas" pitchFamily="49" charset="0"/>
                <a:cs typeface="Consolas" pitchFamily="49" charset="0"/>
              </a:rPr>
              <a:t>;; STRATEGY: Struct. </a:t>
            </a:r>
            <a:r>
              <a:rPr lang="en-US" sz="2000" b="1" dirty="0" err="1" smtClean="0">
                <a:latin typeface="Consolas" pitchFamily="49" charset="0"/>
                <a:cs typeface="Consolas" pitchFamily="49" charset="0"/>
              </a:rPr>
              <a:t>Decomp</a:t>
            </a:r>
            <a:r>
              <a:rPr lang="en-US" sz="2000" b="1" dirty="0" smtClean="0">
                <a:latin typeface="Consolas" pitchFamily="49" charset="0"/>
                <a:cs typeface="Consolas" pitchFamily="49" charset="0"/>
              </a:rPr>
              <a:t>. on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 Persons</a:t>
            </a:r>
          </a:p>
          <a:p>
            <a:pPr>
              <a:buFont typeface="Arial" pitchFamily="34" charset="0"/>
              <a:buNone/>
            </a:pPr>
            <a:r>
              <a:rPr lang="en-US" sz="2000" b="1" dirty="0" smtClean="0">
                <a:latin typeface="Consolas" pitchFamily="49" charset="0"/>
                <a:cs typeface="Consolas" pitchFamily="49" charset="0"/>
              </a:rPr>
              <a:t>(define (persons-descendants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  ]</a:t>
            </a:r>
          </a:p>
          <a:p>
            <a:pPr>
              <a:buFont typeface="Arial" pitchFamily="34" charset="0"/>
              <a:buNone/>
            </a:pPr>
            <a:r>
              <a:rPr lang="en-US" sz="2000" b="1" dirty="0" smtClean="0">
                <a:latin typeface="Consolas" pitchFamily="49" charset="0"/>
                <a:cs typeface="Consolas" pitchFamily="49" charset="0"/>
              </a:rPr>
              <a:t>    [else (...</a:t>
            </a:r>
          </a:p>
          <a:p>
            <a:pPr>
              <a:buFont typeface="Arial" pitchFamily="34" charset="0"/>
              <a:buNone/>
            </a:pPr>
            <a:r>
              <a:rPr lang="en-US" sz="2000" b="1" dirty="0" smtClean="0">
                <a:latin typeface="Consolas" pitchFamily="49" charset="0"/>
                <a:cs typeface="Consolas" pitchFamily="49" charset="0"/>
              </a:rPr>
              <a:t>           (person-descendants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(persons-descendants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Function Definitions</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smtClean="0">
                <a:latin typeface="Consolas" pitchFamily="49" charset="0"/>
                <a:cs typeface="Consolas" pitchFamily="49" charset="0"/>
              </a:rPr>
              <a:t>;; Person -&gt; Persons</a:t>
            </a:r>
          </a:p>
          <a:p>
            <a:pPr>
              <a:buNone/>
            </a:pPr>
            <a:r>
              <a:rPr lang="en-US" sz="2000" b="1" dirty="0" smtClean="0">
                <a:latin typeface="Consolas" pitchFamily="49" charset="0"/>
                <a:cs typeface="Consolas" pitchFamily="49" charset="0"/>
              </a:rPr>
              <a:t>;; STRATEGY: Struct. </a:t>
            </a:r>
            <a:r>
              <a:rPr lang="en-US" sz="2000" b="1" dirty="0" err="1" smtClean="0">
                <a:latin typeface="Consolas" pitchFamily="49" charset="0"/>
                <a:cs typeface="Consolas" pitchFamily="49" charset="0"/>
              </a:rPr>
              <a:t>Decomp</a:t>
            </a:r>
            <a:r>
              <a:rPr lang="en-US" sz="2000" b="1" dirty="0" smtClean="0">
                <a:latin typeface="Consolas" pitchFamily="49" charset="0"/>
                <a:cs typeface="Consolas" pitchFamily="49" charset="0"/>
              </a:rPr>
              <a:t>. on p : Person</a:t>
            </a:r>
          </a:p>
          <a:p>
            <a:pPr>
              <a:buNone/>
            </a:pPr>
            <a:r>
              <a:rPr lang="en-US" sz="2000" b="1" dirty="0" smtClean="0">
                <a:latin typeface="Consolas" pitchFamily="49" charset="0"/>
                <a:cs typeface="Consolas" pitchFamily="49" charset="0"/>
              </a:rPr>
              <a:t>(define (person-descendants p)</a:t>
            </a:r>
          </a:p>
          <a:p>
            <a:pPr>
              <a:buNone/>
            </a:pP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append</a:t>
            </a:r>
          </a:p>
          <a:p>
            <a:pPr>
              <a:buNone/>
            </a:pPr>
            <a:r>
              <a:rPr lang="en-US" sz="2000" b="1" dirty="0" smtClean="0">
                <a:latin typeface="Consolas" pitchFamily="49" charset="0"/>
                <a:cs typeface="Consolas" pitchFamily="49" charset="0"/>
              </a:rPr>
              <a:t>   (person-children p)</a:t>
            </a:r>
          </a:p>
          <a:p>
            <a:pPr>
              <a:buNone/>
            </a:pPr>
            <a:r>
              <a:rPr lang="en-US" sz="2000" b="1" dirty="0" smtClean="0">
                <a:latin typeface="Consolas" pitchFamily="49" charset="0"/>
                <a:cs typeface="Consolas" pitchFamily="49" charset="0"/>
              </a:rPr>
              <a:t>   (persons-descendants (person-children p))))</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Persons -&gt; Persons</a:t>
            </a:r>
          </a:p>
          <a:p>
            <a:pPr>
              <a:buNone/>
            </a:pPr>
            <a:r>
              <a:rPr lang="en-US" sz="2000" b="1" dirty="0" smtClean="0">
                <a:latin typeface="Consolas" pitchFamily="49" charset="0"/>
                <a:cs typeface="Consolas" pitchFamily="49" charset="0"/>
              </a:rPr>
              <a:t>;; STRATEGY: Struct. </a:t>
            </a:r>
            <a:r>
              <a:rPr lang="en-US" sz="2000" b="1" dirty="0" err="1" smtClean="0">
                <a:latin typeface="Consolas" pitchFamily="49" charset="0"/>
                <a:cs typeface="Consolas" pitchFamily="49" charset="0"/>
              </a:rPr>
              <a:t>Decomp</a:t>
            </a:r>
            <a:r>
              <a:rPr lang="en-US" sz="2000" b="1" dirty="0" smtClean="0">
                <a:latin typeface="Consolas" pitchFamily="49" charset="0"/>
                <a:cs typeface="Consolas" pitchFamily="49" charset="0"/>
              </a:rPr>
              <a:t>. on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 Persons</a:t>
            </a:r>
          </a:p>
          <a:p>
            <a:pPr>
              <a:buNone/>
            </a:pPr>
            <a:r>
              <a:rPr lang="en-US" sz="2000" b="1" dirty="0" smtClean="0">
                <a:latin typeface="Consolas" pitchFamily="49" charset="0"/>
                <a:cs typeface="Consolas" pitchFamily="49" charset="0"/>
              </a:rPr>
              <a:t>(define (persons-descendants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empty</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[else (</a:t>
            </a:r>
            <a:r>
              <a:rPr lang="en-US" sz="2000" b="1" dirty="0" smtClean="0">
                <a:solidFill>
                  <a:srgbClr val="FF0000"/>
                </a:solidFill>
                <a:latin typeface="Consolas" pitchFamily="49" charset="0"/>
                <a:cs typeface="Consolas" pitchFamily="49" charset="0"/>
              </a:rPr>
              <a:t>append</a:t>
            </a:r>
          </a:p>
          <a:p>
            <a:pPr>
              <a:buNone/>
            </a:pPr>
            <a:r>
              <a:rPr lang="en-US" sz="2000" b="1" dirty="0" smtClean="0">
                <a:latin typeface="Consolas" pitchFamily="49" charset="0"/>
                <a:cs typeface="Consolas" pitchFamily="49" charset="0"/>
              </a:rPr>
              <a:t>           (person-descendants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(persons-descendants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Rectangle 3"/>
          <p:cNvSpPr/>
          <p:nvPr/>
        </p:nvSpPr>
        <p:spPr>
          <a:xfrm>
            <a:off x="6943725" y="3733800"/>
            <a:ext cx="2133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
        <p:nvSpPr>
          <p:cNvPr id="6" name="Slide Number Placeholder 5"/>
          <p:cNvSpPr>
            <a:spLocks noGrp="1"/>
          </p:cNvSpPr>
          <p:nvPr>
            <p:ph type="sldNum" sz="quarter" idx="12"/>
          </p:nvPr>
        </p:nvSpPr>
        <p:spPr/>
        <p:txBody>
          <a:bodyPr/>
          <a:lstStyle/>
          <a:p>
            <a:fld id="{C1D4534E-1B22-4A44-850A-B3E8E9EE687A}" type="slidenum">
              <a:rPr lang="en-US" smtClean="0"/>
              <a:t>20</a:t>
            </a:fld>
            <a:endParaRPr lang="en-US"/>
          </a:p>
        </p:txBody>
      </p:sp>
    </p:spTree>
    <p:extLst>
      <p:ext uri="{BB962C8B-B14F-4D97-AF65-F5344CB8AC3E}">
        <p14:creationId xmlns:p14="http://schemas.microsoft.com/office/powerpoint/2010/main" val="258152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with the abstractions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Person -&gt; Persons</a:t>
            </a:r>
          </a:p>
          <a:p>
            <a:pPr>
              <a:buNone/>
            </a:pPr>
            <a:r>
              <a:rPr lang="en-US" sz="2000" b="1" dirty="0" smtClean="0">
                <a:latin typeface="Consolas" pitchFamily="49" charset="0"/>
                <a:cs typeface="Consolas" pitchFamily="49" charset="0"/>
              </a:rPr>
              <a:t>;; STRATEGY: Struct. </a:t>
            </a:r>
            <a:r>
              <a:rPr lang="en-US" sz="2000" b="1" dirty="0" err="1" smtClean="0">
                <a:latin typeface="Consolas" pitchFamily="49" charset="0"/>
                <a:cs typeface="Consolas" pitchFamily="49" charset="0"/>
              </a:rPr>
              <a:t>Decomp</a:t>
            </a:r>
            <a:r>
              <a:rPr lang="en-US" sz="2000" b="1" dirty="0" smtClean="0">
                <a:latin typeface="Consolas" pitchFamily="49" charset="0"/>
                <a:cs typeface="Consolas" pitchFamily="49" charset="0"/>
              </a:rPr>
              <a:t>. on p : Person</a:t>
            </a:r>
          </a:p>
          <a:p>
            <a:pPr>
              <a:buNone/>
            </a:pPr>
            <a:r>
              <a:rPr lang="en-US" sz="2000" b="1" dirty="0" smtClean="0">
                <a:latin typeface="Consolas" pitchFamily="49" charset="0"/>
                <a:cs typeface="Consolas" pitchFamily="49" charset="0"/>
              </a:rPr>
              <a:t>(define (person-descendants p)</a:t>
            </a:r>
          </a:p>
          <a:p>
            <a:pPr>
              <a:buNone/>
            </a:pPr>
            <a:r>
              <a:rPr lang="en-US" sz="2000" b="1" dirty="0" smtClean="0">
                <a:latin typeface="Consolas" pitchFamily="49" charset="0"/>
                <a:cs typeface="Consolas" pitchFamily="49" charset="0"/>
              </a:rPr>
              <a:t>  (append</a:t>
            </a:r>
          </a:p>
          <a:p>
            <a:pPr>
              <a:buNone/>
            </a:pPr>
            <a:r>
              <a:rPr lang="en-US" sz="2000" b="1" dirty="0" smtClean="0">
                <a:latin typeface="Consolas" pitchFamily="49" charset="0"/>
                <a:cs typeface="Consolas" pitchFamily="49" charset="0"/>
              </a:rPr>
              <a:t>   (person-children p)</a:t>
            </a:r>
          </a:p>
          <a:p>
            <a:pPr>
              <a:buNone/>
            </a:pPr>
            <a:r>
              <a:rPr lang="en-US" sz="2000" b="1" dirty="0" smtClean="0">
                <a:latin typeface="Consolas" pitchFamily="49" charset="0"/>
                <a:cs typeface="Consolas" pitchFamily="49" charset="0"/>
              </a:rPr>
              <a:t>   (persons-descendants (person-children p))))</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Persons -&gt; Persons</a:t>
            </a:r>
          </a:p>
          <a:p>
            <a:pPr>
              <a:buNone/>
            </a:pPr>
            <a:r>
              <a:rPr lang="en-US" sz="2000" b="1" dirty="0" smtClean="0">
                <a:latin typeface="Consolas" pitchFamily="49" charset="0"/>
                <a:cs typeface="Consolas" pitchFamily="49" charset="0"/>
              </a:rPr>
              <a:t>;; STRATEGY: HOFC</a:t>
            </a:r>
          </a:p>
          <a:p>
            <a:pPr>
              <a:buNone/>
            </a:pPr>
            <a:r>
              <a:rPr lang="en-US" sz="2000" b="1" dirty="0" smtClean="0">
                <a:latin typeface="Consolas" pitchFamily="49" charset="0"/>
                <a:cs typeface="Consolas" pitchFamily="49" charset="0"/>
              </a:rPr>
              <a:t>(define (persons-descendants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foldr</a:t>
            </a:r>
            <a:r>
              <a:rPr lang="en-US" sz="2000" b="1" dirty="0" smtClean="0">
                <a:latin typeface="Consolas" pitchFamily="49" charset="0"/>
                <a:cs typeface="Consolas" pitchFamily="49" charset="0"/>
              </a:rPr>
              <a:t> append empty</a:t>
            </a:r>
          </a:p>
          <a:p>
            <a:pPr>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(map person-descendants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 name="Rectangle 3"/>
          <p:cNvSpPr/>
          <p:nvPr/>
        </p:nvSpPr>
        <p:spPr>
          <a:xfrm>
            <a:off x="5715000" y="4138828"/>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Persons with Higher-Order Function Composition.  The functions are still mutually recursive.</a:t>
            </a:r>
          </a:p>
        </p:txBody>
      </p:sp>
      <p:sp>
        <p:nvSpPr>
          <p:cNvPr id="5" name="Slide Number Placeholder 4"/>
          <p:cNvSpPr>
            <a:spLocks noGrp="1"/>
          </p:cNvSpPr>
          <p:nvPr>
            <p:ph type="sldNum" sz="quarter" idx="12"/>
          </p:nvPr>
        </p:nvSpPr>
        <p:spPr/>
        <p:txBody>
          <a:bodyPr/>
          <a:lstStyle/>
          <a:p>
            <a:fld id="{C1D4534E-1B22-4A44-850A-B3E8E9EE687A}" type="slidenum">
              <a:rPr lang="en-US" smtClean="0"/>
              <a:t>21</a:t>
            </a:fld>
            <a:endParaRPr lang="en-US"/>
          </a:p>
        </p:txBody>
      </p:sp>
    </p:spTree>
    <p:extLst>
      <p:ext uri="{BB962C8B-B14F-4D97-AF65-F5344CB8AC3E}">
        <p14:creationId xmlns:p14="http://schemas.microsoft.com/office/powerpoint/2010/main" val="39791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(check-equal? </a:t>
            </a:r>
          </a:p>
          <a:p>
            <a:pPr>
              <a:buNone/>
            </a:pPr>
            <a:r>
              <a:rPr lang="en-US" sz="2000" b="1" dirty="0" smtClean="0">
                <a:latin typeface="Consolas" pitchFamily="49" charset="0"/>
                <a:cs typeface="Consolas" pitchFamily="49" charset="0"/>
              </a:rPr>
              <a:t> (person-descendants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(check-equal? </a:t>
            </a:r>
          </a:p>
          <a:p>
            <a:pPr>
              <a:buNone/>
            </a:pPr>
            <a:r>
              <a:rPr lang="en-US" sz="2000" b="1" dirty="0" smtClean="0">
                <a:latin typeface="Consolas" pitchFamily="49" charset="0"/>
                <a:cs typeface="Consolas" pitchFamily="49" charset="0"/>
              </a:rPr>
              <a:t> (persons-descendants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22</a:t>
            </a:fld>
            <a:endParaRPr lang="en-US"/>
          </a:p>
        </p:txBody>
      </p:sp>
    </p:spTree>
    <p:extLst>
      <p:ext uri="{BB962C8B-B14F-4D97-AF65-F5344CB8AC3E}">
        <p14:creationId xmlns:p14="http://schemas.microsoft.com/office/powerpoint/2010/main" val="101671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Are these good tests?</a:t>
            </a:r>
            <a:endParaRPr lang="en-US" dirty="0"/>
          </a:p>
        </p:txBody>
      </p:sp>
      <p:sp>
        <p:nvSpPr>
          <p:cNvPr id="3" name="Content Placeholder 2"/>
          <p:cNvSpPr>
            <a:spLocks noGrp="1"/>
          </p:cNvSpPr>
          <p:nvPr>
            <p:ph idx="1"/>
          </p:nvPr>
        </p:nvSpPr>
        <p:spPr/>
        <p:txBody>
          <a:bodyPr/>
          <a:lstStyle/>
          <a:p>
            <a:r>
              <a:rPr lang="en-US" dirty="0" smtClean="0"/>
              <a:t>Could a program fail these tests but still be correct? If so, how?</a:t>
            </a:r>
          </a:p>
          <a:p>
            <a:r>
              <a:rPr lang="en-US" dirty="0" smtClean="0"/>
              <a:t>Answer: Yes! It could produce the list of descendants in a different order.</a:t>
            </a: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23</a:t>
            </a:fld>
            <a:endParaRPr lang="en-US"/>
          </a:p>
        </p:txBody>
      </p:sp>
    </p:spTree>
    <p:extLst>
      <p:ext uri="{BB962C8B-B14F-4D97-AF65-F5344CB8AC3E}">
        <p14:creationId xmlns:p14="http://schemas.microsoft.com/office/powerpoint/2010/main" val="281429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Tests</a:t>
            </a:r>
            <a:endParaRPr lang="en-US" dirty="0"/>
          </a:p>
        </p:txBody>
      </p:sp>
      <p:sp>
        <p:nvSpPr>
          <p:cNvPr id="3" name="Content Placeholder 2"/>
          <p:cNvSpPr>
            <a:spLocks noGrp="1"/>
          </p:cNvSpPr>
          <p:nvPr>
            <p:ph idx="1"/>
          </p:nvPr>
        </p:nvSpPr>
        <p:spPr/>
        <p:txBody>
          <a:bodyPr>
            <a:normAutofit lnSpcReduction="10000"/>
          </a:bodyPr>
          <a:lstStyle/>
          <a:p>
            <a:pPr>
              <a:buNone/>
            </a:pPr>
            <a:r>
              <a:rPr lang="en-US" sz="2000" b="1" dirty="0" smtClean="0">
                <a:solidFill>
                  <a:srgbClr val="FF0000"/>
                </a:solidFill>
                <a:latin typeface="Consolas" pitchFamily="49" charset="0"/>
                <a:cs typeface="Consolas" pitchFamily="49" charset="0"/>
              </a:rPr>
              <a:t>(require "sets.rkt")   </a:t>
            </a:r>
            <a:r>
              <a:rPr lang="en-US" sz="2000" b="1" dirty="0" smtClean="0">
                <a:latin typeface="Consolas" pitchFamily="49" charset="0"/>
                <a:cs typeface="Consolas" pitchFamily="49" charset="0"/>
              </a:rPr>
              <a:t>;; or whatever...</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 </a:t>
            </a:r>
            <a:r>
              <a:rPr lang="en-US" sz="2000" b="1" dirty="0" smtClean="0">
                <a:solidFill>
                  <a:srgbClr val="FF0000"/>
                </a:solidFill>
                <a:latin typeface="Consolas" pitchFamily="49" charset="0"/>
                <a:cs typeface="Consolas" pitchFamily="49" charset="0"/>
              </a:rPr>
              <a:t>set-equal?</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 </a:t>
            </a:r>
            <a:r>
              <a:rPr lang="en-US" sz="2000" b="1" dirty="0" smtClean="0">
                <a:solidFill>
                  <a:srgbClr val="FF0000"/>
                </a:solidFill>
                <a:latin typeface="Consolas" pitchFamily="49" charset="0"/>
                <a:cs typeface="Consolas" pitchFamily="49" charset="0"/>
              </a:rPr>
              <a:t>set-equal?</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 bob))</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 </a:t>
            </a:r>
            <a:r>
              <a:rPr lang="en-US" sz="2000" b="1" dirty="0" smtClean="0">
                <a:solidFill>
                  <a:srgbClr val="FF0000"/>
                </a:solidFill>
                <a:latin typeface="Consolas" pitchFamily="49" charset="0"/>
                <a:cs typeface="Consolas" pitchFamily="49" charset="0"/>
              </a:rPr>
              <a:t>set-equal?</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(persons-descendants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13" name="Right Arrow 12"/>
          <p:cNvSpPr/>
          <p:nvPr/>
        </p:nvSpPr>
        <p:spPr>
          <a:xfrm rot="3661945">
            <a:off x="4042223" y="3729199"/>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Right Arrow 13"/>
          <p:cNvSpPr/>
          <p:nvPr/>
        </p:nvSpPr>
        <p:spPr>
          <a:xfrm rot="7016350">
            <a:off x="4005174" y="3729441"/>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Rectangle 4"/>
          <p:cNvSpPr/>
          <p:nvPr/>
        </p:nvSpPr>
        <p:spPr>
          <a:xfrm>
            <a:off x="6477000" y="762000"/>
            <a:ext cx="22098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smtClean="0">
                <a:solidFill>
                  <a:schemeClr val="tx1"/>
                </a:solidFill>
              </a:rPr>
              <a:t>1. We </a:t>
            </a:r>
            <a:r>
              <a:rPr lang="en-US" sz="1200" dirty="0">
                <a:solidFill>
                  <a:schemeClr val="tx1"/>
                </a:solidFill>
              </a:rPr>
              <a:t>could have our purpose statement specify the order in which the descendants are to be listed.</a:t>
            </a:r>
          </a:p>
          <a:p>
            <a:pPr lvl="0"/>
            <a:r>
              <a:rPr lang="en-US" sz="1200" dirty="0" smtClean="0">
                <a:solidFill>
                  <a:schemeClr val="tx1"/>
                </a:solidFill>
              </a:rPr>
              <a:t>2. We </a:t>
            </a:r>
            <a:r>
              <a:rPr lang="en-US" sz="1200" dirty="0">
                <a:solidFill>
                  <a:schemeClr val="tx1"/>
                </a:solidFill>
              </a:rPr>
              <a:t>could use smarter tests that would accept the answer list in any order</a:t>
            </a:r>
            <a:r>
              <a:rPr lang="en-US" sz="1200" dirty="0" smtClean="0">
                <a:solidFill>
                  <a:schemeClr val="tx1"/>
                </a:solidFill>
              </a:rPr>
              <a:t>.</a:t>
            </a:r>
          </a:p>
        </p:txBody>
      </p:sp>
      <p:sp>
        <p:nvSpPr>
          <p:cNvPr id="8" name="Rectangle 7"/>
          <p:cNvSpPr/>
          <p:nvPr/>
        </p:nvSpPr>
        <p:spPr>
          <a:xfrm>
            <a:off x="6477000" y="2933700"/>
            <a:ext cx="2209800" cy="2438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tx1"/>
                </a:solidFill>
              </a:rPr>
              <a:t>Here </a:t>
            </a:r>
            <a:r>
              <a:rPr lang="en-US" sz="1200" dirty="0">
                <a:solidFill>
                  <a:schemeClr val="tx1"/>
                </a:solidFill>
              </a:rPr>
              <a:t>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require a library that provides </a:t>
            </a:r>
            <a:r>
              <a:rPr lang="en-US" sz="1200" b="1" dirty="0">
                <a:solidFill>
                  <a:schemeClr val="tx1"/>
                </a:solidFill>
              </a:rPr>
              <a:t>set-equal?</a:t>
            </a:r>
            <a:r>
              <a:rPr lang="en-US" sz="1200" dirty="0">
                <a:solidFill>
                  <a:schemeClr val="tx1"/>
                </a:solidFill>
              </a:rPr>
              <a:t>-- the file </a:t>
            </a:r>
            <a:r>
              <a:rPr lang="en-US" sz="1200" b="1" dirty="0" err="1">
                <a:solidFill>
                  <a:schemeClr val="tx1"/>
                </a:solidFill>
              </a:rPr>
              <a:t>sets.rkt</a:t>
            </a:r>
            <a:r>
              <a:rPr lang="en-US" sz="1200" dirty="0">
                <a:solidFill>
                  <a:schemeClr val="tx1"/>
                </a:solidFill>
              </a:rPr>
              <a:t>, which we worked with last week, will do nicely.  We've put a working copy of </a:t>
            </a:r>
            <a:r>
              <a:rPr lang="en-US" sz="1200" b="1" dirty="0" err="1">
                <a:solidFill>
                  <a:schemeClr val="tx1"/>
                </a:solidFill>
              </a:rPr>
              <a:t>sets.rkt</a:t>
            </a:r>
            <a:r>
              <a:rPr lang="en-US" sz="1200" dirty="0">
                <a:solidFill>
                  <a:schemeClr val="tx1"/>
                </a:solidFill>
              </a:rPr>
              <a:t> in the Examples </a:t>
            </a:r>
            <a:r>
              <a:rPr lang="en-US" sz="1200" dirty="0" smtClean="0">
                <a:solidFill>
                  <a:schemeClr val="tx1"/>
                </a:solidFill>
              </a:rPr>
              <a:t>file </a:t>
            </a:r>
            <a:r>
              <a:rPr lang="en-US" sz="1200" dirty="0">
                <a:solidFill>
                  <a:schemeClr val="tx1"/>
                </a:solidFill>
              </a:rPr>
              <a:t>for this </a:t>
            </a:r>
            <a:r>
              <a:rPr lang="en-US" sz="1200" dirty="0" smtClean="0">
                <a:solidFill>
                  <a:schemeClr val="tx1"/>
                </a:solidFill>
              </a:rPr>
              <a:t>week. </a:t>
            </a:r>
          </a:p>
        </p:txBody>
      </p:sp>
      <p:sp>
        <p:nvSpPr>
          <p:cNvPr id="9" name="Rectangle 8"/>
          <p:cNvSpPr/>
          <p:nvPr/>
        </p:nvSpPr>
        <p:spPr>
          <a:xfrm>
            <a:off x="6477000" y="5715000"/>
            <a:ext cx="2209800" cy="7429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tx1"/>
                </a:solidFill>
              </a:rPr>
              <a:t>Here are some </a:t>
            </a:r>
            <a:r>
              <a:rPr lang="en-US" sz="1200" dirty="0">
                <a:solidFill>
                  <a:schemeClr val="tx1"/>
                </a:solidFill>
              </a:rPr>
              <a:t>tests for </a:t>
            </a:r>
            <a:r>
              <a:rPr lang="en-US" sz="1200" b="1" dirty="0">
                <a:solidFill>
                  <a:schemeClr val="tx1"/>
                </a:solidFill>
              </a:rPr>
              <a:t>(descendants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r>
              <a:rPr lang="en-US" sz="1200" dirty="0" smtClean="0">
                <a:solidFill>
                  <a:schemeClr val="tx1"/>
                </a:solidFill>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24</a:t>
            </a:fld>
            <a:endParaRPr lang="en-US"/>
          </a:p>
        </p:txBody>
      </p:sp>
    </p:spTree>
    <p:extLst>
      <p:ext uri="{BB962C8B-B14F-4D97-AF65-F5344CB8AC3E}">
        <p14:creationId xmlns:p14="http://schemas.microsoft.com/office/powerpoint/2010/main" val="4260003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You should now be </a:t>
            </a:r>
            <a:r>
              <a:rPr lang="en-US" dirty="0"/>
              <a:t>able to:</a:t>
            </a:r>
          </a:p>
          <a:p>
            <a:pPr lvl="1"/>
            <a:r>
              <a:rPr lang="en-US" dirty="0"/>
              <a:t>recognize situations in which a </a:t>
            </a:r>
            <a:r>
              <a:rPr lang="en-US" dirty="0" smtClean="0"/>
              <a:t>structure </a:t>
            </a:r>
            <a:r>
              <a:rPr lang="en-US" dirty="0"/>
              <a:t>may have a component that is a list of </a:t>
            </a:r>
            <a:r>
              <a:rPr lang="en-US" dirty="0" smtClean="0"/>
              <a:t>similar structures</a:t>
            </a:r>
          </a:p>
          <a:p>
            <a:pPr lvl="1"/>
            <a:r>
              <a:rPr lang="en-US" dirty="0" smtClean="0"/>
              <a:t>write a data definition for such values</a:t>
            </a:r>
          </a:p>
          <a:p>
            <a:pPr lvl="1"/>
            <a:r>
              <a:rPr lang="en-US" dirty="0" smtClean="0"/>
              <a:t>write a template for such a structure</a:t>
            </a:r>
            <a:endParaRPr lang="en-US" dirty="0"/>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25</a:t>
            </a:fld>
            <a:endParaRPr lang="en-US"/>
          </a:p>
        </p:txBody>
      </p:sp>
    </p:spTree>
    <p:extLst>
      <p:ext uri="{BB962C8B-B14F-4D97-AF65-F5344CB8AC3E}">
        <p14:creationId xmlns:p14="http://schemas.microsoft.com/office/powerpoint/2010/main" val="140007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the Discussion Board</a:t>
            </a:r>
          </a:p>
          <a:p>
            <a:r>
              <a:rPr lang="en-US" dirty="0" smtClean="0"/>
              <a:t>Do </a:t>
            </a:r>
            <a:r>
              <a:rPr lang="en-US" dirty="0" smtClean="0">
                <a:hlinkClick r:id="rId2" action="ppaction://hlinkfile"/>
              </a:rPr>
              <a:t>Guided Practice 6.6</a:t>
            </a:r>
            <a:endParaRPr lang="en-US" dirty="0" smtClean="0"/>
          </a:p>
          <a:p>
            <a:r>
              <a:rPr lang="en-US" dirty="0" smtClean="0"/>
              <a:t>Do the problem set</a:t>
            </a:r>
          </a:p>
        </p:txBody>
      </p:sp>
      <p:sp>
        <p:nvSpPr>
          <p:cNvPr id="4" name="Slide Number Placeholder 3"/>
          <p:cNvSpPr>
            <a:spLocks noGrp="1"/>
          </p:cNvSpPr>
          <p:nvPr>
            <p:ph type="sldNum" sz="quarter" idx="12"/>
          </p:nvPr>
        </p:nvSpPr>
        <p:spPr/>
        <p:txBody>
          <a:bodyPr/>
          <a:lstStyle/>
          <a:p>
            <a:fld id="{C1D4534E-1B22-4A44-850A-B3E8E9EE687A}" type="slidenum">
              <a:rPr lang="en-US" smtClean="0"/>
              <a:t>26</a:t>
            </a:fld>
            <a:endParaRPr lang="en-US"/>
          </a:p>
        </p:txBody>
      </p:sp>
    </p:spTree>
    <p:extLst>
      <p:ext uri="{BB962C8B-B14F-4D97-AF65-F5344CB8AC3E}">
        <p14:creationId xmlns:p14="http://schemas.microsoft.com/office/powerpoint/2010/main" val="1297673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a:t>
            </a:r>
            <a:r>
              <a:rPr lang="en-US" dirty="0" smtClean="0"/>
              <a:t>structure </a:t>
            </a:r>
            <a:r>
              <a:rPr lang="en-US" dirty="0"/>
              <a:t>may have a component that is a list of </a:t>
            </a:r>
            <a:r>
              <a:rPr lang="en-US" dirty="0" smtClean="0"/>
              <a:t>similar structures</a:t>
            </a:r>
          </a:p>
          <a:p>
            <a:pPr lvl="1"/>
            <a:r>
              <a:rPr lang="en-US" dirty="0" smtClean="0"/>
              <a:t>write a data definition for such values</a:t>
            </a:r>
          </a:p>
          <a:p>
            <a:pPr lvl="1"/>
            <a:r>
              <a:rPr lang="en-US" dirty="0" smtClean="0"/>
              <a:t>write a template for such a structure</a:t>
            </a:r>
            <a:endParaRPr lang="en-US" dirty="0"/>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Tree>
    <p:extLst>
      <p:ext uri="{BB962C8B-B14F-4D97-AF65-F5344CB8AC3E}">
        <p14:creationId xmlns:p14="http://schemas.microsoft.com/office/powerpoint/2010/main" val="906516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Ancestor Trees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latin typeface="Consolas" pitchFamily="49" charset="0"/>
                <a:cs typeface="Consolas" pitchFamily="49" charset="0"/>
              </a:rPr>
              <a:t>(define-</a:t>
            </a:r>
            <a:r>
              <a:rPr lang="en-US" b="1" dirty="0" err="1" smtClean="0">
                <a:latin typeface="Consolas" pitchFamily="49" charset="0"/>
                <a:cs typeface="Consolas" pitchFamily="49" charset="0"/>
              </a:rPr>
              <a:t>struct</a:t>
            </a:r>
            <a:r>
              <a:rPr lang="en-US" b="1" dirty="0" smtClean="0">
                <a:latin typeface="Consolas" pitchFamily="49" charset="0"/>
                <a:cs typeface="Consolas" pitchFamily="49" charset="0"/>
              </a:rPr>
              <a:t> person (name father mother))</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 </a:t>
            </a:r>
            <a:r>
              <a:rPr lang="en-US" b="1" dirty="0" smtClean="0">
                <a:solidFill>
                  <a:srgbClr val="FF0000"/>
                </a:solidFill>
                <a:latin typeface="Consolas" pitchFamily="49" charset="0"/>
                <a:cs typeface="Consolas" pitchFamily="49" charset="0"/>
              </a:rPr>
              <a:t>Person</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--"Adam"</a:t>
            </a:r>
          </a:p>
          <a:p>
            <a:pPr>
              <a:buNone/>
            </a:pPr>
            <a:r>
              <a:rPr lang="en-US" b="1" dirty="0" smtClean="0">
                <a:latin typeface="Consolas" pitchFamily="49" charset="0"/>
                <a:cs typeface="Consolas" pitchFamily="49" charset="0"/>
              </a:rPr>
              <a:t>;; --"Eve"</a:t>
            </a:r>
          </a:p>
          <a:p>
            <a:pPr>
              <a:buNone/>
            </a:pPr>
            <a:r>
              <a:rPr lang="en-US" b="1" dirty="0" smtClean="0">
                <a:latin typeface="Consolas" pitchFamily="49" charset="0"/>
                <a:cs typeface="Consolas" pitchFamily="49" charset="0"/>
              </a:rPr>
              <a:t>;; --(make-person String </a:t>
            </a:r>
            <a:r>
              <a:rPr lang="en-US" b="1" dirty="0" smtClean="0">
                <a:solidFill>
                  <a:srgbClr val="FF0000"/>
                </a:solidFill>
                <a:latin typeface="Consolas" pitchFamily="49" charset="0"/>
                <a:cs typeface="Consolas" pitchFamily="49" charset="0"/>
              </a:rPr>
              <a:t>Person</a:t>
            </a:r>
            <a:r>
              <a:rPr lang="en-US" b="1" dirty="0" smtClean="0">
                <a:latin typeface="Consolas" pitchFamily="49" charset="0"/>
                <a:cs typeface="Consolas" pitchFamily="49" charset="0"/>
              </a:rPr>
              <a:t> </a:t>
            </a:r>
            <a:r>
              <a:rPr lang="en-US" b="1" dirty="0" err="1" smtClean="0">
                <a:solidFill>
                  <a:srgbClr val="FF0000"/>
                </a:solidFill>
                <a:latin typeface="Consolas" pitchFamily="49" charset="0"/>
                <a:cs typeface="Consolas" pitchFamily="49" charset="0"/>
              </a:rPr>
              <a:t>Person</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person-fn : Person -&gt; ???</a:t>
            </a:r>
          </a:p>
          <a:p>
            <a:pPr>
              <a:buNone/>
            </a:pPr>
            <a:r>
              <a:rPr lang="en-US" b="1" dirty="0" smtClean="0">
                <a:latin typeface="Consolas" pitchFamily="49" charset="0"/>
                <a:cs typeface="Consolas" pitchFamily="49" charset="0"/>
              </a:rPr>
              <a:t>(define (</a:t>
            </a:r>
            <a:r>
              <a:rPr lang="en-US" b="1" dirty="0" smtClean="0">
                <a:solidFill>
                  <a:srgbClr val="FF0000"/>
                </a:solidFill>
                <a:latin typeface="Consolas" pitchFamily="49" charset="0"/>
                <a:cs typeface="Consolas" pitchFamily="49" charset="0"/>
              </a:rPr>
              <a:t>person-fn</a:t>
            </a:r>
            <a:r>
              <a:rPr lang="en-US" b="1" dirty="0" smtClean="0">
                <a:latin typeface="Consolas" pitchFamily="49" charset="0"/>
                <a:cs typeface="Consolas" pitchFamily="49" charset="0"/>
              </a:rPr>
              <a:t> p)</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adam</a:t>
            </a:r>
            <a:r>
              <a:rPr lang="en-US" b="1" dirty="0" smtClean="0">
                <a:latin typeface="Consolas" pitchFamily="49" charset="0"/>
                <a:cs typeface="Consolas" pitchFamily="49" charset="0"/>
              </a:rPr>
              <a:t>? p) ...]</a:t>
            </a:r>
          </a:p>
          <a:p>
            <a:pPr>
              <a:buNone/>
            </a:pPr>
            <a:r>
              <a:rPr lang="en-US" b="1" dirty="0" smtClean="0">
                <a:latin typeface="Consolas" pitchFamily="49" charset="0"/>
                <a:cs typeface="Consolas" pitchFamily="49" charset="0"/>
              </a:rPr>
              <a:t>    [(eve? p) ...]</a:t>
            </a:r>
          </a:p>
          <a:p>
            <a:pPr>
              <a:buNone/>
            </a:pPr>
            <a:r>
              <a:rPr lang="en-US" b="1" dirty="0" smtClean="0">
                <a:latin typeface="Consolas" pitchFamily="49" charset="0"/>
                <a:cs typeface="Consolas" pitchFamily="49" charset="0"/>
              </a:rPr>
              <a:t>    [else (...</a:t>
            </a:r>
          </a:p>
          <a:p>
            <a:pPr>
              <a:buNone/>
            </a:pPr>
            <a:r>
              <a:rPr lang="en-US" b="1" dirty="0" smtClean="0">
                <a:latin typeface="Consolas" pitchFamily="49" charset="0"/>
                <a:cs typeface="Consolas" pitchFamily="49" charset="0"/>
              </a:rPr>
              <a:t>           (person-name p)</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person-fn</a:t>
            </a:r>
            <a:r>
              <a:rPr lang="en-US" b="1" dirty="0" smtClean="0">
                <a:latin typeface="Consolas" pitchFamily="49" charset="0"/>
                <a:cs typeface="Consolas" pitchFamily="49" charset="0"/>
              </a:rPr>
              <a:t> (person-father p))</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person-fn</a:t>
            </a:r>
            <a:r>
              <a:rPr lang="en-US" b="1" dirty="0" smtClean="0">
                <a:latin typeface="Consolas" pitchFamily="49" charset="0"/>
                <a:cs typeface="Consolas" pitchFamily="49" charset="0"/>
              </a:rPr>
              <a:t> (person-mother p)))]))</a:t>
            </a:r>
            <a:endParaRPr lang="en-US" b="1" dirty="0">
              <a:latin typeface="Consolas" pitchFamily="49" charset="0"/>
              <a:cs typeface="Consolas" pitchFamily="49" charset="0"/>
            </a:endParaRPr>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Rectangle 9"/>
          <p:cNvSpPr/>
          <p:nvPr/>
        </p:nvSpPr>
        <p:spPr>
          <a:xfrm>
            <a:off x="6172200" y="2133600"/>
            <a:ext cx="2514600" cy="2286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r>
              <a:rPr lang="en-US" dirty="0" smtClean="0">
                <a:solidFill>
                  <a:schemeClr val="tx1"/>
                </a:solidFill>
              </a:rPr>
              <a:t>".</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4</a:t>
            </a:fld>
            <a:endParaRPr lang="en-US"/>
          </a:p>
        </p:txBody>
      </p:sp>
    </p:spTree>
    <p:extLst>
      <p:ext uri="{BB962C8B-B14F-4D97-AF65-F5344CB8AC3E}">
        <p14:creationId xmlns:p14="http://schemas.microsoft.com/office/powerpoint/2010/main" val="320939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Different Info Analysis: </a:t>
            </a:r>
            <a:br>
              <a:rPr lang="en-US" dirty="0" smtClean="0"/>
            </a:br>
            <a:r>
              <a:rPr lang="en-US" dirty="0" smtClean="0"/>
              <a:t>Descendant Trees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(define-</a:t>
            </a:r>
            <a:r>
              <a:rPr lang="en-US" sz="2400" b="1" dirty="0" err="1" smtClean="0">
                <a:latin typeface="Consolas" pitchFamily="49" charset="0"/>
                <a:cs typeface="Consolas" pitchFamily="49" charset="0"/>
              </a:rPr>
              <a:t>struct</a:t>
            </a:r>
            <a:r>
              <a:rPr lang="en-US" sz="2400" b="1" dirty="0" smtClean="0">
                <a:latin typeface="Consolas" pitchFamily="49" charset="0"/>
                <a:cs typeface="Consolas" pitchFamily="49" charset="0"/>
              </a:rPr>
              <a:t> person (name children))</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A </a:t>
            </a:r>
            <a:r>
              <a:rPr lang="en-US" sz="2400" b="1" dirty="0" smtClean="0">
                <a:solidFill>
                  <a:srgbClr val="FF0000"/>
                </a:solidFill>
                <a:latin typeface="Consolas" pitchFamily="49" charset="0"/>
                <a:cs typeface="Consolas" pitchFamily="49" charset="0"/>
              </a:rPr>
              <a:t>Person</a:t>
            </a:r>
            <a:r>
              <a:rPr lang="en-US" sz="2400" b="1" dirty="0" smtClean="0">
                <a:latin typeface="Consolas" pitchFamily="49" charset="0"/>
                <a:cs typeface="Consolas" pitchFamily="49" charset="0"/>
              </a:rPr>
              <a:t> is a </a:t>
            </a:r>
          </a:p>
          <a:p>
            <a:pPr>
              <a:buNone/>
            </a:pPr>
            <a:r>
              <a:rPr lang="en-US" sz="2400" b="1" dirty="0" smtClean="0">
                <a:latin typeface="Consolas" pitchFamily="49" charset="0"/>
                <a:cs typeface="Consolas" pitchFamily="49" charset="0"/>
              </a:rPr>
              <a:t>;; (make-person String </a:t>
            </a:r>
            <a:r>
              <a:rPr lang="en-US" sz="2400" b="1" dirty="0" smtClean="0">
                <a:solidFill>
                  <a:schemeClr val="accent1"/>
                </a:solidFill>
                <a:latin typeface="Consolas" pitchFamily="49" charset="0"/>
                <a:cs typeface="Consolas" pitchFamily="49" charset="0"/>
              </a:rPr>
              <a:t>Persons</a:t>
            </a:r>
            <a:r>
              <a:rPr lang="en-US" sz="2400" b="1" dirty="0" smtClean="0">
                <a:latin typeface="Consolas" pitchFamily="49" charset="0"/>
                <a:cs typeface="Consolas" pitchFamily="49" charset="0"/>
              </a:rPr>
              <a:t>)</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A </a:t>
            </a:r>
            <a:r>
              <a:rPr lang="en-US" sz="2400" b="1" dirty="0" smtClean="0">
                <a:solidFill>
                  <a:schemeClr val="accent1"/>
                </a:solidFill>
                <a:latin typeface="Consolas" pitchFamily="49" charset="0"/>
                <a:cs typeface="Consolas" pitchFamily="49" charset="0"/>
              </a:rPr>
              <a:t>Persons</a:t>
            </a:r>
            <a:r>
              <a:rPr lang="en-US" sz="2400" b="1" dirty="0" smtClean="0">
                <a:latin typeface="Consolas" pitchFamily="49" charset="0"/>
                <a:cs typeface="Consolas" pitchFamily="49" charset="0"/>
              </a:rPr>
              <a:t> is one of</a:t>
            </a:r>
          </a:p>
          <a:p>
            <a:pPr>
              <a:buNone/>
            </a:pPr>
            <a:r>
              <a:rPr lang="en-US" sz="2400" b="1" dirty="0" smtClean="0">
                <a:latin typeface="Consolas" pitchFamily="49" charset="0"/>
                <a:cs typeface="Consolas" pitchFamily="49" charset="0"/>
              </a:rPr>
              <a:t>;; -- empty</a:t>
            </a:r>
          </a:p>
          <a:p>
            <a:pPr>
              <a:buNone/>
            </a:pPr>
            <a:r>
              <a:rPr lang="en-US" sz="2400" b="1" dirty="0" smtClean="0">
                <a:latin typeface="Consolas" pitchFamily="49" charset="0"/>
                <a:cs typeface="Consolas" pitchFamily="49" charset="0"/>
              </a:rPr>
              <a:t>;; -- (cons </a:t>
            </a:r>
            <a:r>
              <a:rPr lang="en-US" sz="2400" b="1" dirty="0" smtClean="0">
                <a:solidFill>
                  <a:srgbClr val="FF0000"/>
                </a:solidFill>
                <a:latin typeface="Consolas" pitchFamily="49" charset="0"/>
                <a:cs typeface="Consolas" pitchFamily="49" charset="0"/>
              </a:rPr>
              <a:t>Person</a:t>
            </a: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4" name="Right Arrow 3"/>
          <p:cNvSpPr/>
          <p:nvPr/>
        </p:nvSpPr>
        <p:spPr>
          <a:xfrm rot="9176627">
            <a:off x="3758796" y="3375701"/>
            <a:ext cx="15574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6" name="Right Arrow 5"/>
          <p:cNvSpPr/>
          <p:nvPr/>
        </p:nvSpPr>
        <p:spPr>
          <a:xfrm rot="14342092">
            <a:off x="1872387" y="3546942"/>
            <a:ext cx="206476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4574221" y="5257800"/>
            <a:ext cx="3505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solidFill>
                  <a:schemeClr val="tx1"/>
                </a:solidFill>
              </a:rPr>
              <a:t>Two </a:t>
            </a:r>
            <a:r>
              <a:rPr lang="en-US" sz="2400" i="1" dirty="0" smtClean="0">
                <a:solidFill>
                  <a:srgbClr val="FF0000"/>
                </a:solidFill>
              </a:rPr>
              <a:t>mutually recursive </a:t>
            </a:r>
            <a:r>
              <a:rPr lang="en-US" sz="2400" dirty="0" smtClean="0">
                <a:solidFill>
                  <a:schemeClr val="tx1"/>
                </a:solidFill>
              </a:rPr>
              <a:t>data definitions</a:t>
            </a:r>
          </a:p>
        </p:txBody>
      </p:sp>
      <p:sp>
        <p:nvSpPr>
          <p:cNvPr id="5" name="Rectangle 4"/>
          <p:cNvSpPr/>
          <p:nvPr/>
        </p:nvSpPr>
        <p:spPr>
          <a:xfrm>
            <a:off x="5873827" y="2132183"/>
            <a:ext cx="32004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mutually-recursive data definitions.</a:t>
            </a:r>
          </a:p>
        </p:txBody>
      </p:sp>
      <p:sp>
        <p:nvSpPr>
          <p:cNvPr id="7" name="Slide Number Placeholder 6"/>
          <p:cNvSpPr>
            <a:spLocks noGrp="1"/>
          </p:cNvSpPr>
          <p:nvPr>
            <p:ph type="sldNum" sz="quarter" idx="12"/>
          </p:nvPr>
        </p:nvSpPr>
        <p:spPr/>
        <p:txBody>
          <a:bodyPr/>
          <a:lstStyle/>
          <a:p>
            <a:fld id="{C1D4534E-1B22-4A44-850A-B3E8E9EE687A}" type="slidenum">
              <a:rPr lang="en-US" smtClean="0"/>
              <a:t>5</a:t>
            </a:fld>
            <a:endParaRPr lang="en-US"/>
          </a:p>
        </p:txBody>
      </p:sp>
    </p:spTree>
    <p:extLst>
      <p:ext uri="{BB962C8B-B14F-4D97-AF65-F5344CB8AC3E}">
        <p14:creationId xmlns:p14="http://schemas.microsoft.com/office/powerpoint/2010/main" val="15855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fade">
                                      <p:cBhvr>
                                        <p:cTn id="17" dur="2000"/>
                                        <p:tgtEl>
                                          <p:spTgt spid="8">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uiExpand="1"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mutual recursion</a:t>
            </a:r>
            <a:endParaRPr lang="en-US" dirty="0"/>
          </a:p>
        </p:txBody>
      </p:sp>
      <p:sp>
        <p:nvSpPr>
          <p:cNvPr id="3" name="Content Placeholder 2"/>
          <p:cNvSpPr>
            <a:spLocks noGrp="1"/>
          </p:cNvSpPr>
          <p:nvPr>
            <p:ph idx="1"/>
          </p:nvPr>
        </p:nvSpPr>
        <p:spPr/>
        <p:txBody>
          <a:bodyPr/>
          <a:lstStyle/>
          <a:p>
            <a:pPr>
              <a:buNone/>
            </a:pP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a:t>
            </a:r>
            <a:r>
              <a:rPr lang="en-US" b="1" dirty="0" smtClean="0">
                <a:latin typeface="Consolas" pitchFamily="49" charset="0"/>
                <a:cs typeface="Consolas" pitchFamily="49" charset="0"/>
              </a:rPr>
              <a:t>Person        </a:t>
            </a:r>
            <a:r>
              <a:rPr lang="en-US" b="1" dirty="0">
                <a:latin typeface="Consolas" pitchFamily="49" charset="0"/>
                <a:cs typeface="Consolas" pitchFamily="49" charset="0"/>
              </a:rPr>
              <a:t> </a:t>
            </a:r>
            <a:r>
              <a:rPr lang="en-US" b="1" dirty="0" smtClean="0">
                <a:latin typeface="Consolas" pitchFamily="49" charset="0"/>
                <a:cs typeface="Consolas" pitchFamily="49" charset="0"/>
              </a:rPr>
              <a:t>    Persons</a:t>
            </a:r>
            <a:endParaRPr lang="en-US" b="1" dirty="0">
              <a:latin typeface="Consolas" pitchFamily="49" charset="0"/>
              <a:cs typeface="Consolas" pitchFamily="49" charset="0"/>
            </a:endParaRPr>
          </a:p>
        </p:txBody>
      </p:sp>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smtClean="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smtClean="0"/>
              <a:t>defined in terms of </a:t>
            </a:r>
            <a:endParaRPr lang="en-US" sz="2400" dirty="0"/>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smtClean="0"/>
              <a:t>defined in terms of </a:t>
            </a:r>
            <a:endParaRPr lang="en-US" sz="2400" dirty="0"/>
          </a:p>
        </p:txBody>
      </p:sp>
      <p:sp>
        <p:nvSpPr>
          <p:cNvPr id="8" name="Slide Number Placeholder 7"/>
          <p:cNvSpPr>
            <a:spLocks noGrp="1"/>
          </p:cNvSpPr>
          <p:nvPr>
            <p:ph type="sldNum" sz="quarter" idx="12"/>
          </p:nvPr>
        </p:nvSpPr>
        <p:spPr/>
        <p:txBody>
          <a:bodyPr/>
          <a:lstStyle/>
          <a:p>
            <a:fld id="{C1D4534E-1B22-4A44-850A-B3E8E9EE687A}" type="slidenum">
              <a:rPr lang="en-US" smtClean="0"/>
              <a:t>6</a:t>
            </a:fld>
            <a:endParaRPr lang="en-US"/>
          </a:p>
        </p:txBody>
      </p:sp>
    </p:spTree>
    <p:extLst>
      <p:ext uri="{BB962C8B-B14F-4D97-AF65-F5344CB8AC3E}">
        <p14:creationId xmlns:p14="http://schemas.microsoft.com/office/powerpoint/2010/main" val="42997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template recipe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9756830"/>
              </p:ext>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Question</a:t>
                      </a:r>
                      <a:endParaRPr lang="en-US" dirty="0"/>
                    </a:p>
                  </a:txBody>
                  <a:tcPr/>
                </a:tc>
                <a:tc>
                  <a:txBody>
                    <a:bodyPr/>
                    <a:lstStyle/>
                    <a:p>
                      <a:r>
                        <a:rPr lang="en-US" dirty="0" smtClean="0"/>
                        <a:t>Answer</a:t>
                      </a:r>
                      <a:endParaRPr lang="en-US" dirty="0"/>
                    </a:p>
                  </a:txBody>
                  <a:tcPr/>
                </a:tc>
              </a:tr>
              <a:tr h="370840">
                <a:tc>
                  <a:txBody>
                    <a:bodyPr/>
                    <a:lstStyle/>
                    <a:p>
                      <a:r>
                        <a:rPr lang="en-US" dirty="0" smtClean="0"/>
                        <a:t>Does the data definition distinguish among different subclasses of data?</a:t>
                      </a:r>
                      <a:endParaRPr lang="en-US" dirty="0"/>
                    </a:p>
                  </a:txBody>
                  <a:tcPr/>
                </a:tc>
                <a:tc>
                  <a:txBody>
                    <a:bodyPr/>
                    <a:lstStyle/>
                    <a:p>
                      <a:r>
                        <a:rPr lang="en-US" dirty="0" smtClean="0"/>
                        <a:t>Your template needs as many </a:t>
                      </a:r>
                      <a:r>
                        <a:rPr lang="en-US" dirty="0" err="1" smtClean="0">
                          <a:hlinkClick r:id="rId2"/>
                        </a:rPr>
                        <a:t>cond</a:t>
                      </a:r>
                      <a:r>
                        <a:rPr lang="en-US" dirty="0" smtClean="0"/>
                        <a:t> clauses as subclasses that the data definition distinguishes.</a:t>
                      </a:r>
                      <a:endParaRPr lang="en-US" dirty="0"/>
                    </a:p>
                  </a:txBody>
                  <a:tcPr/>
                </a:tc>
              </a:tr>
              <a:tr h="370840">
                <a:tc>
                  <a:txBody>
                    <a:bodyPr/>
                    <a:lstStyle/>
                    <a:p>
                      <a:r>
                        <a:rPr lang="en-US" dirty="0" smtClean="0"/>
                        <a:t>How do the subclasses differ from each other?</a:t>
                      </a:r>
                      <a:endParaRPr lang="en-US" dirty="0"/>
                    </a:p>
                  </a:txBody>
                  <a:tcPr/>
                </a:tc>
                <a:tc>
                  <a:txBody>
                    <a:bodyPr/>
                    <a:lstStyle/>
                    <a:p>
                      <a:r>
                        <a:rPr lang="en-US" dirty="0" smtClean="0"/>
                        <a:t>Use the differences to formulate a condition per clause.</a:t>
                      </a:r>
                      <a:endParaRPr lang="en-US" dirty="0"/>
                    </a:p>
                  </a:txBody>
                  <a:tcPr/>
                </a:tc>
              </a:tr>
              <a:tr h="370840">
                <a:tc>
                  <a:txBody>
                    <a:bodyPr/>
                    <a:lstStyle/>
                    <a:p>
                      <a:r>
                        <a:rPr lang="en-US" dirty="0" smtClean="0"/>
                        <a:t>Do any of the clauses deal with structured values?</a:t>
                      </a:r>
                      <a:endParaRPr lang="en-US" dirty="0"/>
                    </a:p>
                  </a:txBody>
                  <a:tcPr/>
                </a:tc>
                <a:tc>
                  <a:txBody>
                    <a:bodyPr/>
                    <a:lstStyle/>
                    <a:p>
                      <a:r>
                        <a:rPr lang="en-US" dirty="0" smtClean="0"/>
                        <a:t>If so, add appropriate selector expressions to the clause.</a:t>
                      </a:r>
                      <a:endParaRPr lang="en-US" dirty="0"/>
                    </a:p>
                  </a:txBody>
                  <a:tcPr/>
                </a:tc>
              </a:tr>
              <a:tr h="370840">
                <a:tc>
                  <a:txBody>
                    <a:bodyPr/>
                    <a:lstStyle/>
                    <a:p>
                      <a:r>
                        <a:rPr lang="en-US" dirty="0" smtClean="0">
                          <a:solidFill>
                            <a:schemeClr val="tx1"/>
                          </a:solidFill>
                        </a:rPr>
                        <a:t>Does the data definition use self-references?</a:t>
                      </a:r>
                      <a:endParaRPr lang="en-US" dirty="0">
                        <a:solidFill>
                          <a:schemeClr val="tx1"/>
                        </a:solidFill>
                      </a:endParaRPr>
                    </a:p>
                  </a:txBody>
                  <a:tcPr/>
                </a:tc>
                <a:tc>
                  <a:txBody>
                    <a:bodyPr/>
                    <a:lstStyle/>
                    <a:p>
                      <a:r>
                        <a:rPr lang="en-US" dirty="0" smtClean="0">
                          <a:solidFill>
                            <a:schemeClr val="tx1"/>
                          </a:solidFill>
                        </a:rPr>
                        <a:t>Formulate ``natural recursions'' for the template to represent the self-references of the data definition.</a:t>
                      </a:r>
                      <a:endParaRPr lang="en-US" dirty="0">
                        <a:solidFill>
                          <a:schemeClr val="tx1"/>
                        </a:solidFill>
                      </a:endParaRPr>
                    </a:p>
                  </a:txBody>
                  <a:tcPr/>
                </a:tc>
              </a:tr>
              <a:tr h="370840">
                <a:tc>
                  <a:txBody>
                    <a:bodyPr/>
                    <a:lstStyle/>
                    <a:p>
                      <a:r>
                        <a:rPr lang="en-US" dirty="0" smtClean="0">
                          <a:solidFill>
                            <a:schemeClr val="tx1"/>
                          </a:solidFill>
                        </a:rPr>
                        <a:t>Do any of the fields contain compound</a:t>
                      </a:r>
                      <a:r>
                        <a:rPr lang="en-US" baseline="0" dirty="0" smtClean="0">
                          <a:solidFill>
                            <a:schemeClr val="tx1"/>
                          </a:solidFill>
                        </a:rPr>
                        <a:t> or mixed data?</a:t>
                      </a:r>
                      <a:endParaRPr lang="en-US" dirty="0">
                        <a:solidFill>
                          <a:schemeClr val="tx1"/>
                        </a:solidFill>
                      </a:endParaRPr>
                    </a:p>
                  </a:txBody>
                  <a:tcPr/>
                </a:tc>
                <a:tc>
                  <a:txBody>
                    <a:bodyPr/>
                    <a:lstStyle/>
                    <a:p>
                      <a:r>
                        <a:rPr lang="en-US" dirty="0" smtClean="0">
                          <a:solidFill>
                            <a:schemeClr val="tx1"/>
                          </a:solidFill>
                        </a:rPr>
                        <a:t>If the value of a field is a foo,</a:t>
                      </a:r>
                      <a:r>
                        <a:rPr lang="en-US" baseline="0" dirty="0" smtClean="0">
                          <a:solidFill>
                            <a:schemeClr val="tx1"/>
                          </a:solidFill>
                        </a:rPr>
                        <a:t> add a call to a foo-</a:t>
                      </a:r>
                      <a:r>
                        <a:rPr lang="en-US" baseline="0" dirty="0" err="1" smtClean="0">
                          <a:solidFill>
                            <a:schemeClr val="tx1"/>
                          </a:solidFill>
                        </a:rPr>
                        <a:t>fn</a:t>
                      </a:r>
                      <a:r>
                        <a:rPr lang="en-US" baseline="0" dirty="0" smtClean="0">
                          <a:solidFill>
                            <a:schemeClr val="tx1"/>
                          </a:solidFill>
                        </a:rPr>
                        <a:t> to use it.</a:t>
                      </a:r>
                      <a:endParaRPr lang="en-US" dirty="0">
                        <a:solidFill>
                          <a:schemeClr val="tx1"/>
                        </a:solidFill>
                      </a:endParaRPr>
                    </a:p>
                  </a:txBody>
                  <a:tcPr/>
                </a:tc>
              </a:tr>
            </a:tbl>
          </a:graphicData>
        </a:graphic>
      </p:graphicFrame>
      <p:sp>
        <p:nvSpPr>
          <p:cNvPr id="5" name="Rectangle 4"/>
          <p:cNvSpPr/>
          <p:nvPr/>
        </p:nvSpPr>
        <p:spPr>
          <a:xfrm>
            <a:off x="4648200" y="5867400"/>
            <a:ext cx="3429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is the recipe for templates again.  Let's apply it to our </a:t>
            </a:r>
            <a:r>
              <a:rPr lang="en-US" dirty="0" smtClean="0">
                <a:solidFill>
                  <a:schemeClr val="tx1"/>
                </a:solidFill>
              </a:rPr>
              <a:t>Person trees.</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C1D4534E-1B22-4A44-850A-B3E8E9EE687A}" type="slidenum">
              <a:rPr lang="en-US" smtClean="0"/>
              <a:t>7</a:t>
            </a:fld>
            <a:endParaRPr lang="en-US"/>
          </a:p>
        </p:txBody>
      </p:sp>
    </p:spTree>
    <p:extLst>
      <p:ext uri="{BB962C8B-B14F-4D97-AF65-F5344CB8AC3E}">
        <p14:creationId xmlns:p14="http://schemas.microsoft.com/office/powerpoint/2010/main" val="1114893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functions come in pairs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person-fn : Person -&gt; ??</a:t>
            </a:r>
          </a:p>
          <a:p>
            <a:pPr>
              <a:buNone/>
            </a:pPr>
            <a:r>
              <a:rPr lang="en-US" sz="2400" b="1" dirty="0" smtClean="0">
                <a:latin typeface="Consolas" pitchFamily="49" charset="0"/>
                <a:cs typeface="Consolas" pitchFamily="49" charset="0"/>
              </a:rPr>
              <a:t>(define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p)</a:t>
            </a:r>
          </a:p>
          <a:p>
            <a:pPr>
              <a:buNone/>
            </a:pPr>
            <a:r>
              <a:rPr lang="en-US" sz="2400" b="1" dirty="0" smtClean="0">
                <a:latin typeface="Consolas" pitchFamily="49" charset="0"/>
                <a:cs typeface="Consolas" pitchFamily="49" charset="0"/>
              </a:rPr>
              <a:t>  (... (person-name p) </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(person-children p))))</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persons-</a:t>
            </a:r>
            <a:r>
              <a:rPr lang="en-US" sz="2400" b="1" dirty="0" err="1" smtClean="0">
                <a:latin typeface="Consolas" pitchFamily="49" charset="0"/>
                <a:cs typeface="Consolas" pitchFamily="49" charset="0"/>
              </a:rPr>
              <a:t>fn</a:t>
            </a:r>
            <a:r>
              <a:rPr lang="en-US" sz="2400" b="1" dirty="0" smtClean="0">
                <a:latin typeface="Consolas" pitchFamily="49" charset="0"/>
                <a:cs typeface="Consolas" pitchFamily="49" charset="0"/>
              </a:rPr>
              <a:t> : Persons -&gt; ??</a:t>
            </a:r>
          </a:p>
          <a:p>
            <a:pPr>
              <a:buNone/>
            </a:pPr>
            <a:r>
              <a:rPr lang="en-US" sz="2400" b="1" dirty="0" smtClean="0">
                <a:latin typeface="Consolas" pitchFamily="49" charset="0"/>
                <a:cs typeface="Consolas" pitchFamily="49" charset="0"/>
              </a:rPr>
              <a:t>(define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[else (...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endParaRPr lang="en-US" dirty="0"/>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Rectangle 4"/>
          <p:cNvSpPr/>
          <p:nvPr/>
        </p:nvSpPr>
        <p:spPr>
          <a:xfrm>
            <a:off x="6477000" y="3420319"/>
            <a:ext cx="1905000" cy="13049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They are mutually recursive, as you might expect.</a:t>
            </a:r>
          </a:p>
        </p:txBody>
      </p:sp>
      <p:sp>
        <p:nvSpPr>
          <p:cNvPr id="7" name="Slide Number Placeholder 6"/>
          <p:cNvSpPr>
            <a:spLocks noGrp="1"/>
          </p:cNvSpPr>
          <p:nvPr>
            <p:ph type="sldNum" sz="quarter" idx="12"/>
          </p:nvPr>
        </p:nvSpPr>
        <p:spPr/>
        <p:txBody>
          <a:bodyPr/>
          <a:lstStyle/>
          <a:p>
            <a:fld id="{C1D4534E-1B22-4A44-850A-B3E8E9EE687A}" type="slidenum">
              <a:rPr lang="en-US" smtClean="0"/>
              <a:t>8</a:t>
            </a:fld>
            <a:endParaRPr lang="en-US"/>
          </a:p>
        </p:txBody>
      </p:sp>
    </p:spTree>
    <p:extLst>
      <p:ext uri="{BB962C8B-B14F-4D97-AF65-F5344CB8AC3E}">
        <p14:creationId xmlns:p14="http://schemas.microsoft.com/office/powerpoint/2010/main" val="17071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template questions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person-fn : Person -&gt; ??</a:t>
            </a:r>
          </a:p>
          <a:p>
            <a:pPr>
              <a:buNone/>
            </a:pPr>
            <a:r>
              <a:rPr lang="en-US" sz="2400" b="1" dirty="0" smtClean="0">
                <a:latin typeface="Consolas" pitchFamily="49" charset="0"/>
                <a:cs typeface="Consolas" pitchFamily="49" charset="0"/>
              </a:rPr>
              <a:t>(define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p)</a:t>
            </a:r>
          </a:p>
          <a:p>
            <a:pPr>
              <a:buNone/>
            </a:pPr>
            <a:r>
              <a:rPr lang="en-US" sz="2400" b="1" dirty="0" smtClean="0">
                <a:latin typeface="Consolas" pitchFamily="49" charset="0"/>
                <a:cs typeface="Consolas" pitchFamily="49" charset="0"/>
              </a:rPr>
              <a:t>  (... (person-name p) </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(person-children p))))</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persons-</a:t>
            </a:r>
            <a:r>
              <a:rPr lang="en-US" sz="2400" b="1" dirty="0" err="1" smtClean="0">
                <a:latin typeface="Consolas" pitchFamily="49" charset="0"/>
                <a:cs typeface="Consolas" pitchFamily="49" charset="0"/>
              </a:rPr>
              <a:t>fn</a:t>
            </a:r>
            <a:r>
              <a:rPr lang="en-US" sz="2400" b="1" dirty="0" smtClean="0">
                <a:latin typeface="Consolas" pitchFamily="49" charset="0"/>
                <a:cs typeface="Consolas" pitchFamily="49" charset="0"/>
              </a:rPr>
              <a:t> : Persons -&gt; ??</a:t>
            </a:r>
          </a:p>
          <a:p>
            <a:pPr>
              <a:buNone/>
            </a:pPr>
            <a:r>
              <a:rPr lang="en-US" sz="2400" b="1" dirty="0" smtClean="0">
                <a:latin typeface="Consolas" pitchFamily="49" charset="0"/>
                <a:cs typeface="Consolas" pitchFamily="49" charset="0"/>
              </a:rPr>
              <a:t>(define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[else (...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endParaRPr lang="en-US" dirty="0"/>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C1D4534E-1B22-4A44-850A-B3E8E9EE687A}" type="slidenum">
              <a:rPr lang="en-US" smtClean="0"/>
              <a:t>9</a:t>
            </a:fld>
            <a:endParaRPr lang="en-US"/>
          </a:p>
        </p:txBody>
      </p:sp>
    </p:spTree>
    <p:extLst>
      <p:ext uri="{BB962C8B-B14F-4D97-AF65-F5344CB8AC3E}">
        <p14:creationId xmlns:p14="http://schemas.microsoft.com/office/powerpoint/2010/main" val="98523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2e08478664ba01165944322b8cf85a06328f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4241</TotalTime>
  <Words>2326</Words>
  <Application>Microsoft Office PowerPoint</Application>
  <PresentationFormat>On-screen Show (4:3)</PresentationFormat>
  <Paragraphs>361</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Courier New</vt:lpstr>
      <vt:lpstr>Helvetica Neue</vt:lpstr>
      <vt:lpstr>Office Theme</vt:lpstr>
      <vt:lpstr>Multi-way Trees</vt:lpstr>
      <vt:lpstr>Introduction</vt:lpstr>
      <vt:lpstr>Learning Objectives</vt:lpstr>
      <vt:lpstr>Ancestor Trees</vt:lpstr>
      <vt:lpstr>A Different Info Analysis:  Descendant Trees</vt:lpstr>
      <vt:lpstr>This is mutual recursion</vt:lpstr>
      <vt:lpstr>The template recipe</vt:lpstr>
      <vt:lpstr>Template: functions come in pairs</vt:lpstr>
      <vt:lpstr>The template questions</vt:lpstr>
      <vt:lpstr>Examples</vt:lpstr>
      <vt:lpstr>Vocabulary</vt:lpstr>
      <vt:lpstr>Grandchildren</vt:lpstr>
      <vt:lpstr>persons-all-children</vt:lpstr>
      <vt:lpstr>Putting it together</vt:lpstr>
      <vt:lpstr>We could use abstraction, too</vt:lpstr>
      <vt:lpstr>descendants</vt:lpstr>
      <vt:lpstr>Contracts and Purpose Statements</vt:lpstr>
      <vt:lpstr>Examples</vt:lpstr>
      <vt:lpstr>The template questions</vt:lpstr>
      <vt:lpstr>Function Definitions</vt:lpstr>
      <vt:lpstr>Or, with the abstractions</vt:lpstr>
      <vt:lpstr>Tests</vt:lpstr>
      <vt:lpstr>Are these good tests?</vt:lpstr>
      <vt:lpstr>Better Tests</vt:lpstr>
      <vt:lpstr>Summary</vt:lpstr>
      <vt:lpstr>Next Steps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42</cp:revision>
  <dcterms:created xsi:type="dcterms:W3CDTF">2012-09-27T03:54:02Z</dcterms:created>
  <dcterms:modified xsi:type="dcterms:W3CDTF">2014-10-18T13:18:13Z</dcterms:modified>
</cp:coreProperties>
</file>