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67" r:id="rId3"/>
    <p:sldId id="283" r:id="rId4"/>
    <p:sldId id="319" r:id="rId5"/>
    <p:sldId id="315" r:id="rId6"/>
    <p:sldId id="313" r:id="rId7"/>
    <p:sldId id="316" r:id="rId8"/>
    <p:sldId id="317" r:id="rId9"/>
    <p:sldId id="301" r:id="rId10"/>
    <p:sldId id="288" r:id="rId11"/>
    <p:sldId id="318" r:id="rId12"/>
    <p:sldId id="320" r:id="rId13"/>
    <p:sldId id="303" r:id="rId14"/>
    <p:sldId id="305" r:id="rId15"/>
    <p:sldId id="306" r:id="rId16"/>
    <p:sldId id="293" r:id="rId17"/>
    <p:sldId id="310" r:id="rId18"/>
    <p:sldId id="289" r:id="rId19"/>
    <p:sldId id="297" r:id="rId20"/>
    <p:sldId id="291" r:id="rId21"/>
    <p:sldId id="295" r:id="rId22"/>
    <p:sldId id="292" r:id="rId23"/>
    <p:sldId id="294" r:id="rId24"/>
    <p:sldId id="311" r:id="rId25"/>
    <p:sldId id="272" r:id="rId26"/>
    <p:sldId id="31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6684" autoAdjust="0"/>
  </p:normalViewPr>
  <p:slideViewPr>
    <p:cSldViewPr>
      <p:cViewPr varScale="1">
        <p:scale>
          <a:sx n="66" d="100"/>
          <a:sy n="66" d="100"/>
        </p:scale>
        <p:origin x="8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9B3-31FB-4CEB-98C8-D7B6CFC76B62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E050-E992-427E-914D-D11B843CA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Design Recipe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9.5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system does all the </a:t>
            </a:r>
            <a:r>
              <a:rPr lang="en-US" b="1" dirty="0" err="1" smtClean="0"/>
              <a:t>cond</a:t>
            </a:r>
            <a:r>
              <a:rPr lang="en-US" dirty="0" err="1" smtClean="0"/>
              <a:t>'s</a:t>
            </a:r>
            <a:r>
              <a:rPr lang="en-US" dirty="0" smtClean="0"/>
              <a:t> for you.</a:t>
            </a:r>
          </a:p>
          <a:p>
            <a:r>
              <a:rPr lang="en-US" dirty="0" smtClean="0"/>
              <a:t>All that's left for you to do is to write the right-hand side of each </a:t>
            </a:r>
            <a:r>
              <a:rPr lang="en-US" b="1" dirty="0" err="1" smtClean="0"/>
              <a:t>cond</a:t>
            </a:r>
            <a:r>
              <a:rPr lang="en-US" dirty="0" smtClean="0"/>
              <a:t>-line.</a:t>
            </a:r>
          </a:p>
          <a:p>
            <a:pPr lvl="1"/>
            <a:r>
              <a:rPr lang="en-US" dirty="0" smtClean="0"/>
              <a:t>You can use fields instead of selectors.</a:t>
            </a:r>
          </a:p>
          <a:p>
            <a:pPr lvl="1"/>
            <a:r>
              <a:rPr lang="en-US" dirty="0" smtClean="0"/>
              <a:t>So there's no need for a separate template! (</a:t>
            </a:r>
            <a:r>
              <a:rPr lang="en-US" dirty="0" err="1" smtClean="0"/>
              <a:t>Yay</a:t>
            </a:r>
            <a:r>
              <a:rPr lang="en-US" dirty="0" smtClean="0"/>
              <a:t>!)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method in the class (defined with </a:t>
            </a:r>
            <a:r>
              <a:rPr lang="en-US" b="1" dirty="0" smtClean="0"/>
              <a:t>define/public</a:t>
            </a:r>
            <a:r>
              <a:rPr lang="en-US" dirty="0" smtClean="0"/>
              <a:t>) MUST be listed in the interface.</a:t>
            </a:r>
          </a:p>
          <a:p>
            <a:r>
              <a:rPr lang="en-US" dirty="0" smtClean="0"/>
              <a:t>Exception: methods named </a:t>
            </a:r>
            <a:r>
              <a:rPr lang="en-US" b="1" dirty="0" smtClean="0"/>
              <a:t>for-test:... </a:t>
            </a:r>
            <a:r>
              <a:rPr lang="en-US" dirty="0"/>
              <a:t> </a:t>
            </a:r>
            <a:r>
              <a:rPr lang="en-US" dirty="0" smtClean="0"/>
              <a:t>These methods may only be used for testing and  debugging.</a:t>
            </a:r>
          </a:p>
          <a:p>
            <a:r>
              <a:rPr lang="en-US" dirty="0" smtClean="0"/>
              <a:t>You may have functions (defined with </a:t>
            </a:r>
            <a:r>
              <a:rPr lang="en-US" b="1" dirty="0" smtClean="0"/>
              <a:t>define</a:t>
            </a:r>
            <a:r>
              <a:rPr lang="en-US" dirty="0" smtClean="0"/>
              <a:t>) in your class.   These will be private to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 Illustrated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7576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;; A Foo is an object of any class that implements Foo&lt;%&gt;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Foo&lt;%&gt;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m1</a:t>
            </a:r>
          </a:p>
          <a:p>
            <a:endParaRPr lang="en-US" dirty="0"/>
          </a:p>
          <a:p>
            <a:r>
              <a:rPr lang="en-US" dirty="0"/>
              <a:t>    ; Bar -&gt; </a:t>
            </a:r>
            <a:r>
              <a:rPr lang="en-US" dirty="0" smtClean="0"/>
              <a:t>Foo&lt;%&gt;</a:t>
            </a:r>
            <a:endParaRPr lang="en-US" dirty="0"/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add-bar))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(define Class1%</a:t>
            </a:r>
          </a:p>
          <a:p>
            <a:r>
              <a:rPr lang="en-US" dirty="0"/>
              <a:t>  (class* object% (Foo&lt;%&gt;)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smtClean="0"/>
              <a:t>a b c) </a:t>
            </a:r>
          </a:p>
          <a:p>
            <a:r>
              <a:rPr lang="en-US" dirty="0"/>
              <a:t> </a:t>
            </a:r>
            <a:r>
              <a:rPr lang="en-US" dirty="0" smtClean="0"/>
              <a:t>   ;; interpretations omitted...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[LOCAL-CONSTANT </a:t>
            </a:r>
            <a:r>
              <a:rPr lang="en-US" dirty="0" smtClean="0"/>
              <a:t>...])</a:t>
            </a:r>
          </a:p>
          <a:p>
            <a:r>
              <a:rPr lang="en-US" dirty="0"/>
              <a:t> </a:t>
            </a:r>
            <a:r>
              <a:rPr lang="en-US" dirty="0" smtClean="0"/>
              <a:t>   ;; interpretation omitted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m1 :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(define/public (m1) ...)</a:t>
            </a:r>
          </a:p>
          <a:p>
            <a:endParaRPr lang="en-US" dirty="0"/>
          </a:p>
          <a:p>
            <a:r>
              <a:rPr lang="en-US" dirty="0"/>
              <a:t>    ; add-bar : Bar -&gt; </a:t>
            </a:r>
            <a:r>
              <a:rPr lang="en-US" dirty="0" smtClean="0"/>
              <a:t>Foo&lt;%&gt;</a:t>
            </a:r>
            <a:endParaRPr lang="en-US" dirty="0"/>
          </a:p>
          <a:p>
            <a:r>
              <a:rPr lang="en-US" dirty="0"/>
              <a:t>    (define/public (add-bar b) </a:t>
            </a:r>
            <a:r>
              <a:rPr lang="en-US" dirty="0" smtClean="0"/>
              <a:t>...)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strike="sngStrike" dirty="0" smtClean="0"/>
              <a:t> (define/public (method-not-in-interface ...) ...)</a:t>
            </a:r>
            <a:endParaRPr lang="en-US" strike="sngStrike" dirty="0"/>
          </a:p>
          <a:p>
            <a:endParaRPr lang="en-US" dirty="0"/>
          </a:p>
          <a:p>
            <a:r>
              <a:rPr lang="en-US" dirty="0"/>
              <a:t>    (define (private-function1 ...) </a:t>
            </a:r>
            <a:r>
              <a:rPr lang="en-US" dirty="0" smtClean="0"/>
              <a:t>a b c this ...)</a:t>
            </a:r>
            <a:endParaRPr lang="en-US" dirty="0"/>
          </a:p>
          <a:p>
            <a:r>
              <a:rPr lang="en-US" dirty="0"/>
              <a:t>    (define (private-function2 ...) </a:t>
            </a:r>
            <a:r>
              <a:rPr lang="en-US" dirty="0" smtClean="0"/>
              <a:t>a b c this ...)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;; for-test</a:t>
            </a:r>
            <a:r>
              <a:rPr lang="en-US" dirty="0" smtClean="0"/>
              <a:t>:... methods </a:t>
            </a:r>
            <a:r>
              <a:rPr lang="en-US" dirty="0"/>
              <a:t>don't need to be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in </a:t>
            </a:r>
            <a:r>
              <a:rPr lang="en-US" dirty="0"/>
              <a:t>the interface</a:t>
            </a:r>
          </a:p>
          <a:p>
            <a:endParaRPr lang="en-US" dirty="0"/>
          </a:p>
          <a:p>
            <a:r>
              <a:rPr lang="en-US" dirty="0"/>
              <a:t>    (define/public (for-test:test-fcn1 ...) ...)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90600" y="2438400"/>
            <a:ext cx="4038600" cy="1239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1600" y="3200400"/>
            <a:ext cx="36576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20000" y="1828800"/>
            <a:ext cx="15240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Constants used only in one class should be fields.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39000" y="2133600"/>
            <a:ext cx="3810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2600" y="3954462"/>
            <a:ext cx="18669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methods except those listed in the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3619500" y="4297362"/>
            <a:ext cx="1295400" cy="13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4794454"/>
            <a:ext cx="2324100" cy="7681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you think you need a private method, use a function instead.  Functions can refer to fields and to </a:t>
            </a:r>
            <a:r>
              <a:rPr lang="en-US" sz="1200" b="1" dirty="0" smtClean="0">
                <a:solidFill>
                  <a:schemeClr val="tx1"/>
                </a:solidFill>
              </a:rPr>
              <a:t>this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3619500" y="4867657"/>
            <a:ext cx="1295400" cy="31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95400" y="5791200"/>
            <a:ext cx="2324100" cy="772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Exception: methods named </a:t>
            </a:r>
            <a:r>
              <a:rPr lang="en-US" sz="1200" b="1" dirty="0" smtClean="0">
                <a:solidFill>
                  <a:schemeClr val="tx1"/>
                </a:solidFill>
              </a:rPr>
              <a:t>for-test:...</a:t>
            </a:r>
            <a:r>
              <a:rPr lang="en-US" sz="1200" dirty="0" smtClean="0">
                <a:solidFill>
                  <a:schemeClr val="tx1"/>
                </a:solidFill>
              </a:rPr>
              <a:t> need not be in the interface, but they may only be used for testing.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3619500" y="5715000"/>
            <a:ext cx="1295400" cy="46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55620" y="2001042"/>
            <a:ext cx="1600200" cy="931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Interfaces and Classes should also have purpose statements; these are omitted here.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 flipV="1">
            <a:off x="1767840" y="2170424"/>
            <a:ext cx="1287780" cy="29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63440" y="1844795"/>
            <a:ext cx="137160" cy="1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Method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method definition should have a contract that is the same as the contract in the interface.</a:t>
            </a:r>
          </a:p>
          <a:p>
            <a:r>
              <a:rPr lang="en-US" dirty="0" smtClean="0"/>
              <a:t>A method may have a purpose statement that </a:t>
            </a:r>
            <a:r>
              <a:rPr lang="en-US" dirty="0" smtClean="0"/>
              <a:t>specializes the </a:t>
            </a:r>
            <a:r>
              <a:rPr lang="en-US" dirty="0" smtClean="0"/>
              <a:t>purpose statement in the </a:t>
            </a:r>
            <a:r>
              <a:rPr lang="en-US" dirty="0" smtClean="0"/>
              <a:t>interface to the current class.</a:t>
            </a:r>
            <a:endParaRPr lang="en-US" dirty="0" smtClean="0"/>
          </a:p>
          <a:p>
            <a:r>
              <a:rPr lang="en-US" dirty="0" smtClean="0"/>
              <a:t>Each method should have examples if needed  to clarify the purpose statement.</a:t>
            </a:r>
          </a:p>
          <a:p>
            <a:r>
              <a:rPr lang="en-US" dirty="0" smtClean="0"/>
              <a:t>Each method should have associated tests.  These will occur later in the file, with the unit tests.</a:t>
            </a:r>
          </a:p>
          <a:p>
            <a:r>
              <a:rPr lang="en-US" dirty="0" smtClean="0"/>
              <a:t>Document your method with a strategy if needed for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562600"/>
            <a:ext cx="3124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Remember,  a strategy is a tweet-sized description of how your function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 and Purpose Statement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(</a:t>
            </a:r>
            <a:r>
              <a:rPr lang="en-US" sz="1400" dirty="0"/>
              <a:t>define Bomb%</a:t>
            </a:r>
          </a:p>
          <a:p>
            <a:r>
              <a:rPr lang="en-US" sz="1400" dirty="0"/>
              <a:t>  (class* object% (Widget&lt;%&gt;)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...   </a:t>
            </a:r>
            <a:endParaRPr lang="en-US" sz="1400" dirty="0"/>
          </a:p>
          <a:p>
            <a:r>
              <a:rPr lang="en-US" sz="1400" dirty="0"/>
              <a:t>    ;; after-tick : </a:t>
            </a:r>
            <a:r>
              <a:rPr lang="en-US" sz="1400" dirty="0" smtClean="0"/>
              <a:t>-&gt; Widget&lt;%&gt;</a:t>
            </a:r>
            <a:endParaRPr lang="en-US" sz="1400" dirty="0"/>
          </a:p>
          <a:p>
            <a:r>
              <a:rPr lang="en-US" sz="1400" dirty="0"/>
              <a:t>    ;; RETURNS: A bomb like this one, but as it should be after a tick</a:t>
            </a:r>
          </a:p>
          <a:p>
            <a:r>
              <a:rPr lang="en-US" sz="1400" dirty="0"/>
              <a:t>    ;; DETAILS: the bomb moves vertically by BOMB-SPEED</a:t>
            </a:r>
          </a:p>
          <a:p>
            <a:r>
              <a:rPr lang="en-US" sz="1400" dirty="0"/>
              <a:t>    (define/public (after-tick)</a:t>
            </a:r>
          </a:p>
          <a:p>
            <a:r>
              <a:rPr lang="en-US" sz="1400" dirty="0"/>
              <a:t>      (new Bomb% [x x][y (+ y BOMB-SPEED)]))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71800" y="2696369"/>
            <a:ext cx="1143000" cy="73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4800" y="2057400"/>
            <a:ext cx="3733800" cy="1277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Since </a:t>
            </a:r>
            <a:r>
              <a:rPr lang="en-US" sz="1600" b="1" dirty="0" smtClean="0"/>
              <a:t>Bomb%  </a:t>
            </a:r>
            <a:r>
              <a:rPr lang="en-US" sz="1600" dirty="0" smtClean="0"/>
              <a:t>implements the </a:t>
            </a:r>
            <a:r>
              <a:rPr lang="en-US" sz="1600" b="1" dirty="0" smtClean="0"/>
              <a:t>Widget&lt;%&gt; </a:t>
            </a:r>
            <a:r>
              <a:rPr lang="en-US" sz="1600" dirty="0" smtClean="0"/>
              <a:t>interface, the value of </a:t>
            </a:r>
            <a:r>
              <a:rPr lang="en-US" sz="1600" b="1" dirty="0" smtClean="0"/>
              <a:t>(after-tick) </a:t>
            </a:r>
            <a:r>
              <a:rPr lang="en-US" sz="1600" dirty="0" smtClean="0"/>
              <a:t>is a </a:t>
            </a:r>
            <a:r>
              <a:rPr lang="en-US" sz="1600" b="1" dirty="0" smtClean="0"/>
              <a:t>Widget</a:t>
            </a:r>
            <a:r>
              <a:rPr lang="en-US" sz="1600" dirty="0" smtClean="0"/>
              <a:t>.  So </a:t>
            </a:r>
            <a:r>
              <a:rPr lang="en-US" sz="1600" b="1" dirty="0" smtClean="0"/>
              <a:t>after-tick</a:t>
            </a:r>
            <a:r>
              <a:rPr lang="en-US" sz="1600" dirty="0" smtClean="0"/>
              <a:t> satisfies its contract.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791200" y="4343400"/>
            <a:ext cx="32004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an example of a refined purpose 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029200" y="4197350"/>
            <a:ext cx="7620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5211763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one is so simple it doesn’t need any examples.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and tests will generally be different.</a:t>
            </a:r>
          </a:p>
          <a:p>
            <a:r>
              <a:rPr lang="en-US" dirty="0" smtClean="0"/>
              <a:t>Put examples with the method.</a:t>
            </a:r>
          </a:p>
          <a:p>
            <a:r>
              <a:rPr lang="en-US" dirty="0" smtClean="0"/>
              <a:t>Phrase examples in terms of information (not data) whenever possible.</a:t>
            </a:r>
          </a:p>
          <a:p>
            <a:r>
              <a:rPr lang="en-US" dirty="0" smtClean="0"/>
              <a:t>Use meaningful names, etc., just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tests for a class after each class, or at the end of your file, whichever is clearer.</a:t>
            </a:r>
          </a:p>
          <a:p>
            <a:r>
              <a:rPr lang="en-US" dirty="0" smtClean="0"/>
              <a:t>Don’t use </a:t>
            </a:r>
            <a:r>
              <a:rPr lang="en-US" b="1" dirty="0" smtClean="0"/>
              <a:t>equal? </a:t>
            </a:r>
            <a:r>
              <a:rPr lang="en-US" dirty="0" smtClean="0"/>
              <a:t>on objects.  Test observable behavior instead, as we did in the preceding lesson.</a:t>
            </a:r>
          </a:p>
          <a:p>
            <a:r>
              <a:rPr lang="en-US" dirty="0" smtClean="0"/>
              <a:t>Construct testing scenarios and check to see that your objects have the right observable values afterwards.</a:t>
            </a:r>
          </a:p>
          <a:p>
            <a:r>
              <a:rPr lang="en-US" dirty="0" smtClean="0"/>
              <a:t>We still want 100% expression coverage, except for calls to </a:t>
            </a:r>
            <a:r>
              <a:rPr lang="en-US" b="1" dirty="0" smtClean="0"/>
              <a:t>big-bang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interests of keeping your workload down, we will not require you to write down design strategies for most methods.</a:t>
            </a:r>
          </a:p>
          <a:p>
            <a:r>
              <a:rPr lang="en-US" dirty="0" smtClean="0"/>
              <a:t>Write down strategies when they’re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method definitions don't need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(* l l))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(* (send this height)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(send this area)))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definitions that don't need design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(+ (send front weight)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back weight)))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(*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area)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height)))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685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You could call this “recur on front and back”  if you wanted, but you don’t have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the design recipe and its deliverables should appear in an object-oriented system</a:t>
            </a:r>
          </a:p>
          <a:p>
            <a:r>
              <a:rPr lang="en-US" dirty="0" smtClean="0"/>
              <a:t>Note:  this is about OUR coding standards.  Your workplace may have different standards.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also doesn't need a design strategy, but it might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send after-mouse-event to each of the widgets</a:t>
            </a:r>
          </a:p>
          <a:p>
            <a:pPr>
              <a:spcBef>
                <a:spcPts val="0"/>
              </a:spcBef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(define/public (after-mouse-event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(new World%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[widgets (map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(lambda (widget)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(send widget 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widgets)]))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method  with an optional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(after-mouse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my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Complicated things need strategies to  document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    ...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</a:t>
            </a:r>
            <a:endParaRPr lang="en-US" sz="13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b="1" dirty="0" smtClean="0"/>
              <a:t> </a:t>
            </a:r>
            <a:r>
              <a:rPr lang="en-US" sz="1300" dirty="0"/>
              <a:t>(</a:t>
            </a:r>
            <a:r>
              <a:rPr lang="en-US" sz="1300" dirty="0" smtClean="0"/>
              <a:t>define/public </a:t>
            </a:r>
            <a:r>
              <a:rPr lang="en-US" sz="1300" dirty="0"/>
              <a:t>(path? </a:t>
            </a:r>
            <a:r>
              <a:rPr lang="en-US" sz="1300" dirty="0" err="1" smtClean="0"/>
              <a:t>src</a:t>
            </a:r>
            <a:r>
              <a:rPr lang="en-US" sz="1300" dirty="0" smtClean="0"/>
              <a:t>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((define (reachable-from? newest nodes)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RETURNS: true </a:t>
            </a:r>
            <a:r>
              <a:rPr lang="en-US" sz="1300" dirty="0" err="1"/>
              <a:t>iff</a:t>
            </a:r>
            <a:r>
              <a:rPr lang="en-US" sz="1300" dirty="0"/>
              <a:t> 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;; INVARIANT: newest is a subset of nodes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AND: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(there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</a:t>
            </a:r>
            <a:r>
              <a:rPr lang="en-US" sz="1300" dirty="0" err="1"/>
              <a:t>iff</a:t>
            </a:r>
            <a:r>
              <a:rPr lang="en-US" sz="1300" dirty="0"/>
              <a:t> (there is a path from newest to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STRATEGY: recur on successors of newest; halt when </a:t>
            </a:r>
            <a:r>
              <a:rPr lang="en-US" sz="1300" dirty="0" err="1"/>
              <a:t>tgt</a:t>
            </a:r>
            <a:r>
              <a:rPr lang="en-US" sz="13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found.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HALTING MEASURE: the number of graph nodes _not_ in 'nodes'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</a:t>
            </a:r>
            <a:r>
              <a:rPr lang="en-US" sz="1300" dirty="0" err="1"/>
              <a:t>cond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[(member </a:t>
            </a:r>
            <a:r>
              <a:rPr lang="en-US" sz="1300" dirty="0" err="1"/>
              <a:t>tgt</a:t>
            </a:r>
            <a:r>
              <a:rPr lang="en-US" sz="1300" dirty="0"/>
              <a:t> newest)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[else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((define candidates (set-diff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(send this all-successors newest)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nodes)))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</a:t>
            </a:r>
            <a:r>
              <a:rPr lang="en-US" sz="1300" dirty="0" smtClean="0"/>
              <a:t>   </a:t>
            </a:r>
          </a:p>
          <a:p>
            <a:pPr>
              <a:spcBef>
                <a:spcPts val="0"/>
              </a:spcBef>
            </a:pPr>
            <a:r>
              <a:rPr lang="en-US" sz="1300" i="1" dirty="0" smtClean="0"/>
              <a:t>...etc...</a:t>
            </a:r>
            <a:endParaRPr lang="en-US" sz="1300" i="1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8862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</a:t>
            </a:r>
            <a:r>
              <a:rPr lang="en-US" b="1" dirty="0" smtClean="0"/>
              <a:t>path?</a:t>
            </a:r>
            <a:r>
              <a:rPr lang="en-US" dirty="0" smtClean="0"/>
              <a:t> as a method of a </a:t>
            </a:r>
            <a:r>
              <a:rPr lang="en-US" b="1" dirty="0" smtClean="0"/>
              <a:t>Graph%</a:t>
            </a:r>
            <a:r>
              <a:rPr lang="en-US" dirty="0" smtClean="0"/>
              <a:t> class.  It still uses general recursion, so we must document that fact, and also provide all the usual deliverables for general recursion.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3714750"/>
            <a:ext cx="2667000" cy="400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We're talking about "this" graph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667500" y="3276600"/>
            <a:ext cx="609600" cy="4381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6013450"/>
            <a:ext cx="38100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Instead of saying </a:t>
            </a:r>
            <a:r>
              <a:rPr lang="en-US" sz="1400" b="1" dirty="0" smtClean="0"/>
              <a:t>(all-successors newest graph) </a:t>
            </a:r>
            <a:r>
              <a:rPr lang="en-US" sz="1400" dirty="0" smtClean="0"/>
              <a:t>, we made </a:t>
            </a:r>
            <a:r>
              <a:rPr lang="en-US" sz="1400" b="1" dirty="0" smtClean="0"/>
              <a:t>all-successors</a:t>
            </a:r>
            <a:r>
              <a:rPr lang="en-US" sz="1400" dirty="0" smtClean="0"/>
              <a:t> a method of </a:t>
            </a:r>
            <a:r>
              <a:rPr lang="en-US" sz="1400" b="1" dirty="0" smtClean="0"/>
              <a:t>Graph% </a:t>
            </a:r>
            <a:r>
              <a:rPr lang="en-US" sz="1400" dirty="0" smtClean="0"/>
              <a:t>, and we asked it to work on </a:t>
            </a:r>
            <a:r>
              <a:rPr lang="en-US" sz="1400" b="1" dirty="0" smtClean="0"/>
              <a:t>this</a:t>
            </a:r>
            <a:r>
              <a:rPr lang="en-US" sz="1400" dirty="0" smtClean="0"/>
              <a:t> graph.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43600" y="5664200"/>
            <a:ext cx="457200" cy="349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 turn into</a:t>
            </a:r>
            <a:r>
              <a:rPr lang="en-US" dirty="0" smtClean="0">
                <a:sym typeface="Wingdings" pitchFamily="2" charset="2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 world, the important design strategies are at the class level.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interpreter pattern  (basis for our DD</a:t>
            </a:r>
            <a:r>
              <a:rPr lang="en-US" dirty="0" smtClean="0">
                <a:sym typeface="Wingdings" pitchFamily="2" charset="2"/>
              </a:rPr>
              <a:t>OO recipe)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composite pattern (</a:t>
            </a:r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, composite shapes)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container pattern (we'll use this shortly)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template-and-hook pattern (later)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smtClean="0"/>
              <a:t>Same as before: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Program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65138"/>
              </p:ext>
            </p:extLst>
          </p:nvPr>
        </p:nvGraphicFramePr>
        <p:xfrm>
          <a:off x="990600" y="2279707"/>
          <a:ext cx="7391400" cy="438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3539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53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1. Do all the tests pass?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353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Are the contracts accurate?</a:t>
                      </a:r>
                      <a:endParaRPr lang="en-US" sz="2400" dirty="0"/>
                    </a:p>
                  </a:txBody>
                  <a:tcPr/>
                </a:tc>
              </a:tr>
              <a:tr h="65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Are the</a:t>
                      </a:r>
                      <a:r>
                        <a:rPr lang="en-US" sz="2400" baseline="0" dirty="0" smtClean="0"/>
                        <a:t> purpose statements and interpretations clear and accurate?</a:t>
                      </a:r>
                    </a:p>
                  </a:txBody>
                  <a:tcPr/>
                </a:tc>
              </a:tr>
              <a:tr h="65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Are there ugly pieces of code that should be broken</a:t>
                      </a:r>
                      <a:r>
                        <a:rPr lang="en-US" sz="2400" baseline="0" dirty="0" smtClean="0"/>
                        <a:t> out into their own functions?</a:t>
                      </a:r>
                      <a:endParaRPr lang="en-US" sz="2400" dirty="0"/>
                    </a:p>
                  </a:txBody>
                  <a:tcPr/>
                </a:tc>
              </a:tr>
              <a:tr h="12479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Are there pieces of code</a:t>
                      </a:r>
                      <a:r>
                        <a:rPr lang="en-US" sz="2400" baseline="0" dirty="0" smtClean="0"/>
                        <a:t> that are duplicated (or almost duplicated) and should be made into independent functions?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Recipe is still there, but the deliverables are in different places</a:t>
            </a:r>
          </a:p>
          <a:p>
            <a:r>
              <a:rPr lang="en-US" dirty="0" smtClean="0"/>
              <a:t>You should now be able to identify where each of the deliverables go in an object-oriented program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  Did we get all the deliverables in the right places?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review the Design Recipe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3953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an OO system, the steps are a little different, but they are all there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708764"/>
              </p:ext>
            </p:extLst>
          </p:nvPr>
        </p:nvGraphicFramePr>
        <p:xfrm>
          <a:off x="457200" y="160020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The Object-Oriented Design Recipe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Interface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the kinds of</a:t>
                      </a:r>
                      <a:r>
                        <a:rPr lang="en-US" sz="1600" baseline="0" dirty="0" smtClean="0"/>
                        <a:t> things in your system and the messages they need to respond to.  For each method in an interface, write a contract and purpose statement.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Class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the kinds of things that</a:t>
                      </a:r>
                      <a:r>
                        <a:rPr lang="en-US" sz="1600" baseline="0" dirty="0" smtClean="0"/>
                        <a:t> may be behind each interface.  For each class, give a purpose statement.  For each field of a class, give an interpretation.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Method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 each method, copy</a:t>
                      </a:r>
                      <a:r>
                        <a:rPr lang="en-US" sz="1600" baseline="0" dirty="0" smtClean="0"/>
                        <a:t> down the contract and purpose statement from the interface.  Refine the purpose statement to specify how the purpose is fulfilled for this class. Include examples as needed.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Unit</a:t>
                      </a:r>
                      <a:r>
                        <a:rPr lang="en-US" sz="1600" baseline="0" dirty="0" smtClean="0"/>
                        <a:t>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r>
                        <a:rPr lang="en-US" sz="1600" baseline="0" dirty="0" smtClean="0"/>
                        <a:t> each class, write tests that exercise every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5. Program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 before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things will exist in your system?</a:t>
            </a:r>
          </a:p>
          <a:p>
            <a:r>
              <a:rPr lang="en-US" dirty="0" smtClean="0"/>
              <a:t>What  messages will they need to respond to?</a:t>
            </a:r>
          </a:p>
          <a:p>
            <a:r>
              <a:rPr lang="en-US" dirty="0" smtClean="0"/>
              <a:t>List the messages (methods) in each interface</a:t>
            </a:r>
          </a:p>
          <a:p>
            <a:r>
              <a:rPr lang="en-US" dirty="0" smtClean="0"/>
              <a:t>Write a purpose statement for the interface</a:t>
            </a:r>
          </a:p>
          <a:p>
            <a:r>
              <a:rPr lang="en-US" dirty="0" smtClean="0"/>
              <a:t>For each method in the interface, write a contract and purpose statement.</a:t>
            </a:r>
          </a:p>
          <a:p>
            <a:r>
              <a:rPr lang="en-US" dirty="0" smtClean="0"/>
              <a:t>Write the contracts in terms of data types and interfaces (never classes).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StupidRobot</a:t>
            </a:r>
            <a:r>
              <a:rPr lang="en-US" dirty="0" smtClean="0"/>
              <a:t>&lt;%&gt;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057400"/>
            <a:ext cx="2209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Purpose statement for the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3810000" y="1981200"/>
            <a:ext cx="22098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Widget&lt;%&gt;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Every object that lives in the world must implement the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interface.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at time t+1.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after-drag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667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Another way to write a purpose statement for an 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800600" y="19050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Class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interface, consider the different kinds of objects that will implement this interface.  Each kind becomes a class.</a:t>
            </a:r>
          </a:p>
          <a:p>
            <a:r>
              <a:rPr lang="en-US" dirty="0" smtClean="0"/>
              <a:t>For each class, include a purpose statement that says what information is represented by objects of that class.</a:t>
            </a:r>
          </a:p>
          <a:p>
            <a:r>
              <a:rPr lang="en-US" dirty="0"/>
              <a:t>For each class, give </a:t>
            </a:r>
            <a:r>
              <a:rPr lang="en-US" dirty="0" smtClean="0"/>
              <a:t>constructor  template showing </a:t>
            </a:r>
            <a:r>
              <a:rPr lang="en-US" dirty="0"/>
              <a:t>how to build an object of that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smtClean="0">
                <a:latin typeface="Calibri" panose="020F0502020204030204" pitchFamily="34" charset="0"/>
                <a:cs typeface="Consolas" pitchFamily="49" charset="0"/>
              </a:rPr>
              <a:t>field</a:t>
            </a:r>
            <a:r>
              <a:rPr lang="en-US" dirty="0" smtClean="0"/>
              <a:t> </a:t>
            </a:r>
            <a:r>
              <a:rPr lang="en-US" dirty="0"/>
              <a:t>should have an interpretation, just as every field in a </a:t>
            </a:r>
            <a:r>
              <a:rPr lang="en-US" b="1" dirty="0" err="1"/>
              <a:t>struct</a:t>
            </a:r>
            <a:r>
              <a:rPr lang="en-US" dirty="0"/>
              <a:t> has an interpretation.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Bomb is a (new Bomb% [x Integer][y Integer])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Bomb represents a bomb.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bomb just falls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.  It has no other behavior.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define Bomb%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(class* object% (Widget&lt;%&gt;)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x y)  ; the bomb's x and y position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image for displaying the bomb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[BOMB-IMG (circle 10 "solid" "red")])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the bomb's speed, in pixels/tick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[BOMB-SPEED 8])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dc3b98ee3c988a87c5d38fd6130d91c81b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</TotalTime>
  <Words>2197</Words>
  <Application>Microsoft Office PowerPoint</Application>
  <PresentationFormat>On-screen Show (4:3)</PresentationFormat>
  <Paragraphs>313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Helvetica Neue</vt:lpstr>
      <vt:lpstr>Wingdings</vt:lpstr>
      <vt:lpstr>1_Office Theme</vt:lpstr>
      <vt:lpstr>The Design Recipe using Classes</vt:lpstr>
      <vt:lpstr>Goals of this lesson</vt:lpstr>
      <vt:lpstr>Let's review the Design Recipe</vt:lpstr>
      <vt:lpstr>In an OO system, the steps are a little different, but they are all there</vt:lpstr>
      <vt:lpstr>Step 1:  Interface Design</vt:lpstr>
      <vt:lpstr>Example 1: StupidRobot&lt;%&gt;</vt:lpstr>
      <vt:lpstr>Example 2: Widget&lt;%&gt;</vt:lpstr>
      <vt:lpstr>Step 2: Class Design</vt:lpstr>
      <vt:lpstr>Example</vt:lpstr>
      <vt:lpstr>What happened to the template?</vt:lpstr>
      <vt:lpstr>Coding Standards</vt:lpstr>
      <vt:lpstr>Coding Standards Illustrated</vt:lpstr>
      <vt:lpstr>Step 3: Method Design</vt:lpstr>
      <vt:lpstr>Contract and Purpose Statement in Class</vt:lpstr>
      <vt:lpstr>Examples and Tests</vt:lpstr>
      <vt:lpstr>Step 4: Unit Tests</vt:lpstr>
      <vt:lpstr>What happened to the strategy?</vt:lpstr>
      <vt:lpstr>Simple method definitions don't need design strategies</vt:lpstr>
      <vt:lpstr>Method definitions that don't need design strategies (2)</vt:lpstr>
      <vt:lpstr>This also doesn't need a design strategy, but it might help</vt:lpstr>
      <vt:lpstr>Another method  with an optional design strategy</vt:lpstr>
      <vt:lpstr>Complicated things need strategies to  document them</vt:lpstr>
      <vt:lpstr>Design Strategies turn into Patterns</vt:lpstr>
      <vt:lpstr>Step 6: Program Review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125</cp:revision>
  <dcterms:created xsi:type="dcterms:W3CDTF">2006-08-16T00:00:00Z</dcterms:created>
  <dcterms:modified xsi:type="dcterms:W3CDTF">2015-11-03T20:07:41Z</dcterms:modified>
</cp:coreProperties>
</file>