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3"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72"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127" d="100"/>
          <a:sy n="127" d="100"/>
        </p:scale>
        <p:origin x="1506" y="114"/>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8/20/2015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7EF0E-4991-462B-BCBC-694BF8FF3688}"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8001E-7DBC-4AD3-B695-153B32E72DEB}"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8F95E-FC82-488B-97B3-253076412B55}"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E238C-8F63-4660-A32A-C9B584CD1B02}"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485FBC-8459-4252-B46C-2615F0D54FC6}"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380D9-9396-4976-888A-7F66E925443E}" type="datetime1">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2D5E2-7B37-4517-8EA5-A6DF76D7EE3F}" type="datetime1">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8/20/2015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thrpcSzdv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cs.neu.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Simple Introduction to </a:t>
            </a:r>
            <a:r>
              <a:rPr lang="en-US" dirty="0" err="1" smtClean="0"/>
              <a:t>Git</a:t>
            </a:r>
            <a:r>
              <a:rPr lang="en-US" dirty="0" smtClean="0"/>
              <a:t>: a distributed version-control system</a:t>
            </a:r>
            <a:endParaRPr lang="en-US" dirty="0"/>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smtClean="0"/>
              <a:t>Lesson 0.5</a:t>
            </a:r>
            <a:endParaRPr lang="en-US" dirty="0"/>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Commit</a:t>
            </a:r>
            <a:endParaRPr lang="en-US" dirty="0"/>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smtClean="0"/>
          </a:p>
          <a:p>
            <a:r>
              <a:rPr lang="en-US" dirty="0" smtClean="0"/>
              <a:t>The </a:t>
            </a:r>
            <a:r>
              <a:rPr lang="en-US" dirty="0"/>
              <a:t>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(1)</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At the end of each work session, you need to save your changes on the server.  This is called a “push”.</a:t>
            </a:r>
          </a:p>
          <a:p>
            <a:endParaRPr lang="en-US" dirty="0"/>
          </a:p>
          <a:p>
            <a:r>
              <a:rPr lang="en-US" dirty="0" smtClean="0"/>
              <a:t>Now all your data is backed up.</a:t>
            </a:r>
          </a:p>
          <a:p>
            <a:pPr marL="285750" indent="-285750">
              <a:buFont typeface="Arial" pitchFamily="34" charset="0"/>
              <a:buChar char="•"/>
            </a:pPr>
            <a:r>
              <a:rPr lang="en-US" dirty="0" smtClean="0"/>
              <a:t>You can retrieve it, on your machine or some other machine.</a:t>
            </a:r>
          </a:p>
          <a:p>
            <a:pPr marL="285750" indent="-285750">
              <a:buFont typeface="Arial" pitchFamily="34" charset="0"/>
              <a:buChar char="•"/>
            </a:pPr>
            <a:r>
              <a:rPr lang="en-US" dirty="0" smtClean="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(2)</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To retrieve your data from the server, you do a “pull”.  A “pull” takes the data from the server and puts it both in your local mini-</a:t>
            </a:r>
            <a:r>
              <a:rPr lang="en-US" dirty="0" err="1" smtClean="0"/>
              <a:t>fs</a:t>
            </a:r>
            <a:r>
              <a:rPr lang="en-US" dirty="0" smtClean="0"/>
              <a:t> and in your ordinary files.</a:t>
            </a:r>
          </a:p>
          <a:p>
            <a:endParaRPr lang="en-US" dirty="0" smtClean="0"/>
          </a:p>
          <a:p>
            <a:r>
              <a:rPr lang="en-US" dirty="0" smtClean="0"/>
              <a:t>If your local file has changed, </a:t>
            </a:r>
            <a:r>
              <a:rPr lang="en-US" dirty="0" err="1" smtClean="0"/>
              <a:t>git</a:t>
            </a:r>
            <a:r>
              <a:rPr lang="en-US" dirty="0" smtClean="0"/>
              <a:t> will merge the changes if possible.  If it can’t figure out how to the merge, you will get an error message.  We'll learn how to deal with these in the next lesson.</a:t>
            </a:r>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 using GHFW</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smtClean="0"/>
              <a:t>In </a:t>
            </a:r>
            <a:r>
              <a:rPr lang="en-US" dirty="0" err="1" smtClean="0"/>
              <a:t>Gihub</a:t>
            </a:r>
            <a:r>
              <a:rPr lang="en-US" dirty="0" smtClean="0"/>
              <a:t> For Windows or </a:t>
            </a:r>
            <a:r>
              <a:rPr lang="en-US" dirty="0" err="1" smtClean="0"/>
              <a:t>Github</a:t>
            </a:r>
            <a:r>
              <a:rPr lang="en-US" dirty="0" smtClean="0"/>
              <a:t> For Mac, “push” and “pull” are combined into a single operation called “sync”.  So in these clients, there are only two steps (“commit” and “sync”) to worry about, not three.</a:t>
            </a:r>
            <a:endParaRPr lang="en-US" dirty="0"/>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(2)</a:t>
            </a:r>
            <a:endParaRPr lang="en-US" dirty="0"/>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smtClean="0"/>
              <a:t>Best practice: commit your work whenever you’ve gotten one part of your problem working, or before trying something that might fail.</a:t>
            </a:r>
          </a:p>
          <a:p>
            <a:endParaRPr lang="en-US" dirty="0"/>
          </a:p>
          <a:p>
            <a:r>
              <a:rPr lang="en-US" dirty="0" smtClean="0"/>
              <a:t>If your new stuff is screwed up, you can always “revert” to your last good commit.</a:t>
            </a:r>
          </a:p>
          <a:p>
            <a:r>
              <a:rPr lang="en-US" dirty="0" smtClean="0"/>
              <a:t>(Remember: always “revert”, never “roll back”)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Github</a:t>
            </a:r>
            <a:r>
              <a:rPr lang="en-US" dirty="0" smtClean="0"/>
              <a:t> for Windows/Mac</a:t>
            </a:r>
            <a:endParaRPr lang="en-US" dirty="0"/>
          </a:p>
        </p:txBody>
      </p:sp>
      <p:pic>
        <p:nvPicPr>
          <p:cNvPr id="5" name="thrpcSzdvso"/>
          <p:cNvPicPr>
            <a:picLocks noGrp="1" noRot="1" noChangeAspect="1"/>
          </p:cNvPicPr>
          <p:nvPr>
            <p:ph idx="1"/>
            <a:videoFile r:link="rId1"/>
          </p:nvPr>
        </p:nvPicPr>
        <p:blipFill>
          <a:blip r:embed="rId3"/>
          <a:stretch>
            <a:fillRect/>
          </a:stretch>
        </p:blipFill>
        <p:spPr>
          <a:xfrm>
            <a:off x="1138342" y="2091690"/>
            <a:ext cx="6868161" cy="386334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388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with a partner</a:t>
            </a:r>
            <a:endParaRPr lang="en-US" dirty="0"/>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smtClean="0"/>
              <a:t>Your Partner (or you on another computer)</a:t>
            </a:r>
            <a:endParaRPr lang="en-US" dirty="0"/>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partner gets your work from the server</a:t>
            </a:r>
            <a:endParaRPr lang="en-US" dirty="0"/>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 get your partner’s work from the server</a:t>
            </a:r>
            <a:endParaRPr lang="en-US" dirty="0"/>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github</a:t>
            </a:r>
            <a:r>
              <a:rPr lang="en-US" dirty="0" smtClean="0"/>
              <a:t> desktop</a:t>
            </a:r>
            <a:endParaRPr lang="en-US" dirty="0"/>
          </a:p>
        </p:txBody>
      </p:sp>
      <p:sp>
        <p:nvSpPr>
          <p:cNvPr id="4" name="Content Placeholder 3"/>
          <p:cNvSpPr>
            <a:spLocks noGrp="1"/>
          </p:cNvSpPr>
          <p:nvPr>
            <p:ph idx="1"/>
          </p:nvPr>
        </p:nvSpPr>
        <p:spPr/>
        <p:txBody>
          <a:bodyPr>
            <a:normAutofit lnSpcReduction="10000"/>
          </a:bodyPr>
          <a:lstStyle/>
          <a:p>
            <a:r>
              <a:rPr lang="en-US" dirty="0" smtClean="0"/>
              <a:t>In the next few slides, we’ll give you the updates for 2015.</a:t>
            </a:r>
          </a:p>
          <a:p>
            <a:r>
              <a:rPr lang="en-US" dirty="0" smtClean="0"/>
              <a:t>We won’t be using github.com.  Instead we will be using “</a:t>
            </a:r>
            <a:r>
              <a:rPr lang="en-US" dirty="0" err="1" smtClean="0"/>
              <a:t>Github</a:t>
            </a:r>
            <a:r>
              <a:rPr lang="en-US" dirty="0" smtClean="0"/>
              <a:t> for Enterprise” at </a:t>
            </a:r>
            <a:r>
              <a:rPr lang="en-US" dirty="0" smtClean="0">
                <a:hlinkClick r:id="rId2"/>
              </a:rPr>
              <a:t>https://github.ccs.neu.edu</a:t>
            </a:r>
            <a:endParaRPr lang="en-US" dirty="0" smtClean="0"/>
          </a:p>
          <a:p>
            <a:r>
              <a:rPr lang="en-US" dirty="0" smtClean="0"/>
              <a:t>The user interface for GHFW/GHFM has changed. It’s now called “</a:t>
            </a:r>
            <a:r>
              <a:rPr lang="en-US" dirty="0" err="1" smtClean="0"/>
              <a:t>Github</a:t>
            </a:r>
            <a:r>
              <a:rPr lang="en-US" dirty="0" smtClean="0"/>
              <a:t> Desktop”.</a:t>
            </a:r>
          </a:p>
          <a:p>
            <a:r>
              <a:rPr lang="en-US" dirty="0" smtClean="0"/>
              <a:t>In the next few slides, we’ll show you how your daily workflow looks with new interface.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3126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Starting your work session</a:t>
            </a:r>
            <a:endParaRPr lang="en-US" dirty="0"/>
          </a:p>
        </p:txBody>
      </p:sp>
      <p:sp>
        <p:nvSpPr>
          <p:cNvPr id="7" name="Content Placeholder 6"/>
          <p:cNvSpPr>
            <a:spLocks noGrp="1"/>
          </p:cNvSpPr>
          <p:nvPr>
            <p:ph idx="1"/>
          </p:nvPr>
        </p:nvSpPr>
        <p:spPr/>
        <p:txBody>
          <a:bodyPr>
            <a:normAutofit/>
          </a:bodyPr>
          <a:lstStyle/>
          <a:p>
            <a:r>
              <a:rPr lang="en-US" sz="2400" dirty="0" smtClean="0"/>
              <a:t>Here’s what your </a:t>
            </a:r>
            <a:r>
              <a:rPr lang="en-US" sz="2400" dirty="0" err="1" smtClean="0"/>
              <a:t>Github</a:t>
            </a:r>
            <a:r>
              <a:rPr lang="en-US" sz="2400" dirty="0" smtClean="0"/>
              <a:t> Desktop should look like when you open it up.  Observe that your repos will be in the section labeled “Enterprise”.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865701"/>
            <a:ext cx="6122019" cy="3673211"/>
          </a:xfrm>
          <a:prstGeom prst="rect">
            <a:avLst/>
          </a:prstGeom>
        </p:spPr>
      </p:pic>
      <p:sp>
        <p:nvSpPr>
          <p:cNvPr id="8" name="Rounded Rectangle 7"/>
          <p:cNvSpPr/>
          <p:nvPr/>
        </p:nvSpPr>
        <p:spPr>
          <a:xfrm>
            <a:off x="1435835" y="3582030"/>
            <a:ext cx="1080654" cy="430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8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 explain:</a:t>
            </a:r>
          </a:p>
          <a:p>
            <a:pPr lvl="1"/>
            <a:r>
              <a:rPr lang="en-US" dirty="0" smtClean="0"/>
              <a:t>how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Where am I?</a:t>
            </a:r>
            <a:endParaRPr lang="en-US" dirty="0"/>
          </a:p>
        </p:txBody>
      </p:sp>
      <p:sp>
        <p:nvSpPr>
          <p:cNvPr id="7" name="Content Placeholder 6"/>
          <p:cNvSpPr>
            <a:spLocks noGrp="1"/>
          </p:cNvSpPr>
          <p:nvPr>
            <p:ph idx="1"/>
          </p:nvPr>
        </p:nvSpPr>
        <p:spPr/>
        <p:txBody>
          <a:bodyPr>
            <a:normAutofit/>
          </a:bodyPr>
          <a:lstStyle/>
          <a:p>
            <a:r>
              <a:rPr lang="en-US" sz="2400" dirty="0" smtClean="0"/>
              <a:t>The open blue circle indicates that you are looking at the most recent local files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15342571">
            <a:off x="7366840" y="3817003"/>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425693" y="3430889"/>
            <a:ext cx="207317" cy="181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61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Always start by syncing</a:t>
            </a:r>
            <a:endParaRPr lang="en-US" dirty="0"/>
          </a:p>
        </p:txBody>
      </p:sp>
      <p:sp>
        <p:nvSpPr>
          <p:cNvPr id="7" name="Content Placeholder 6"/>
          <p:cNvSpPr>
            <a:spLocks noGrp="1"/>
          </p:cNvSpPr>
          <p:nvPr>
            <p:ph idx="1"/>
          </p:nvPr>
        </p:nvSpPr>
        <p:spPr/>
        <p:txBody>
          <a:bodyPr>
            <a:normAutofit/>
          </a:bodyPr>
          <a:lstStyle/>
          <a:p>
            <a:r>
              <a:rPr lang="en-US" sz="2400" dirty="0" smtClean="0"/>
              <a:t>This will download any changes that you or your partner have made on other machines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3405992">
            <a:off x="6847105" y="282466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261237" y="3190875"/>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743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smtClean="0"/>
              <a:t>Click on a dot to see a commit</a:t>
            </a:r>
            <a:endParaRPr lang="en-US" dirty="0"/>
          </a:p>
        </p:txBody>
      </p:sp>
      <p:sp>
        <p:nvSpPr>
          <p:cNvPr id="7" name="Content Placeholder 6"/>
          <p:cNvSpPr>
            <a:spLocks noGrp="1"/>
          </p:cNvSpPr>
          <p:nvPr>
            <p:ph idx="1"/>
          </p:nvPr>
        </p:nvSpPr>
        <p:spPr/>
        <p:txBody>
          <a:bodyPr>
            <a:normAutofit/>
          </a:bodyPr>
          <a:lstStyle/>
          <a:p>
            <a:r>
              <a:rPr lang="en-US" sz="2400" dirty="0" smtClean="0"/>
              <a:t>Clicking on the last dot will show you what was in your last commit</a:t>
            </a:r>
          </a:p>
          <a:p>
            <a:r>
              <a:rPr lang="en-US" sz="2400" dirty="0" smtClean="0"/>
              <a:t>The dot turns blue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2" name="Right Arrow 1"/>
          <p:cNvSpPr/>
          <p:nvPr/>
        </p:nvSpPr>
        <p:spPr>
          <a:xfrm rot="5400000">
            <a:off x="6519903" y="282612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6553200" y="3296204"/>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501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In this view, you can see the unique identifier for this commit</a:t>
            </a:r>
          </a:p>
          <a:p>
            <a:r>
              <a:rPr lang="en-US" sz="2400" dirty="0" smtClean="0"/>
              <a:t>You’ll need it for your </a:t>
            </a:r>
            <a:r>
              <a:rPr lang="en-US" sz="2400" dirty="0" err="1" smtClean="0"/>
              <a:t>Worksession</a:t>
            </a:r>
            <a:r>
              <a:rPr lang="en-US" sz="2400" dirty="0" smtClean="0"/>
              <a:t> Report</a:t>
            </a:r>
          </a:p>
          <a:p>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smtClean="0"/>
              <a:t>This shows your commit ID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137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Now let’s work on our file</a:t>
            </a:r>
            <a:endParaRPr lang="en-US" dirty="0"/>
          </a:p>
        </p:txBody>
      </p:sp>
      <p:sp>
        <p:nvSpPr>
          <p:cNvPr id="7" name="Content Placeholder 6"/>
          <p:cNvSpPr>
            <a:spLocks noGrp="1"/>
          </p:cNvSpPr>
          <p:nvPr>
            <p:ph idx="1"/>
          </p:nvPr>
        </p:nvSpPr>
        <p:spPr/>
        <p:txBody>
          <a:bodyPr>
            <a:normAutofit/>
          </a:bodyPr>
          <a:lstStyle/>
          <a:p>
            <a:r>
              <a:rPr lang="en-US" sz="2400" dirty="0" smtClean="0"/>
              <a:t>Now the screen shows an uncommitted change.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76" y="2672441"/>
            <a:ext cx="6109970" cy="3665982"/>
          </a:xfrm>
          <a:prstGeom prst="rect">
            <a:avLst/>
          </a:prstGeom>
        </p:spPr>
      </p:pic>
      <p:sp>
        <p:nvSpPr>
          <p:cNvPr id="9" name="Rounded Rectangle 8"/>
          <p:cNvSpPr/>
          <p:nvPr/>
        </p:nvSpPr>
        <p:spPr>
          <a:xfrm>
            <a:off x="6612397" y="2672441"/>
            <a:ext cx="944628" cy="350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ight Arrow 9"/>
          <p:cNvSpPr/>
          <p:nvPr/>
        </p:nvSpPr>
        <p:spPr>
          <a:xfrm rot="5400000">
            <a:off x="6831550" y="2252845"/>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8161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We write a commit message.  Then we’ll click on “Commit to Master”</a:t>
            </a:r>
          </a:p>
          <a:p>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73" y="2672440"/>
            <a:ext cx="6080855" cy="3648513"/>
          </a:xfrm>
          <a:prstGeom prst="rect">
            <a:avLst/>
          </a:prstGeom>
        </p:spPr>
      </p:pic>
      <p:sp>
        <p:nvSpPr>
          <p:cNvPr id="5" name="Title 4"/>
          <p:cNvSpPr>
            <a:spLocks noGrp="1"/>
          </p:cNvSpPr>
          <p:nvPr>
            <p:ph type="title"/>
          </p:nvPr>
        </p:nvSpPr>
        <p:spPr/>
        <p:txBody>
          <a:bodyPr>
            <a:normAutofit/>
          </a:bodyPr>
          <a:lstStyle/>
          <a:p>
            <a:r>
              <a:rPr lang="en-US" dirty="0" smtClean="0"/>
              <a:t>Next, we commit our work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13" name="Rounded Rectangle 12"/>
          <p:cNvSpPr/>
          <p:nvPr/>
        </p:nvSpPr>
        <p:spPr>
          <a:xfrm>
            <a:off x="2505153" y="5468540"/>
            <a:ext cx="1900592" cy="887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866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Now it says “No uncommitted changes” again.</a:t>
            </a:r>
          </a:p>
          <a:p>
            <a:r>
              <a:rPr lang="en-US" sz="2400" dirty="0" smtClean="0"/>
              <a:t>You can also undo the commit if you want.</a:t>
            </a:r>
            <a:endParaRPr lang="en-US" sz="2400" dirty="0"/>
          </a:p>
        </p:txBody>
      </p:sp>
      <p:sp>
        <p:nvSpPr>
          <p:cNvPr id="5" name="Title 4"/>
          <p:cNvSpPr>
            <a:spLocks noGrp="1"/>
          </p:cNvSpPr>
          <p:nvPr>
            <p:ph type="title"/>
          </p:nvPr>
        </p:nvSpPr>
        <p:spPr/>
        <p:txBody>
          <a:bodyPr>
            <a:normAutofit fontScale="90000"/>
          </a:bodyPr>
          <a:lstStyle/>
          <a:p>
            <a:r>
              <a:rPr lang="en-US" dirty="0" smtClean="0"/>
              <a:t>Here’s what you’ll see after a commit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321" y="2672440"/>
            <a:ext cx="5751358" cy="3450815"/>
          </a:xfrm>
          <a:prstGeom prst="rect">
            <a:avLst/>
          </a:prstGeom>
        </p:spPr>
      </p:pic>
    </p:spTree>
    <p:extLst>
      <p:ext uri="{BB962C8B-B14F-4D97-AF65-F5344CB8AC3E}">
        <p14:creationId xmlns:p14="http://schemas.microsoft.com/office/powerpoint/2010/main" val="8832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Click on the open circle to see what was in your commit, and to record the commit ID.  Here’s that screen again:</a:t>
            </a:r>
          </a:p>
          <a:p>
            <a:endParaRPr lang="en-US" sz="2400" dirty="0"/>
          </a:p>
        </p:txBody>
      </p:sp>
      <p:sp>
        <p:nvSpPr>
          <p:cNvPr id="5" name="Title 4"/>
          <p:cNvSpPr>
            <a:spLocks noGrp="1"/>
          </p:cNvSpPr>
          <p:nvPr>
            <p:ph type="title"/>
          </p:nvPr>
        </p:nvSpPr>
        <p:spPr/>
        <p:txBody>
          <a:bodyPr>
            <a:normAutofit/>
          </a:bodyPr>
          <a:lstStyle/>
          <a:p>
            <a:r>
              <a:rPr lang="en-US" dirty="0" smtClean="0"/>
              <a:t>Be sure to record the commit ID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4531144" y="311864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4425345" y="3627370"/>
            <a:ext cx="717917" cy="2019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9646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Your work is not saved on the server until you sync.</a:t>
            </a:r>
          </a:p>
          <a:p>
            <a:endParaRPr lang="en-US" sz="2400" dirty="0"/>
          </a:p>
        </p:txBody>
      </p:sp>
      <p:sp>
        <p:nvSpPr>
          <p:cNvPr id="5" name="Title 4"/>
          <p:cNvSpPr>
            <a:spLocks noGrp="1"/>
          </p:cNvSpPr>
          <p:nvPr>
            <p:ph type="title"/>
          </p:nvPr>
        </p:nvSpPr>
        <p:spPr/>
        <p:txBody>
          <a:bodyPr>
            <a:normAutofit/>
          </a:bodyPr>
          <a:lstStyle/>
          <a:p>
            <a:r>
              <a:rPr lang="en-US" dirty="0" smtClean="0"/>
              <a:t>Be sure to sync!!!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7180789" y="2529904"/>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7234890" y="2976563"/>
            <a:ext cx="398120" cy="295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7727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you have learned</a:t>
            </a:r>
          </a:p>
          <a:p>
            <a:pPr lvl="1"/>
            <a:r>
              <a:rPr lang="en-US" dirty="0" smtClean="0"/>
              <a:t>that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76030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a:t>
            </a:r>
            <a:r>
              <a:rPr lang="en-US" dirty="0" smtClean="0">
                <a:solidFill>
                  <a:srgbClr val="FF0000"/>
                </a:solidFill>
              </a:rPr>
              <a:t>distributed</a:t>
            </a:r>
            <a:r>
              <a:rPr lang="en-US" dirty="0" smtClean="0"/>
              <a:t> version-control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keep your files in a </a:t>
            </a:r>
            <a:r>
              <a:rPr lang="en-US" i="1" dirty="0" smtClean="0"/>
              <a:t>repository</a:t>
            </a:r>
            <a:r>
              <a:rPr lang="en-US" dirty="0"/>
              <a:t> </a:t>
            </a:r>
            <a:r>
              <a:rPr lang="en-US" dirty="0" smtClean="0"/>
              <a:t>on your local machine.</a:t>
            </a:r>
          </a:p>
          <a:p>
            <a:r>
              <a:rPr lang="en-US" dirty="0" smtClean="0"/>
              <a:t>You synchronize your repository with a repository on a server.</a:t>
            </a:r>
          </a:p>
          <a:p>
            <a:r>
              <a:rPr lang="en-US" dirty="0" smtClean="0"/>
              <a:t>If you move from one machine to another, you can pick up the changes by synchronizing with the server.</a:t>
            </a:r>
          </a:p>
          <a:p>
            <a:r>
              <a:rPr lang="en-US" dirty="0" smtClean="0"/>
              <a:t>If your partner uploads some changes to your files, you can pick those up by synchronizing with the server.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distributed </a:t>
            </a:r>
            <a:r>
              <a:rPr lang="en-US" dirty="0" smtClean="0">
                <a:solidFill>
                  <a:srgbClr val="FF0000"/>
                </a:solidFill>
              </a:rPr>
              <a:t>version-control</a:t>
            </a:r>
            <a:r>
              <a:rPr lang="en-US" dirty="0" smtClean="0"/>
              <a:t> system</a:t>
            </a:r>
            <a:endParaRPr lang="en-US" dirty="0"/>
          </a:p>
        </p:txBody>
      </p:sp>
      <p:sp>
        <p:nvSpPr>
          <p:cNvPr id="3" name="Content Placeholder 2"/>
          <p:cNvSpPr>
            <a:spLocks noGrp="1"/>
          </p:cNvSpPr>
          <p:nvPr>
            <p:ph idx="1"/>
          </p:nvPr>
        </p:nvSpPr>
        <p:spPr/>
        <p:txBody>
          <a:bodyPr/>
          <a:lstStyle/>
          <a:p>
            <a:r>
              <a:rPr lang="en-US" dirty="0" smtClean="0"/>
              <a:t>Terminology:  In </a:t>
            </a:r>
            <a:r>
              <a:rPr lang="en-US" dirty="0" err="1" smtClean="0"/>
              <a:t>git</a:t>
            </a:r>
            <a:r>
              <a:rPr lang="en-US" dirty="0" smtClean="0"/>
              <a:t>-speak, a “version” is called a “commit.”</a:t>
            </a:r>
          </a:p>
          <a:p>
            <a:r>
              <a:rPr lang="en-US" dirty="0" err="1" smtClean="0"/>
              <a:t>Git</a:t>
            </a:r>
            <a:r>
              <a:rPr lang="en-US" dirty="0" smtClean="0"/>
              <a:t> keeps track of the history of your commits, so you can go back and look at earlier versions, or just give up on the current version and go back some earlier version.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model of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git</a:t>
            </a:r>
            <a:r>
              <a:rPr lang="en-US" dirty="0" smtClean="0"/>
              <a:t> documentation gets into details very quickly.</a:t>
            </a:r>
          </a:p>
          <a:p>
            <a:r>
              <a:rPr lang="en-US" dirty="0" smtClean="0"/>
              <a:t>Here’s a very simple model of what’s going on in </a:t>
            </a:r>
            <a:r>
              <a:rPr lang="en-US" dirty="0" err="1" smtClean="0"/>
              <a:t>git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a:t>
            </a:r>
            <a:endParaRPr lang="en-US" dirty="0"/>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Here are your files, sitting in a directory called my-project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 in your </a:t>
            </a:r>
            <a:r>
              <a:rPr lang="en-US" dirty="0" err="1" smtClean="0"/>
              <a:t>git</a:t>
            </a:r>
            <a:r>
              <a:rPr lang="en-US" dirty="0" smtClean="0"/>
              <a:t> repository</a:t>
            </a:r>
            <a:endParaRPr lang="en-US" dirty="0"/>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smtClean="0"/>
              <a:t>When you have a </a:t>
            </a:r>
            <a:r>
              <a:rPr lang="en-US" dirty="0" err="1" smtClean="0"/>
              <a:t>git</a:t>
            </a:r>
            <a:r>
              <a:rPr lang="en-US" dirty="0" smtClean="0"/>
              <a:t> repository, you have an additional directory called .</a:t>
            </a:r>
            <a:r>
              <a:rPr lang="en-US" dirty="0" err="1" smtClean="0"/>
              <a:t>git</a:t>
            </a:r>
            <a:r>
              <a:rPr lang="en-US" dirty="0" smtClean="0"/>
              <a:t>, which points at a mini-</a:t>
            </a:r>
            <a:r>
              <a:rPr lang="en-US" dirty="0" err="1" smtClean="0"/>
              <a:t>filesystem</a:t>
            </a:r>
            <a:r>
              <a:rPr lang="en-US" dirty="0" smtClean="0"/>
              <a:t>.   </a:t>
            </a:r>
          </a:p>
          <a:p>
            <a:endParaRPr lang="en-US" dirty="0"/>
          </a:p>
          <a:p>
            <a:r>
              <a:rPr lang="en-US" dirty="0" smtClean="0"/>
              <a:t>This file system keeps all your data, plus the bells and whistles that </a:t>
            </a:r>
            <a:r>
              <a:rPr lang="en-US" dirty="0" err="1" smtClean="0"/>
              <a:t>git</a:t>
            </a:r>
            <a:r>
              <a:rPr lang="en-US" dirty="0" smtClean="0"/>
              <a:t> needs to do its job.  </a:t>
            </a:r>
          </a:p>
          <a:p>
            <a:endParaRPr lang="en-US" dirty="0" smtClean="0"/>
          </a:p>
          <a:p>
            <a:r>
              <a:rPr lang="en-US" dirty="0" smtClean="0"/>
              <a:t>All this sits on your local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client</a:t>
            </a:r>
            <a:endParaRPr lang="en-US" dirty="0"/>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a:t>
            </a:r>
            <a:r>
              <a:rPr lang="en-US" dirty="0" smtClean="0"/>
              <a:t>mini-</a:t>
            </a:r>
            <a:r>
              <a:rPr lang="en-US" dirty="0" err="1" smtClean="0"/>
              <a:t>filesystem</a:t>
            </a:r>
            <a:r>
              <a:rPr lang="en-US" dirty="0" smtClean="0"/>
              <a:t> </a:t>
            </a:r>
            <a:r>
              <a:rPr lang="en-US" dirty="0"/>
              <a:t>is highly optimized and very complicated.  Don’t try to read it directly</a:t>
            </a:r>
            <a:r>
              <a:rPr lang="en-US" dirty="0" smtClean="0"/>
              <a:t>.</a:t>
            </a:r>
          </a:p>
          <a:p>
            <a:endParaRPr lang="en-US" dirty="0"/>
          </a:p>
          <a:p>
            <a:r>
              <a:rPr lang="en-US" dirty="0" smtClean="0"/>
              <a:t>The job of the </a:t>
            </a:r>
            <a:r>
              <a:rPr lang="en-US" dirty="0" err="1" smtClean="0"/>
              <a:t>git</a:t>
            </a:r>
            <a:r>
              <a:rPr lang="en-US" dirty="0" smtClean="0"/>
              <a:t> client (either </a:t>
            </a:r>
            <a:r>
              <a:rPr lang="en-US" dirty="0" err="1" smtClean="0"/>
              <a:t>Github</a:t>
            </a:r>
            <a:r>
              <a:rPr lang="en-US" dirty="0" smtClean="0"/>
              <a:t> for Windows, </a:t>
            </a:r>
            <a:r>
              <a:rPr lang="en-US" dirty="0" err="1" smtClean="0"/>
              <a:t>Github</a:t>
            </a:r>
            <a:r>
              <a:rPr lang="en-US" dirty="0" smtClean="0"/>
              <a:t> for Mac, or a suite of command-line utilities) is to manage this for you.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(part 1)</a:t>
            </a:r>
            <a:endParaRPr lang="en-US" dirty="0"/>
          </a:p>
        </p:txBody>
      </p:sp>
      <p:sp>
        <p:nvSpPr>
          <p:cNvPr id="3" name="Content Placeholder 2"/>
          <p:cNvSpPr>
            <a:spLocks noGrp="1"/>
          </p:cNvSpPr>
          <p:nvPr>
            <p:ph idx="1"/>
          </p:nvPr>
        </p:nvSpPr>
        <p:spPr/>
        <p:txBody>
          <a:bodyPr>
            <a:normAutofit/>
          </a:bodyPr>
          <a:lstStyle/>
          <a:p>
            <a:r>
              <a:rPr lang="en-US" dirty="0" smtClean="0"/>
              <a:t>You edit your local files directly.</a:t>
            </a:r>
          </a:p>
          <a:p>
            <a:pPr lvl="1"/>
            <a:r>
              <a:rPr lang="en-US" dirty="0" smtClean="0"/>
              <a:t>You can edit, add files, delete files, etc., using whatever tools you like.</a:t>
            </a:r>
          </a:p>
          <a:p>
            <a:pPr lvl="1"/>
            <a:r>
              <a:rPr lang="en-US" dirty="0" smtClean="0"/>
              <a:t>This doesn’t change the mini-</a:t>
            </a:r>
            <a:r>
              <a:rPr lang="en-US" dirty="0" err="1" smtClean="0"/>
              <a:t>filesystem</a:t>
            </a:r>
            <a:r>
              <a:rPr lang="en-US" dirty="0" smtClean="0"/>
              <a:t>, so now your mini-</a:t>
            </a:r>
            <a:r>
              <a:rPr lang="en-US" dirty="0" err="1" smtClean="0"/>
              <a:t>fs</a:t>
            </a:r>
            <a:r>
              <a:rPr lang="en-US" dirty="0" smtClean="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1332</Words>
  <Application>Microsoft Office PowerPoint</Application>
  <PresentationFormat>On-screen Show (4:3)</PresentationFormat>
  <Paragraphs>265</Paragraphs>
  <Slides>29</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Using Github for Windows/Mac</vt:lpstr>
      <vt:lpstr>Your workflow with a partner</vt:lpstr>
      <vt:lpstr>The new github desktop</vt:lpstr>
      <vt:lpstr>Starting your work session</vt:lpstr>
      <vt:lpstr>Where am I?</vt:lpstr>
      <vt:lpstr>Always start by syncing</vt:lpstr>
      <vt:lpstr>Click on a dot to see a commit</vt:lpstr>
      <vt:lpstr>This shows your commit ID</vt:lpstr>
      <vt:lpstr>Now let’s work on our file</vt:lpstr>
      <vt:lpstr>Next, we commit our work</vt:lpstr>
      <vt:lpstr>Here’s what you’ll see after a commit</vt:lpstr>
      <vt:lpstr>Be sure to record the commit ID</vt:lpstr>
      <vt:lpstr>Be sure to sync!!!</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37</cp:revision>
  <dcterms:created xsi:type="dcterms:W3CDTF">2006-08-16T00:00:00Z</dcterms:created>
  <dcterms:modified xsi:type="dcterms:W3CDTF">2015-08-20T15:51:24Z</dcterms:modified>
</cp:coreProperties>
</file>