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9" r:id="rId3"/>
    <p:sldId id="280" r:id="rId4"/>
    <p:sldId id="257" r:id="rId5"/>
    <p:sldId id="258" r:id="rId6"/>
    <p:sldId id="259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81" r:id="rId16"/>
    <p:sldId id="282" r:id="rId17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th rochefort" initials="b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29F5"/>
    <a:srgbClr val="8C25D2"/>
    <a:srgbClr val="C713CC"/>
    <a:srgbClr val="B814BD"/>
    <a:srgbClr val="8C11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5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50D25-69DA-4251-A3B1-10895C6A89D6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AFC9F-E170-410D-8256-49CC570C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AFC9F-E170-410D-8256-49CC570C96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51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39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98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46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64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1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19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97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55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71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07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73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51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17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1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8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1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23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9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From Templates to Folds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</a:t>
            </a:r>
            <a:r>
              <a:rPr lang="en-US" dirty="0" err="1" smtClean="0"/>
              <a:t>Bootcamp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Lesson 6.3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5584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 sure to reconstruct the original functions!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(tree-sum t) 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(tree-fold </a:t>
            </a:r>
            <a:r>
              <a:rPr lang="en-US" sz="2000" b="1" dirty="0" smtClean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(lambda (n) n)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t))</a:t>
            </a:r>
          </a:p>
          <a:p>
            <a:pPr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(tree-min t) 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(tree-fold </a:t>
            </a:r>
            <a:r>
              <a:rPr lang="en-US" sz="2000" b="1" dirty="0" smtClean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(lambda (n) n)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t))</a:t>
            </a:r>
          </a:p>
          <a:p>
            <a:pPr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(tree-max t) 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(tree-fold </a:t>
            </a:r>
            <a:r>
              <a:rPr lang="en-US" sz="2000" b="1" dirty="0" smtClean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(lambda (n) n)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t))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867400" y="2514600"/>
            <a:ext cx="2971800" cy="1295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Here are our original functions, </a:t>
            </a:r>
            <a:r>
              <a:rPr lang="en-US" b="1" dirty="0">
                <a:solidFill>
                  <a:schemeClr val="tx1"/>
                </a:solidFill>
              </a:rPr>
              <a:t>sum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tree-min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chemeClr val="tx1"/>
                </a:solidFill>
              </a:rPr>
              <a:t>tree-max</a:t>
            </a:r>
            <a:r>
              <a:rPr lang="en-US" dirty="0">
                <a:solidFill>
                  <a:schemeClr val="tx1"/>
                </a:solidFill>
              </a:rPr>
              <a:t>, rewritten using </a:t>
            </a:r>
            <a:r>
              <a:rPr lang="en-US" b="1" dirty="0">
                <a:solidFill>
                  <a:schemeClr val="tx1"/>
                </a:solidFill>
              </a:rPr>
              <a:t>tree-fold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5867400" y="4038600"/>
            <a:ext cx="2971800" cy="8683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 strategy for each of these is "Call a more general function."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58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example of trees: Ancestor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person (name father mother))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adam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())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eve  ())</a:t>
            </a:r>
          </a:p>
          <a:p>
            <a:pPr>
              <a:buNone/>
            </a:pP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-- (make-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adam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-- (make-eve)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-- (make-person String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person-fn : Person -&gt; ???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p)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[(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adam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? p) ...]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[(eve? p) ...]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[else (...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     (person-name p)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(person-father p))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(person-mother p)))]))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11</a:t>
            </a:fld>
            <a:endParaRPr lang="en-US"/>
          </a:p>
        </p:txBody>
      </p:sp>
      <p:sp>
        <p:nvSpPr>
          <p:cNvPr id="4" name="Bent Arrow 3"/>
          <p:cNvSpPr/>
          <p:nvPr/>
        </p:nvSpPr>
        <p:spPr>
          <a:xfrm flipH="1">
            <a:off x="2819400" y="2514599"/>
            <a:ext cx="762000" cy="707719"/>
          </a:xfrm>
          <a:prstGeom prst="bentArrow">
            <a:avLst>
              <a:gd name="adj1" fmla="val 25000"/>
              <a:gd name="adj2" fmla="val 16171"/>
              <a:gd name="adj3" fmla="val 25000"/>
              <a:gd name="adj4" fmla="val 4375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Bent Arrow 5"/>
          <p:cNvSpPr/>
          <p:nvPr/>
        </p:nvSpPr>
        <p:spPr>
          <a:xfrm flipH="1">
            <a:off x="3422715" y="2514599"/>
            <a:ext cx="1066800" cy="693579"/>
          </a:xfrm>
          <a:prstGeom prst="bentArrow">
            <a:avLst>
              <a:gd name="adj1" fmla="val 25000"/>
              <a:gd name="adj2" fmla="val 16171"/>
              <a:gd name="adj3" fmla="val 25000"/>
              <a:gd name="adj4" fmla="val 4375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U-Turn Arrow 6"/>
          <p:cNvSpPr/>
          <p:nvPr/>
        </p:nvSpPr>
        <p:spPr>
          <a:xfrm rot="5400000" flipH="1">
            <a:off x="2275808" y="4309206"/>
            <a:ext cx="1646113" cy="647700"/>
          </a:xfrm>
          <a:prstGeom prst="uturnArrow">
            <a:avLst>
              <a:gd name="adj1" fmla="val 33067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48400" y="4953000"/>
            <a:ext cx="2895600" cy="1905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1" dirty="0" smtClean="0">
                <a:solidFill>
                  <a:srgbClr val="FF0000"/>
                </a:solidFill>
              </a:rPr>
              <a:t>Self-reference in the data definition leads to self-reference in the template;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Self-reference in the template leads to self-reference in the code.</a:t>
            </a:r>
          </a:p>
        </p:txBody>
      </p:sp>
      <p:sp>
        <p:nvSpPr>
          <p:cNvPr id="13" name="U-Turn Arrow 12"/>
          <p:cNvSpPr/>
          <p:nvPr/>
        </p:nvSpPr>
        <p:spPr>
          <a:xfrm rot="5400000" flipH="1">
            <a:off x="2812290" y="4420424"/>
            <a:ext cx="1868550" cy="647700"/>
          </a:xfrm>
          <a:prstGeom prst="uturnArrow">
            <a:avLst>
              <a:gd name="adj1" fmla="val 33067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14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Template for Person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person-fn : Person -&gt; ???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p)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adam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? p) </a:t>
            </a:r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[(eve? p) </a:t>
            </a:r>
            <a:r>
              <a:rPr lang="en-US" sz="2400" b="1" dirty="0" smtClean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(person-name p)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(person-father p))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(person-mother p)))]))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410200" y="2133600"/>
            <a:ext cx="3276600" cy="1371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Here's the template for our ancestor trees.  We have three blanks: one blue, one </a:t>
            </a:r>
            <a:r>
              <a:rPr lang="en-US" dirty="0" smtClean="0">
                <a:solidFill>
                  <a:schemeClr val="tx1"/>
                </a:solidFill>
              </a:rPr>
              <a:t>purple, </a:t>
            </a:r>
            <a:r>
              <a:rPr lang="en-US" dirty="0">
                <a:solidFill>
                  <a:schemeClr val="tx1"/>
                </a:solidFill>
              </a:rPr>
              <a:t>and one orange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2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template to fold: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person-fold : ... Person -&gt; ???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person-fold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 smtClean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p)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adam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? p) </a:t>
            </a:r>
            <a:r>
              <a:rPr lang="en-US" sz="2400" b="1" dirty="0" err="1" smtClean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[(eve? p) </a:t>
            </a:r>
            <a:r>
              <a:rPr lang="en-US" sz="2400" b="1" dirty="0" smtClean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 smtClean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(person-name p)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person-fold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 smtClean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(person-father p))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person-fold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 smtClean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(person-mother p)))]))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29200" y="2667000"/>
            <a:ext cx="3733800" cy="1219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Corresponding to our three blanks we add three arguments: the value for </a:t>
            </a:r>
            <a:r>
              <a:rPr lang="en-US" b="1" dirty="0" err="1">
                <a:solidFill>
                  <a:schemeClr val="tx1"/>
                </a:solidFill>
              </a:rPr>
              <a:t>adam</a:t>
            </a:r>
            <a:r>
              <a:rPr lang="en-US" dirty="0">
                <a:solidFill>
                  <a:schemeClr val="tx1"/>
                </a:solidFill>
              </a:rPr>
              <a:t> (in blue), the value for </a:t>
            </a:r>
            <a:r>
              <a:rPr lang="en-US" b="1" dirty="0" smtClean="0">
                <a:solidFill>
                  <a:schemeClr val="tx1"/>
                </a:solidFill>
              </a:rPr>
              <a:t>eve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(in </a:t>
            </a:r>
            <a:r>
              <a:rPr lang="en-US" dirty="0" smtClean="0">
                <a:solidFill>
                  <a:schemeClr val="tx1"/>
                </a:solidFill>
              </a:rPr>
              <a:t>purple) </a:t>
            </a:r>
            <a:r>
              <a:rPr lang="en-US" dirty="0">
                <a:solidFill>
                  <a:schemeClr val="tx1"/>
                </a:solidFill>
              </a:rPr>
              <a:t>and the </a:t>
            </a:r>
            <a:r>
              <a:rPr lang="en-US" b="1" dirty="0">
                <a:solidFill>
                  <a:schemeClr val="tx1"/>
                </a:solidFill>
              </a:rPr>
              <a:t>combiner</a:t>
            </a:r>
            <a:r>
              <a:rPr lang="en-US" dirty="0">
                <a:solidFill>
                  <a:schemeClr val="tx1"/>
                </a:solidFill>
              </a:rPr>
              <a:t> (in orange).</a:t>
            </a:r>
          </a:p>
        </p:txBody>
      </p:sp>
    </p:spTree>
    <p:extLst>
      <p:ext uri="{BB962C8B-B14F-4D97-AF65-F5344CB8AC3E}">
        <p14:creationId xmlns:p14="http://schemas.microsoft.com/office/powerpoint/2010/main" val="86157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What's the contract for person-fold?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person-fold 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 :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(String X X -&gt; X)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Person -&gt; X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person-fold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 smtClean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p)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adam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? p) </a:t>
            </a:r>
            <a:r>
              <a:rPr lang="en-US" sz="2400" b="1" dirty="0" err="1" smtClean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[(eve? p) </a:t>
            </a:r>
            <a:r>
              <a:rPr lang="en-US" sz="2400" b="1" dirty="0" smtClean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 smtClean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(person-name p)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person-fold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 smtClean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(person-father p))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person-fold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 smtClean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(person-mother p)))]))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962400" y="2819400"/>
            <a:ext cx="1682904" cy="762000"/>
            <a:chOff x="3962400" y="2819400"/>
            <a:chExt cx="1682904" cy="762000"/>
          </a:xfrm>
        </p:grpSpPr>
        <p:sp>
          <p:nvSpPr>
            <p:cNvPr id="5" name="TextBox 4"/>
            <p:cNvSpPr txBox="1"/>
            <p:nvPr/>
          </p:nvSpPr>
          <p:spPr>
            <a:xfrm>
              <a:off x="5334000" y="2819400"/>
              <a:ext cx="311304" cy="36933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X</a:t>
              </a:r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343400" y="3004066"/>
              <a:ext cx="990600" cy="1963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1"/>
            </p:cNvCxnSpPr>
            <p:nvPr/>
          </p:nvCxnSpPr>
          <p:spPr>
            <a:xfrm flipH="1">
              <a:off x="3962400" y="3004066"/>
              <a:ext cx="1371600" cy="5773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505200" y="3593068"/>
            <a:ext cx="3480499" cy="369332"/>
            <a:chOff x="3505200" y="3657600"/>
            <a:chExt cx="3480499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4648200" y="3657600"/>
              <a:ext cx="2337499" cy="36933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(String X </a:t>
              </a:r>
              <a:r>
                <a:rPr lang="en-US" b="1" dirty="0" err="1" smtClean="0">
                  <a:latin typeface="Consolas" pitchFamily="49" charset="0"/>
                  <a:cs typeface="Consolas" pitchFamily="49" charset="0"/>
                </a:rPr>
                <a:t>X</a:t>
              </a:r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 -&gt; X)</a:t>
              </a:r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8" idx="1"/>
            </p:cNvCxnSpPr>
            <p:nvPr/>
          </p:nvCxnSpPr>
          <p:spPr>
            <a:xfrm flipH="1">
              <a:off x="3505200" y="3842266"/>
              <a:ext cx="1143000" cy="1201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09600" y="4419600"/>
            <a:ext cx="1371600" cy="369332"/>
            <a:chOff x="609600" y="4419600"/>
            <a:chExt cx="1371600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609600" y="4419600"/>
              <a:ext cx="944489" cy="36933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String</a:t>
              </a:r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6" idx="3"/>
            </p:cNvCxnSpPr>
            <p:nvPr/>
          </p:nvCxnSpPr>
          <p:spPr>
            <a:xfrm flipV="1">
              <a:off x="1554089" y="4419600"/>
              <a:ext cx="427111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19200" y="4800600"/>
            <a:ext cx="762000" cy="597932"/>
            <a:chOff x="1219200" y="4800600"/>
            <a:chExt cx="762000" cy="597932"/>
          </a:xfrm>
        </p:grpSpPr>
        <p:sp>
          <p:nvSpPr>
            <p:cNvPr id="7" name="TextBox 6"/>
            <p:cNvSpPr txBox="1"/>
            <p:nvPr/>
          </p:nvSpPr>
          <p:spPr>
            <a:xfrm>
              <a:off x="1219200" y="5029200"/>
              <a:ext cx="311304" cy="36933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X</a:t>
              </a:r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7" idx="3"/>
            </p:cNvCxnSpPr>
            <p:nvPr/>
          </p:nvCxnSpPr>
          <p:spPr>
            <a:xfrm flipV="1">
              <a:off x="1530504" y="4800600"/>
              <a:ext cx="450696" cy="4132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3"/>
            </p:cNvCxnSpPr>
            <p:nvPr/>
          </p:nvCxnSpPr>
          <p:spPr>
            <a:xfrm>
              <a:off x="1530504" y="5213866"/>
              <a:ext cx="450696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98296" y="3870841"/>
            <a:ext cx="1520979" cy="387019"/>
            <a:chOff x="298296" y="3870841"/>
            <a:chExt cx="1520979" cy="387019"/>
          </a:xfrm>
        </p:grpSpPr>
        <p:sp>
          <p:nvSpPr>
            <p:cNvPr id="19" name="TextBox 18"/>
            <p:cNvSpPr txBox="1"/>
            <p:nvPr/>
          </p:nvSpPr>
          <p:spPr>
            <a:xfrm>
              <a:off x="298296" y="3870841"/>
              <a:ext cx="311304" cy="36933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X</a:t>
              </a:r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619125" y="4067175"/>
              <a:ext cx="1200150" cy="190685"/>
            </a:xfrm>
            <a:custGeom>
              <a:avLst/>
              <a:gdLst>
                <a:gd name="connsiteX0" fmla="*/ 0 w 1200150"/>
                <a:gd name="connsiteY0" fmla="*/ 0 h 190685"/>
                <a:gd name="connsiteX1" fmla="*/ 514350 w 1200150"/>
                <a:gd name="connsiteY1" fmla="*/ 190500 h 190685"/>
                <a:gd name="connsiteX2" fmla="*/ 1200150 w 1200150"/>
                <a:gd name="connsiteY2" fmla="*/ 38100 h 190685"/>
                <a:gd name="connsiteX3" fmla="*/ 1200150 w 1200150"/>
                <a:gd name="connsiteY3" fmla="*/ 38100 h 1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190685">
                  <a:moveTo>
                    <a:pt x="0" y="0"/>
                  </a:moveTo>
                  <a:cubicBezTo>
                    <a:pt x="157162" y="92075"/>
                    <a:pt x="314325" y="184150"/>
                    <a:pt x="514350" y="190500"/>
                  </a:cubicBezTo>
                  <a:cubicBezTo>
                    <a:pt x="714375" y="196850"/>
                    <a:pt x="1200150" y="38100"/>
                    <a:pt x="1200150" y="38100"/>
                  </a:cubicBezTo>
                  <a:lnTo>
                    <a:pt x="1200150" y="38100"/>
                  </a:lnTo>
                </a:path>
              </a:pathLst>
            </a:custGeom>
            <a:no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6096000" y="1981200"/>
            <a:ext cx="381000" cy="3810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43200" y="1164336"/>
            <a:ext cx="6096000" cy="6644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We can work out the contract for </a:t>
            </a:r>
            <a:r>
              <a:rPr lang="en-US" sz="1400" b="1" dirty="0" smtClean="0">
                <a:solidFill>
                  <a:schemeClr val="tx1"/>
                </a:solidFill>
              </a:rPr>
              <a:t>person-fold</a:t>
            </a:r>
            <a:r>
              <a:rPr lang="en-US" sz="1400" dirty="0" smtClean="0">
                <a:solidFill>
                  <a:schemeClr val="tx1"/>
                </a:solidFill>
              </a:rPr>
              <a:t> the same way that we did for </a:t>
            </a:r>
            <a:r>
              <a:rPr lang="en-US" sz="1400" b="1" dirty="0" smtClean="0">
                <a:solidFill>
                  <a:schemeClr val="tx1"/>
                </a:solidFill>
              </a:rPr>
              <a:t>tree-fold</a:t>
            </a:r>
            <a:r>
              <a:rPr lang="en-US" sz="1400" dirty="0" smtClean="0">
                <a:solidFill>
                  <a:schemeClr val="tx1"/>
                </a:solidFill>
              </a:rPr>
              <a:t>.  Here again we've marked some of the sub-expressions with the kind of value they return.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650236" y="6019800"/>
            <a:ext cx="6248400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Observe, as before, that the arguments to </a:t>
            </a:r>
            <a:r>
              <a:rPr lang="en-US" sz="1400" b="1" dirty="0" smtClean="0">
                <a:solidFill>
                  <a:schemeClr val="tx1"/>
                </a:solidFill>
              </a:rPr>
              <a:t>combiner</a:t>
            </a:r>
            <a:r>
              <a:rPr lang="en-US" sz="1400" dirty="0" smtClean="0">
                <a:solidFill>
                  <a:schemeClr val="tx1"/>
                </a:solidFill>
              </a:rPr>
              <a:t> match </a:t>
            </a:r>
            <a:r>
              <a:rPr lang="en-US" sz="1400" b="1" dirty="0" smtClean="0">
                <a:solidFill>
                  <a:schemeClr val="tx1"/>
                </a:solidFill>
              </a:rPr>
              <a:t>combiner</a:t>
            </a:r>
            <a:r>
              <a:rPr lang="en-US" sz="1400" dirty="0" smtClean="0">
                <a:solidFill>
                  <a:schemeClr val="tx1"/>
                </a:solidFill>
              </a:rPr>
              <a:t>'s contract, and that all three branches of the </a:t>
            </a:r>
            <a:r>
              <a:rPr lang="en-US" sz="1400" b="1" dirty="0" err="1" smtClean="0">
                <a:solidFill>
                  <a:schemeClr val="tx1"/>
                </a:solidFill>
              </a:rPr>
              <a:t>cond</a:t>
            </a:r>
            <a:r>
              <a:rPr lang="en-US" sz="1400" dirty="0" smtClean="0">
                <a:solidFill>
                  <a:schemeClr val="tx1"/>
                </a:solidFill>
              </a:rPr>
              <a:t> return an </a:t>
            </a:r>
            <a:r>
              <a:rPr lang="en-US" sz="1400" b="1" dirty="0" smtClean="0">
                <a:solidFill>
                  <a:schemeClr val="tx1"/>
                </a:solidFill>
              </a:rPr>
              <a:t>X</a:t>
            </a:r>
            <a:r>
              <a:rPr lang="en-US" sz="1400" dirty="0" smtClean="0">
                <a:solidFill>
                  <a:schemeClr val="tx1"/>
                </a:solidFill>
              </a:rPr>
              <a:t>, so the whole function is guaranteed to return an </a:t>
            </a:r>
            <a:r>
              <a:rPr lang="en-US" sz="1400" b="1" dirty="0" smtClean="0">
                <a:solidFill>
                  <a:schemeClr val="tx1"/>
                </a:solidFill>
              </a:rPr>
              <a:t>X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54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be able to:</a:t>
            </a:r>
          </a:p>
          <a:p>
            <a:pPr lvl="1"/>
            <a:r>
              <a:rPr lang="en-US" dirty="0" smtClean="0"/>
              <a:t>Write a fold function for any recursive data definition</a:t>
            </a:r>
          </a:p>
          <a:p>
            <a:pPr lvl="1"/>
            <a:r>
              <a:rPr lang="en-US" dirty="0" smtClean="0"/>
              <a:t>Use the fold function to define useful functions on that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9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the file 06-3-tree-folds.rkt in the </a:t>
            </a:r>
            <a:r>
              <a:rPr lang="en-US" smtClean="0"/>
              <a:t>Examples folder.</a:t>
            </a:r>
          </a:p>
          <a:p>
            <a:r>
              <a:rPr lang="en-US" dirty="0" smtClean="0"/>
              <a:t>If </a:t>
            </a:r>
            <a:r>
              <a:rPr lang="en-US" dirty="0" smtClean="0"/>
              <a:t>you have questions about this lesson, ask them on the Discussion Board</a:t>
            </a:r>
          </a:p>
          <a:p>
            <a:r>
              <a:rPr lang="en-US" dirty="0" smtClean="0"/>
              <a:t>Do Guided Practice 6.3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dirty="0"/>
              <a:t>Last week, we saw how the built-in </a:t>
            </a:r>
            <a:r>
              <a:rPr lang="en-US" dirty="0" smtClean="0"/>
              <a:t>mapping functions on lists, </a:t>
            </a:r>
            <a:r>
              <a:rPr lang="en-US" dirty="0"/>
              <a:t>like </a:t>
            </a:r>
            <a:r>
              <a:rPr lang="en-US" b="1" dirty="0"/>
              <a:t>map</a:t>
            </a:r>
            <a:r>
              <a:rPr lang="en-US" dirty="0"/>
              <a:t>, </a:t>
            </a:r>
            <a:r>
              <a:rPr lang="en-US" b="1" dirty="0"/>
              <a:t>filter</a:t>
            </a:r>
            <a:r>
              <a:rPr lang="en-US" dirty="0"/>
              <a:t>, and </a:t>
            </a:r>
            <a:r>
              <a:rPr lang="en-US" b="1" dirty="0" err="1"/>
              <a:t>foldr</a:t>
            </a:r>
            <a:r>
              <a:rPr lang="en-US" dirty="0"/>
              <a:t>, made writing functions on lists easier.  </a:t>
            </a:r>
            <a:endParaRPr lang="en-US" dirty="0" smtClean="0"/>
          </a:p>
          <a:p>
            <a:pPr>
              <a:spcBef>
                <a:spcPts val="0"/>
              </a:spcBef>
              <a:defRPr/>
            </a:pPr>
            <a:r>
              <a:rPr lang="en-US" dirty="0" smtClean="0"/>
              <a:t>In </a:t>
            </a:r>
            <a:r>
              <a:rPr lang="en-US" dirty="0"/>
              <a:t>this lesson we'll see how we can do something similar for any recursive data definition.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3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lesson you should be able to:</a:t>
            </a:r>
          </a:p>
          <a:p>
            <a:pPr lvl="1"/>
            <a:r>
              <a:rPr lang="en-US" dirty="0" smtClean="0"/>
              <a:t>Write a fold function for any recursive data definition</a:t>
            </a:r>
          </a:p>
          <a:p>
            <a:pPr lvl="1"/>
            <a:r>
              <a:rPr lang="en-US" dirty="0" smtClean="0"/>
              <a:t>Use the fold function to define useful functions on that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5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leaf (datum))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node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lson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rson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-- (make-leaf Number)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-- (make-node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4</a:t>
            </a:fld>
            <a:endParaRPr lang="en-US"/>
          </a:p>
        </p:txBody>
      </p:sp>
      <p:sp>
        <p:nvSpPr>
          <p:cNvPr id="4" name="Bent Arrow 3"/>
          <p:cNvSpPr/>
          <p:nvPr/>
        </p:nvSpPr>
        <p:spPr>
          <a:xfrm flipH="1">
            <a:off x="2895600" y="3352800"/>
            <a:ext cx="2133600" cy="1249680"/>
          </a:xfrm>
          <a:prstGeom prst="bentArrow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/>
          <p:nvPr/>
        </p:nvSpPr>
        <p:spPr>
          <a:xfrm flipH="1">
            <a:off x="4419600" y="3352800"/>
            <a:ext cx="1752600" cy="1249680"/>
          </a:xfrm>
          <a:prstGeom prst="bentArrow">
            <a:avLst>
              <a:gd name="adj1" fmla="val 22845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10200" y="5486399"/>
            <a:ext cx="3217545" cy="9144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Here is the definition of a binary tree again.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30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tree-fn : Tree -&gt; ???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[(leaf? t) (... (leaf-datum t))]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(...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t)))]))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5</a:t>
            </a:fld>
            <a:endParaRPr lang="en-US"/>
          </a:p>
        </p:txBody>
      </p:sp>
      <p:sp>
        <p:nvSpPr>
          <p:cNvPr id="4" name="Up Arrow 3"/>
          <p:cNvSpPr/>
          <p:nvPr/>
        </p:nvSpPr>
        <p:spPr>
          <a:xfrm>
            <a:off x="2819400" y="2514600"/>
            <a:ext cx="484632" cy="1359408"/>
          </a:xfrm>
          <a:prstGeom prst="upArrow">
            <a:avLst/>
          </a:prstGeom>
          <a:solidFill>
            <a:srgbClr val="4F81BD">
              <a:alpha val="2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3276600" y="2514600"/>
            <a:ext cx="484632" cy="1740408"/>
          </a:xfrm>
          <a:prstGeom prst="upArrow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61232" y="4724400"/>
            <a:ext cx="5154168" cy="1676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Self-reference in the data definition leads to self-reference in the template;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Self-reference in the template leads to self-reference in the code.</a:t>
            </a:r>
          </a:p>
        </p:txBody>
      </p:sp>
      <p:sp>
        <p:nvSpPr>
          <p:cNvPr id="7" name="Rectangle 6"/>
          <p:cNvSpPr/>
          <p:nvPr/>
        </p:nvSpPr>
        <p:spPr>
          <a:xfrm>
            <a:off x="5410200" y="1371600"/>
            <a:ext cx="3217545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And here is the template again.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83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template has two blanks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tree-fn : Tree -&gt; ???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[(leaf? t) (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(leaf-datum t))]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 ))]))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257800" y="1600200"/>
            <a:ext cx="30480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Two blanks: one blue and one orange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581400" y="2057400"/>
            <a:ext cx="1676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1"/>
          </p:cNvCxnSpPr>
          <p:nvPr/>
        </p:nvCxnSpPr>
        <p:spPr>
          <a:xfrm flipH="1">
            <a:off x="2895600" y="2057400"/>
            <a:ext cx="23622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86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templates to folds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Observe that the template has two blanks: the blue one and the orange one.</a:t>
            </a:r>
          </a:p>
          <a:p>
            <a:r>
              <a:rPr lang="en-US" dirty="0" smtClean="0"/>
              <a:t>Any two functions that follow the template will be the same except for what goes in the blanks.</a:t>
            </a:r>
          </a:p>
          <a:p>
            <a:r>
              <a:rPr lang="en-US" dirty="0" smtClean="0"/>
              <a:t>So we can generalize them by adding arguments for each blank.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4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tree-fold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... Tree -&gt; ???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 </a:t>
            </a:r>
            <a:r>
              <a:rPr lang="en-US" sz="2400" b="1" dirty="0" smtClean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[(leaf? t) (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(leaf-datum t))]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 smtClean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 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 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t)))]))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... Tree -&gt; ???</a:t>
            </a:r>
          </a:p>
          <a:p>
            <a:pPr>
              <a:buFont typeface="Arial" pitchFamily="34" charset="0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combiner base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t)</a:t>
            </a:r>
          </a:p>
          <a:p>
            <a:pPr>
              <a:buFont typeface="Arial" pitchFamily="34" charset="0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[(leaf? t) (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...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(leaf-datum t))]</a:t>
            </a:r>
          </a:p>
          <a:p>
            <a:pPr>
              <a:buFont typeface="Arial" pitchFamily="34" charset="0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 smtClean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buFont typeface="Arial" pitchFamily="34" charset="0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combiner base </a:t>
            </a:r>
          </a:p>
          <a:p>
            <a:pPr>
              <a:buFont typeface="Arial" pitchFamily="34" charset="0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 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Font typeface="Arial" pitchFamily="34" charset="0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combiner base </a:t>
            </a:r>
          </a:p>
          <a:p>
            <a:pPr>
              <a:buFont typeface="Arial" pitchFamily="34" charset="0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 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t)))]))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5562601"/>
            <a:ext cx="8305800" cy="11588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Corresponding to each blank, we add an extra argument: </a:t>
            </a:r>
            <a:r>
              <a:rPr lang="en-US" b="1" dirty="0">
                <a:solidFill>
                  <a:srgbClr val="558ED5"/>
                </a:solidFill>
              </a:rPr>
              <a:t>combiner</a:t>
            </a:r>
            <a:r>
              <a:rPr lang="en-US" dirty="0">
                <a:solidFill>
                  <a:schemeClr val="tx1"/>
                </a:solidFill>
              </a:rPr>
              <a:t> (in </a:t>
            </a:r>
            <a:r>
              <a:rPr lang="en-US" dirty="0" smtClean="0">
                <a:solidFill>
                  <a:schemeClr val="tx1"/>
                </a:solidFill>
              </a:rPr>
              <a:t>blue) </a:t>
            </a:r>
            <a:r>
              <a:rPr lang="en-US" dirty="0">
                <a:solidFill>
                  <a:schemeClr val="tx1"/>
                </a:solidFill>
              </a:rPr>
              <a:t>for the </a:t>
            </a:r>
            <a:r>
              <a:rPr lang="en-US" dirty="0" smtClean="0">
                <a:solidFill>
                  <a:schemeClr val="tx1"/>
                </a:solidFill>
              </a:rPr>
              <a:t>blue </a:t>
            </a:r>
            <a:r>
              <a:rPr lang="en-US" dirty="0">
                <a:solidFill>
                  <a:schemeClr val="tx1"/>
                </a:solidFill>
              </a:rPr>
              <a:t>blank and </a:t>
            </a:r>
            <a:r>
              <a:rPr lang="en-US" b="1" dirty="0">
                <a:solidFill>
                  <a:schemeClr val="accent6"/>
                </a:solidFill>
              </a:rPr>
              <a:t>base</a:t>
            </a:r>
            <a:r>
              <a:rPr lang="en-US" dirty="0">
                <a:solidFill>
                  <a:schemeClr val="tx1"/>
                </a:solidFill>
              </a:rPr>
              <a:t> (in orange) for the orange blank, and we pass these arguments to each of the recursive calls, just like we did for lists</a:t>
            </a:r>
            <a:r>
              <a:rPr lang="en-US" dirty="0" smtClean="0">
                <a:solidFill>
                  <a:schemeClr val="tx1"/>
                </a:solidFill>
              </a:rPr>
              <a:t>.  The strategy for tree-fold is "Use template for Tree on t"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60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What's the contract for tree-fold?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 smtClean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(X X -&gt; X)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(Number -&gt; X)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Tree -&gt; X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 </a:t>
            </a:r>
            <a:r>
              <a:rPr lang="en-US" sz="2400" b="1" dirty="0" smtClean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[(leaf? t) (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(leaf-datum t))]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 smtClean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 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 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t)))]))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91000" y="2971800"/>
            <a:ext cx="19812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(Number -&gt; X) 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91000" y="3810000"/>
            <a:ext cx="16764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(X </a:t>
            </a:r>
            <a:r>
              <a:rPr lang="en-US" b="1" dirty="0" err="1" smtClean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b="1" dirty="0" smtClean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 -&gt; X)</a:t>
            </a:r>
            <a:endParaRPr lang="en-US" dirty="0" smtClean="0">
              <a:solidFill>
                <a:srgbClr val="558ED5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4495800"/>
            <a:ext cx="6096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00200" y="4572000"/>
            <a:ext cx="6096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0" y="2819400"/>
            <a:ext cx="6096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2906829" y="2998269"/>
            <a:ext cx="301592" cy="495702"/>
          </a:xfrm>
          <a:custGeom>
            <a:avLst/>
            <a:gdLst>
              <a:gd name="connsiteX0" fmla="*/ 0 w 301592"/>
              <a:gd name="connsiteY0" fmla="*/ 52939 h 495702"/>
              <a:gd name="connsiteX1" fmla="*/ 279133 w 301592"/>
              <a:gd name="connsiteY1" fmla="*/ 52939 h 495702"/>
              <a:gd name="connsiteX2" fmla="*/ 134754 w 301592"/>
              <a:gd name="connsiteY2" fmla="*/ 370573 h 495702"/>
              <a:gd name="connsiteX3" fmla="*/ 240632 w 301592"/>
              <a:gd name="connsiteY3" fmla="*/ 495702 h 495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592" h="495702">
                <a:moveTo>
                  <a:pt x="0" y="52939"/>
                </a:moveTo>
                <a:cubicBezTo>
                  <a:pt x="128337" y="26469"/>
                  <a:pt x="256674" y="0"/>
                  <a:pt x="279133" y="52939"/>
                </a:cubicBezTo>
                <a:cubicBezTo>
                  <a:pt x="301592" y="105878"/>
                  <a:pt x="141171" y="296779"/>
                  <a:pt x="134754" y="370573"/>
                </a:cubicBezTo>
                <a:cubicBezTo>
                  <a:pt x="128337" y="444367"/>
                  <a:pt x="184484" y="470034"/>
                  <a:pt x="240632" y="495702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590223" y="3031958"/>
            <a:ext cx="587141" cy="394636"/>
          </a:xfrm>
          <a:custGeom>
            <a:avLst/>
            <a:gdLst>
              <a:gd name="connsiteX0" fmla="*/ 587141 w 587141"/>
              <a:gd name="connsiteY0" fmla="*/ 163629 h 394636"/>
              <a:gd name="connsiteX1" fmla="*/ 173255 w 587141"/>
              <a:gd name="connsiteY1" fmla="*/ 38501 h 394636"/>
              <a:gd name="connsiteX2" fmla="*/ 0 w 587141"/>
              <a:gd name="connsiteY2" fmla="*/ 394636 h 394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7141" h="394636">
                <a:moveTo>
                  <a:pt x="587141" y="163629"/>
                </a:moveTo>
                <a:cubicBezTo>
                  <a:pt x="429126" y="81814"/>
                  <a:pt x="271112" y="0"/>
                  <a:pt x="173255" y="38501"/>
                </a:cubicBezTo>
                <a:cubicBezTo>
                  <a:pt x="75398" y="77002"/>
                  <a:pt x="37699" y="235819"/>
                  <a:pt x="0" y="394636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821229" y="3991276"/>
            <a:ext cx="375386" cy="51335"/>
          </a:xfrm>
          <a:custGeom>
            <a:avLst/>
            <a:gdLst>
              <a:gd name="connsiteX0" fmla="*/ 375386 w 375386"/>
              <a:gd name="connsiteY0" fmla="*/ 51335 h 51335"/>
              <a:gd name="connsiteX1" fmla="*/ 125129 w 375386"/>
              <a:gd name="connsiteY1" fmla="*/ 3208 h 51335"/>
              <a:gd name="connsiteX2" fmla="*/ 0 w 375386"/>
              <a:gd name="connsiteY2" fmla="*/ 32084 h 51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386" h="51335">
                <a:moveTo>
                  <a:pt x="375386" y="51335"/>
                </a:moveTo>
                <a:cubicBezTo>
                  <a:pt x="281539" y="28876"/>
                  <a:pt x="187693" y="6417"/>
                  <a:pt x="125129" y="3208"/>
                </a:cubicBezTo>
                <a:cubicBezTo>
                  <a:pt x="62565" y="0"/>
                  <a:pt x="31282" y="16042"/>
                  <a:pt x="0" y="32084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204185" y="4494998"/>
            <a:ext cx="346510" cy="308008"/>
          </a:xfrm>
          <a:custGeom>
            <a:avLst/>
            <a:gdLst>
              <a:gd name="connsiteX0" fmla="*/ 0 w 346510"/>
              <a:gd name="connsiteY0" fmla="*/ 308008 h 308008"/>
              <a:gd name="connsiteX1" fmla="*/ 346510 w 346510"/>
              <a:gd name="connsiteY1" fmla="*/ 0 h 30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6510" h="308008">
                <a:moveTo>
                  <a:pt x="0" y="308008"/>
                </a:moveTo>
                <a:lnTo>
                  <a:pt x="346510" y="0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2213811" y="4812632"/>
            <a:ext cx="346509" cy="423511"/>
          </a:xfrm>
          <a:custGeom>
            <a:avLst/>
            <a:gdLst>
              <a:gd name="connsiteX0" fmla="*/ 0 w 346509"/>
              <a:gd name="connsiteY0" fmla="*/ 0 h 423511"/>
              <a:gd name="connsiteX1" fmla="*/ 346509 w 346509"/>
              <a:gd name="connsiteY1" fmla="*/ 423511 h 423511"/>
              <a:gd name="connsiteX2" fmla="*/ 346509 w 346509"/>
              <a:gd name="connsiteY2" fmla="*/ 423511 h 42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509" h="423511">
                <a:moveTo>
                  <a:pt x="0" y="0"/>
                </a:moveTo>
                <a:lnTo>
                  <a:pt x="346509" y="423511"/>
                </a:lnTo>
                <a:lnTo>
                  <a:pt x="346509" y="423511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309036" y="4177364"/>
            <a:ext cx="885524" cy="317634"/>
          </a:xfrm>
          <a:custGeom>
            <a:avLst/>
            <a:gdLst>
              <a:gd name="connsiteX0" fmla="*/ 0 w 885524"/>
              <a:gd name="connsiteY0" fmla="*/ 317634 h 317634"/>
              <a:gd name="connsiteX1" fmla="*/ 885524 w 885524"/>
              <a:gd name="connsiteY1" fmla="*/ 0 h 317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5524" h="317634">
                <a:moveTo>
                  <a:pt x="0" y="317634"/>
                </a:moveTo>
                <a:lnTo>
                  <a:pt x="885524" y="0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553200" y="2057400"/>
            <a:ext cx="3048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06830" y="2057400"/>
            <a:ext cx="227477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contract for base</a:t>
            </a:r>
            <a:endParaRPr lang="en-US" b="1" dirty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90600" y="2057400"/>
            <a:ext cx="1916229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contract for combiner</a:t>
            </a:r>
            <a:endParaRPr lang="en-US" b="1" dirty="0">
              <a:solidFill>
                <a:srgbClr val="558ED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39000" y="1219200"/>
            <a:ext cx="1676400" cy="1676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Let's figure out the contract for tree-fold.  Let's analyze the </a:t>
            </a:r>
            <a:r>
              <a:rPr lang="en-US" sz="1600" dirty="0" err="1" smtClean="0">
                <a:solidFill>
                  <a:schemeClr val="tx1"/>
                </a:solidFill>
              </a:rPr>
              <a:t>subexpressions</a:t>
            </a:r>
            <a:r>
              <a:rPr lang="en-US" sz="1600" dirty="0" smtClean="0">
                <a:solidFill>
                  <a:schemeClr val="tx1"/>
                </a:solidFill>
              </a:rPr>
              <a:t> to see what kind of value they return.</a:t>
            </a:r>
          </a:p>
        </p:txBody>
      </p:sp>
      <p:sp>
        <p:nvSpPr>
          <p:cNvPr id="6" name="Rectangle 5"/>
          <p:cNvSpPr/>
          <p:nvPr/>
        </p:nvSpPr>
        <p:spPr>
          <a:xfrm>
            <a:off x="7086600" y="3074630"/>
            <a:ext cx="1862328" cy="12615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 the whole function returns an </a:t>
            </a:r>
            <a:r>
              <a:rPr lang="en-US" sz="1400" b="1" dirty="0" smtClean="0">
                <a:solidFill>
                  <a:schemeClr val="tx1"/>
                </a:solidFill>
              </a:rPr>
              <a:t>X</a:t>
            </a:r>
            <a:r>
              <a:rPr lang="en-US" sz="1400" dirty="0" smtClean="0">
                <a:solidFill>
                  <a:schemeClr val="tx1"/>
                </a:solidFill>
              </a:rPr>
              <a:t>, then 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(base (leaf-datum t))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must return an </a:t>
            </a:r>
            <a:r>
              <a:rPr lang="en-US" sz="1400" b="1" dirty="0" smtClean="0">
                <a:solidFill>
                  <a:schemeClr val="tx1"/>
                </a:solidFill>
              </a:rPr>
              <a:t>X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86600" y="4398424"/>
            <a:ext cx="1862328" cy="13927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(leaf-datum t) </a:t>
            </a:r>
            <a:r>
              <a:rPr lang="en-US" sz="1400" smtClean="0">
                <a:solidFill>
                  <a:schemeClr val="tx1"/>
                </a:solidFill>
              </a:rPr>
              <a:t>returns a </a:t>
            </a:r>
            <a:r>
              <a:rPr lang="en-US" sz="1400" dirty="0" smtClean="0">
                <a:solidFill>
                  <a:schemeClr val="tx1"/>
                </a:solidFill>
              </a:rPr>
              <a:t>number, and  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(base (leaf-datum t))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must return an </a:t>
            </a:r>
            <a:r>
              <a:rPr lang="en-US" sz="1400" b="1" dirty="0" smtClean="0">
                <a:solidFill>
                  <a:schemeClr val="tx1"/>
                </a:solidFill>
              </a:rPr>
              <a:t>X</a:t>
            </a:r>
            <a:r>
              <a:rPr lang="en-US" sz="1400" dirty="0" smtClean="0">
                <a:solidFill>
                  <a:schemeClr val="tx1"/>
                </a:solidFill>
              </a:rPr>
              <a:t>, so </a:t>
            </a:r>
            <a:r>
              <a:rPr lang="en-US" sz="1400" b="1" dirty="0" smtClean="0">
                <a:solidFill>
                  <a:schemeClr val="tx1"/>
                </a:solidFill>
              </a:rPr>
              <a:t>base</a:t>
            </a:r>
            <a:r>
              <a:rPr lang="en-US" sz="1400" dirty="0" smtClean="0">
                <a:solidFill>
                  <a:schemeClr val="tx1"/>
                </a:solidFill>
              </a:rPr>
              <a:t> must be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(Number -&gt; X)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7682" y="5562600"/>
            <a:ext cx="2017295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Since </a:t>
            </a:r>
            <a:r>
              <a:rPr lang="en-US" sz="1400" b="1" dirty="0" smtClean="0">
                <a:solidFill>
                  <a:schemeClr val="tx1"/>
                </a:solidFill>
              </a:rPr>
              <a:t>tree-fold</a:t>
            </a:r>
            <a:r>
              <a:rPr lang="en-US" sz="1400" dirty="0" smtClean="0">
                <a:solidFill>
                  <a:schemeClr val="tx1"/>
                </a:solidFill>
              </a:rPr>
              <a:t> returns an </a:t>
            </a:r>
            <a:r>
              <a:rPr lang="en-US" sz="1400" b="1" dirty="0" smtClean="0">
                <a:solidFill>
                  <a:schemeClr val="tx1"/>
                </a:solidFill>
              </a:rPr>
              <a:t>X</a:t>
            </a:r>
            <a:r>
              <a:rPr lang="en-US" sz="1400" dirty="0" smtClean="0">
                <a:solidFill>
                  <a:schemeClr val="tx1"/>
                </a:solidFill>
              </a:rPr>
              <a:t>, the arguments to </a:t>
            </a:r>
            <a:r>
              <a:rPr lang="en-US" sz="1400" b="1" dirty="0" smtClean="0">
                <a:solidFill>
                  <a:schemeClr val="tx1"/>
                </a:solidFill>
              </a:rPr>
              <a:t>combiner</a:t>
            </a:r>
            <a:r>
              <a:rPr lang="en-US" sz="1400" dirty="0" smtClean="0">
                <a:solidFill>
                  <a:schemeClr val="tx1"/>
                </a:solidFill>
              </a:rPr>
              <a:t> are both </a:t>
            </a:r>
            <a:r>
              <a:rPr lang="en-US" sz="1400" b="1" dirty="0" smtClean="0">
                <a:solidFill>
                  <a:schemeClr val="tx1"/>
                </a:solidFill>
              </a:rPr>
              <a:t>X</a:t>
            </a:r>
            <a:r>
              <a:rPr lang="en-US" sz="1400" dirty="0" smtClean="0">
                <a:solidFill>
                  <a:schemeClr val="tx1"/>
                </a:solidFill>
              </a:rPr>
              <a:t>'s, and </a:t>
            </a:r>
            <a:r>
              <a:rPr lang="en-US" sz="1400" b="1" dirty="0" smtClean="0">
                <a:solidFill>
                  <a:schemeClr val="tx1"/>
                </a:solidFill>
              </a:rPr>
              <a:t>combiner</a:t>
            </a:r>
            <a:r>
              <a:rPr lang="en-US" sz="1400" dirty="0" smtClean="0">
                <a:solidFill>
                  <a:schemeClr val="tx1"/>
                </a:solidFill>
              </a:rPr>
              <a:t> itself must return an </a:t>
            </a:r>
            <a:r>
              <a:rPr lang="en-US" sz="1400" b="1" dirty="0" smtClean="0">
                <a:solidFill>
                  <a:schemeClr val="tx1"/>
                </a:solidFill>
              </a:rPr>
              <a:t>X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21805" y="5981700"/>
            <a:ext cx="2123975" cy="7239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So combiner must be an 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(X </a:t>
            </a:r>
            <a:r>
              <a:rPr lang="en-US" sz="1400" b="1" dirty="0" err="1" smtClean="0">
                <a:solidFill>
                  <a:schemeClr val="tx1"/>
                </a:solidFill>
              </a:rPr>
              <a:t>X</a:t>
            </a:r>
            <a:r>
              <a:rPr lang="en-US" sz="1400" b="1" dirty="0" smtClean="0">
                <a:solidFill>
                  <a:schemeClr val="tx1"/>
                </a:solidFill>
              </a:rPr>
              <a:t> -&gt; X)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97268" y="2176833"/>
            <a:ext cx="1851660" cy="8191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Let's assume the whole function returns an X.</a:t>
            </a:r>
          </a:p>
        </p:txBody>
      </p:sp>
    </p:spTree>
    <p:extLst>
      <p:ext uri="{BB962C8B-B14F-4D97-AF65-F5344CB8AC3E}">
        <p14:creationId xmlns:p14="http://schemas.microsoft.com/office/powerpoint/2010/main" val="325265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5" grpId="0" animBg="1"/>
      <p:bldP spid="7" grpId="0" animBg="1"/>
      <p:bldP spid="11" grpId="0" animBg="1"/>
      <p:bldP spid="4" grpId="0" animBg="1"/>
      <p:bldP spid="6" grpId="0" animBg="1"/>
      <p:bldP spid="24" grpId="0" animBg="1"/>
      <p:bldP spid="14" grpId="0" animBg="1"/>
      <p:bldP spid="15" grpId="0" animBg="1"/>
      <p:bldP spid="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cf3422e4abce2becd3f7587019d17186ed7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2329</TotalTime>
  <Words>1357</Words>
  <Application>Microsoft Office PowerPoint</Application>
  <PresentationFormat>On-screen Show (4:3)</PresentationFormat>
  <Paragraphs>199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Helvetica Neue</vt:lpstr>
      <vt:lpstr>Wingdings</vt:lpstr>
      <vt:lpstr>1_Office Theme</vt:lpstr>
      <vt:lpstr>From Templates to Folds</vt:lpstr>
      <vt:lpstr>Introduction</vt:lpstr>
      <vt:lpstr>Learning Objectives</vt:lpstr>
      <vt:lpstr>Binary Trees</vt:lpstr>
      <vt:lpstr>Template</vt:lpstr>
      <vt:lpstr>The template has two blanks</vt:lpstr>
      <vt:lpstr>From templates to folds</vt:lpstr>
      <vt:lpstr>Template  tree-fold</vt:lpstr>
      <vt:lpstr>What's the contract for tree-fold?</vt:lpstr>
      <vt:lpstr>Be sure to reconstruct the original functions!</vt:lpstr>
      <vt:lpstr>Another example of trees: Ancestor Trees</vt:lpstr>
      <vt:lpstr>Template for Person</vt:lpstr>
      <vt:lpstr>From template to fold:</vt:lpstr>
      <vt:lpstr>What's the contract for person-fold?</vt:lpstr>
      <vt:lpstr>Summary</vt:lpstr>
      <vt:lpstr>Next Steps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vs. Structures</dc:title>
  <dc:creator>Mitch</dc:creator>
  <cp:lastModifiedBy>Mitchell Wand</cp:lastModifiedBy>
  <cp:revision>44</cp:revision>
  <dcterms:created xsi:type="dcterms:W3CDTF">2012-09-27T03:54:02Z</dcterms:created>
  <dcterms:modified xsi:type="dcterms:W3CDTF">2015-10-20T01:03:25Z</dcterms:modified>
</cp:coreProperties>
</file>