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83" r:id="rId3"/>
    <p:sldId id="258" r:id="rId4"/>
    <p:sldId id="280" r:id="rId5"/>
    <p:sldId id="281" r:id="rId6"/>
    <p:sldId id="259" r:id="rId7"/>
    <p:sldId id="260" r:id="rId8"/>
    <p:sldId id="261" r:id="rId9"/>
    <p:sldId id="262" r:id="rId10"/>
    <p:sldId id="263" r:id="rId11"/>
    <p:sldId id="264" r:id="rId12"/>
    <p:sldId id="282" r:id="rId13"/>
    <p:sldId id="266" r:id="rId14"/>
    <p:sldId id="267" r:id="rId15"/>
    <p:sldId id="268" r:id="rId16"/>
    <p:sldId id="269" r:id="rId17"/>
    <p:sldId id="270" r:id="rId18"/>
    <p:sldId id="284" r:id="rId19"/>
    <p:sldId id="285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5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-36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0D25-69DA-4251-A3B1-10895C6A89D6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FC9F-E170-410D-8256-49CC570C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FC9F-E170-410D-8256-49CC570C96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are the same examples, in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notation.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58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88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1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9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35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5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35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9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37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30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47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97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4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2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7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64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2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_URqq2LrQU?rel=0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z-jdukgRx4?rel=0" TargetMode="External"/><Relationship Id="rId6" Type="http://schemas.openxmlformats.org/officeDocument/2006/relationships/hyperlink" Target="http://www.youtube.com/watch?v=3DZZDqJa5OU&amp;feature=fvw" TargetMode="External"/><Relationship Id="rId5" Type="http://schemas.openxmlformats.org/officeDocument/2006/relationships/hyperlink" Target="https://www.youtube.com/watch?v=EZsQN_qrf1A" TargetMode="External"/><Relationship Id="rId4" Type="http://schemas.openxmlformats.org/officeDocument/2006/relationships/hyperlink" Target="https://www.youtube.com/watch?v=WPXsxn5TAD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9z-jdukgRx4" TargetMode="External"/><Relationship Id="rId2" Type="http://schemas.openxmlformats.org/officeDocument/2006/relationships/hyperlink" Target="http://youtu.be/w_URqq2LrQ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watch?v=3DZZDqJa5OU&amp;feature=fvw" TargetMode="External"/><Relationship Id="rId5" Type="http://schemas.openxmlformats.org/officeDocument/2006/relationships/hyperlink" Target="http://www.youtube.com/watch?v=nUA-fyLcsI0" TargetMode="External"/><Relationship Id="rId4" Type="http://schemas.openxmlformats.org/officeDocument/2006/relationships/hyperlink" Target="http://www.youtube.com/watch?v=z71Czfh8w3o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../Guided%20Practices/gp06-5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occc.org/2011/akari/akari.c" TargetMode="External"/><Relationship Id="rId2" Type="http://schemas.openxmlformats.org/officeDocument/2006/relationships/hyperlink" Target="http://en.wikipedia.org/wiki/John_McCarthy_(computer_scientist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Lesson%204.1%20Lists.ppt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Lesson%204.1%20Lists.ppt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Lists of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</a:t>
            </a:r>
            <a:r>
              <a:rPr lang="en-US" dirty="0" err="1" smtClean="0"/>
              <a:t>Bootcamp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Lesson 6.5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584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(("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10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295403" y="2971800"/>
            <a:ext cx="5125409" cy="1757065"/>
            <a:chOff x="1295403" y="2209800"/>
            <a:chExt cx="5125409" cy="1757065"/>
          </a:xfrm>
        </p:grpSpPr>
        <p:sp>
          <p:nvSpPr>
            <p:cNvPr id="31" name="Text Box 16"/>
            <p:cNvSpPr txBox="1">
              <a:spLocks noChangeArrowheads="1"/>
            </p:cNvSpPr>
            <p:nvPr/>
          </p:nvSpPr>
          <p:spPr bwMode="auto">
            <a:xfrm>
              <a:off x="4876800" y="2895600"/>
              <a:ext cx="154401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 smtClean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i="0" dirty="0" err="1" smtClean="0">
                  <a:latin typeface="Consolas" pitchFamily="49" charset="0"/>
                  <a:cs typeface="Consolas" pitchFamily="49" charset="0"/>
                </a:rPr>
                <a:t>carole</a:t>
              </a:r>
              <a:r>
                <a:rPr lang="en-US" sz="2400" b="1" i="0" dirty="0" smtClean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2" name="Group 5"/>
            <p:cNvGrpSpPr>
              <a:grpSpLocks/>
            </p:cNvGrpSpPr>
            <p:nvPr/>
          </p:nvGrpSpPr>
          <p:grpSpPr bwMode="auto">
            <a:xfrm>
              <a:off x="1295403" y="2209800"/>
              <a:ext cx="1222376" cy="304800"/>
              <a:chOff x="1392" y="1536"/>
              <a:chExt cx="480" cy="192"/>
            </a:xfrm>
          </p:grpSpPr>
          <p:sp>
            <p:nvSpPr>
              <p:cNvPr id="53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>
              <a:off x="2209800" y="2362200"/>
              <a:ext cx="2667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1600200" y="2362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" name="Group 5"/>
            <p:cNvGrpSpPr>
              <a:grpSpLocks/>
            </p:cNvGrpSpPr>
            <p:nvPr/>
          </p:nvGrpSpPr>
          <p:grpSpPr bwMode="auto">
            <a:xfrm>
              <a:off x="1295403" y="2895600"/>
              <a:ext cx="1222376" cy="304800"/>
              <a:chOff x="1392" y="1536"/>
              <a:chExt cx="480" cy="192"/>
            </a:xfrm>
          </p:grpSpPr>
          <p:sp>
            <p:nvSpPr>
              <p:cNvPr id="51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" name="Group 8"/>
            <p:cNvGrpSpPr>
              <a:grpSpLocks/>
            </p:cNvGrpSpPr>
            <p:nvPr/>
          </p:nvGrpSpPr>
          <p:grpSpPr bwMode="auto">
            <a:xfrm>
              <a:off x="3006728" y="2895600"/>
              <a:ext cx="1222376" cy="304800"/>
              <a:chOff x="1392" y="1536"/>
              <a:chExt cx="480" cy="192"/>
            </a:xfrm>
          </p:grpSpPr>
          <p:sp>
            <p:nvSpPr>
              <p:cNvPr id="49" name="Rectangle 9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10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>
              <a:off x="2151063" y="3048000"/>
              <a:ext cx="855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>
              <a:off x="3617913" y="2895600"/>
              <a:ext cx="611188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1539875" y="3048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3251200" y="3048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15"/>
            <p:cNvSpPr txBox="1">
              <a:spLocks noChangeArrowheads="1"/>
            </p:cNvSpPr>
            <p:nvPr/>
          </p:nvSpPr>
          <p:spPr bwMode="auto">
            <a:xfrm>
              <a:off x="1315773" y="3505200"/>
              <a:ext cx="13740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 smtClean="0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2996539" y="3505200"/>
              <a:ext cx="103425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 smtClean="0">
                  <a:latin typeface="Consolas" pitchFamily="49" charset="0"/>
                  <a:cs typeface="Consolas" pitchFamily="49" charset="0"/>
                </a:rPr>
                <a:t>"bob"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43" name="Group 74"/>
            <p:cNvGrpSpPr/>
            <p:nvPr/>
          </p:nvGrpSpPr>
          <p:grpSpPr>
            <a:xfrm>
              <a:off x="4876803" y="2209800"/>
              <a:ext cx="1222376" cy="304800"/>
              <a:chOff x="5029203" y="2514600"/>
              <a:chExt cx="1222376" cy="304800"/>
            </a:xfrm>
          </p:grpSpPr>
          <p:grpSp>
            <p:nvGrpSpPr>
              <p:cNvPr id="45" name="Group 8"/>
              <p:cNvGrpSpPr>
                <a:grpSpLocks/>
              </p:cNvGrpSpPr>
              <p:nvPr/>
            </p:nvGrpSpPr>
            <p:grpSpPr bwMode="auto">
              <a:xfrm>
                <a:off x="5029203" y="2514600"/>
                <a:ext cx="1222376" cy="304800"/>
                <a:chOff x="1392" y="1536"/>
                <a:chExt cx="480" cy="192"/>
              </a:xfrm>
            </p:grpSpPr>
            <p:sp>
              <p:nvSpPr>
                <p:cNvPr id="47" name="Rectangle 9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6" name="Straight Connector 45"/>
              <p:cNvCxnSpPr/>
              <p:nvPr/>
            </p:nvCxnSpPr>
            <p:spPr>
              <a:xfrm>
                <a:off x="5638800" y="2514600"/>
                <a:ext cx="6096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Line 14"/>
            <p:cNvSpPr>
              <a:spLocks noChangeShapeType="1"/>
            </p:cNvSpPr>
            <p:nvPr/>
          </p:nvSpPr>
          <p:spPr bwMode="auto">
            <a:xfrm>
              <a:off x="5181600" y="2362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6420812" y="4267200"/>
            <a:ext cx="2133600" cy="2133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Here is a slightly more complicated example.  Observe that the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of this list is another list.  The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of the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is the string </a:t>
            </a:r>
            <a:r>
              <a:rPr lang="en-US" b="1" dirty="0">
                <a:solidFill>
                  <a:schemeClr val="tx1"/>
                </a:solidFill>
              </a:rPr>
              <a:t>"</a:t>
            </a:r>
            <a:r>
              <a:rPr lang="en-US" b="1" dirty="0" err="1">
                <a:solidFill>
                  <a:schemeClr val="tx1"/>
                </a:solidFill>
              </a:rPr>
              <a:t>alice</a:t>
            </a:r>
            <a:r>
              <a:rPr lang="en-US" b="1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207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(("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dave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3403" y="3733800"/>
            <a:ext cx="8077196" cy="2442865"/>
            <a:chOff x="304803" y="990600"/>
            <a:chExt cx="8077196" cy="2442865"/>
          </a:xfrm>
        </p:grpSpPr>
        <p:sp>
          <p:nvSpPr>
            <p:cNvPr id="5" name="Text Box 16"/>
            <p:cNvSpPr txBox="1">
              <a:spLocks noChangeArrowheads="1"/>
            </p:cNvSpPr>
            <p:nvPr/>
          </p:nvSpPr>
          <p:spPr bwMode="auto">
            <a:xfrm>
              <a:off x="4953000" y="2362200"/>
              <a:ext cx="16764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i="0" dirty="0" smtClean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i="0" dirty="0" err="1" smtClean="0">
                  <a:latin typeface="Consolas" pitchFamily="49" charset="0"/>
                  <a:cs typeface="Consolas" pitchFamily="49" charset="0"/>
                </a:rPr>
                <a:t>carole</a:t>
              </a:r>
              <a:r>
                <a:rPr lang="en-US" sz="2400" b="1" i="0" dirty="0" smtClean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057403" y="1676400"/>
              <a:ext cx="1222376" cy="304800"/>
              <a:chOff x="1392" y="1536"/>
              <a:chExt cx="480" cy="192"/>
            </a:xfrm>
          </p:grpSpPr>
          <p:sp>
            <p:nvSpPr>
              <p:cNvPr id="45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2971800" y="1828800"/>
              <a:ext cx="2362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362200" y="1828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2057403" y="2362200"/>
              <a:ext cx="1222376" cy="304800"/>
              <a:chOff x="1392" y="1536"/>
              <a:chExt cx="480" cy="192"/>
            </a:xfrm>
          </p:grpSpPr>
          <p:sp>
            <p:nvSpPr>
              <p:cNvPr id="43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3768728" y="2362200"/>
              <a:ext cx="1222376" cy="304800"/>
              <a:chOff x="1392" y="1536"/>
              <a:chExt cx="480" cy="192"/>
            </a:xfrm>
          </p:grpSpPr>
          <p:sp>
            <p:nvSpPr>
              <p:cNvPr id="41" name="Rectangle 9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10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913063" y="2514600"/>
              <a:ext cx="855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379913" y="2362200"/>
              <a:ext cx="611188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301875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0132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077773" y="2971800"/>
              <a:ext cx="13740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 smtClean="0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758539" y="2971800"/>
              <a:ext cx="103425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 smtClean="0">
                  <a:latin typeface="Consolas" pitchFamily="49" charset="0"/>
                  <a:cs typeface="Consolas" pitchFamily="49" charset="0"/>
                </a:rPr>
                <a:t>"bob"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17" name="Group 74"/>
            <p:cNvGrpSpPr/>
            <p:nvPr/>
          </p:nvGrpSpPr>
          <p:grpSpPr>
            <a:xfrm>
              <a:off x="5334003" y="1676400"/>
              <a:ext cx="1222376" cy="304800"/>
              <a:chOff x="5029203" y="2514600"/>
              <a:chExt cx="1222376" cy="304800"/>
            </a:xfrm>
          </p:grpSpPr>
          <p:grpSp>
            <p:nvGrpSpPr>
              <p:cNvPr id="37" name="Group 8"/>
              <p:cNvGrpSpPr>
                <a:grpSpLocks/>
              </p:cNvGrpSpPr>
              <p:nvPr/>
            </p:nvGrpSpPr>
            <p:grpSpPr bwMode="auto">
              <a:xfrm>
                <a:off x="5029203" y="2514600"/>
                <a:ext cx="1222376" cy="304800"/>
                <a:chOff x="1392" y="1536"/>
                <a:chExt cx="480" cy="192"/>
              </a:xfrm>
            </p:grpSpPr>
            <p:sp>
              <p:nvSpPr>
                <p:cNvPr id="39" name="Rectangle 9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38" name="Straight Connector 37"/>
              <p:cNvCxnSpPr/>
              <p:nvPr/>
            </p:nvCxnSpPr>
            <p:spPr>
              <a:xfrm>
                <a:off x="5638800" y="2514600"/>
                <a:ext cx="6096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5638800" y="1828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" name="Group 5"/>
            <p:cNvGrpSpPr>
              <a:grpSpLocks/>
            </p:cNvGrpSpPr>
            <p:nvPr/>
          </p:nvGrpSpPr>
          <p:grpSpPr bwMode="auto">
            <a:xfrm>
              <a:off x="304803" y="990600"/>
              <a:ext cx="1222376" cy="304800"/>
              <a:chOff x="1392" y="1536"/>
              <a:chExt cx="480" cy="192"/>
            </a:xfrm>
          </p:grpSpPr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5"/>
            <p:cNvGrpSpPr>
              <a:grpSpLocks/>
            </p:cNvGrpSpPr>
            <p:nvPr/>
          </p:nvGrpSpPr>
          <p:grpSpPr bwMode="auto">
            <a:xfrm>
              <a:off x="2057403" y="990600"/>
              <a:ext cx="1222376" cy="304800"/>
              <a:chOff x="1392" y="1536"/>
              <a:chExt cx="480" cy="192"/>
            </a:xfrm>
          </p:grpSpPr>
          <p:sp>
            <p:nvSpPr>
              <p:cNvPr id="33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83"/>
            <p:cNvGrpSpPr/>
            <p:nvPr/>
          </p:nvGrpSpPr>
          <p:grpSpPr>
            <a:xfrm>
              <a:off x="6858003" y="990600"/>
              <a:ext cx="1222376" cy="304800"/>
              <a:chOff x="5029203" y="2514600"/>
              <a:chExt cx="1222376" cy="304800"/>
            </a:xfrm>
          </p:grpSpPr>
          <p:grpSp>
            <p:nvGrpSpPr>
              <p:cNvPr id="29" name="Group 8"/>
              <p:cNvGrpSpPr>
                <a:grpSpLocks/>
              </p:cNvGrpSpPr>
              <p:nvPr/>
            </p:nvGrpSpPr>
            <p:grpSpPr bwMode="auto">
              <a:xfrm>
                <a:off x="5029203" y="2514600"/>
                <a:ext cx="1222376" cy="304800"/>
                <a:chOff x="1392" y="1536"/>
                <a:chExt cx="480" cy="192"/>
              </a:xfrm>
            </p:grpSpPr>
            <p:sp>
              <p:nvSpPr>
                <p:cNvPr id="31" name="Rectangle 9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30" name="Straight Connector 29"/>
              <p:cNvCxnSpPr/>
              <p:nvPr/>
            </p:nvCxnSpPr>
            <p:spPr>
              <a:xfrm>
                <a:off x="5638800" y="2514600"/>
                <a:ext cx="6096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605102" y="114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381000" y="1600200"/>
              <a:ext cx="167639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 smtClean="0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2362200" y="114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" name="Straight Arrow Connector 24"/>
            <p:cNvCxnSpPr>
              <a:endCxn id="33" idx="1"/>
            </p:cNvCxnSpPr>
            <p:nvPr/>
          </p:nvCxnSpPr>
          <p:spPr>
            <a:xfrm>
              <a:off x="1219200" y="1143000"/>
              <a:ext cx="8382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31" idx="1"/>
            </p:cNvCxnSpPr>
            <p:nvPr/>
          </p:nvCxnSpPr>
          <p:spPr>
            <a:xfrm>
              <a:off x="2971800" y="1143000"/>
              <a:ext cx="3886203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>
              <a:off x="6705600" y="1600200"/>
              <a:ext cx="167639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 smtClean="0">
                  <a:latin typeface="Consolas" pitchFamily="49" charset="0"/>
                  <a:cs typeface="Consolas" pitchFamily="49" charset="0"/>
                </a:rPr>
                <a:t>dave</a:t>
              </a:r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7162800" y="114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6096000" y="5791200"/>
            <a:ext cx="25908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Here is a still more complicated example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4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template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904754"/>
              </p:ext>
            </p:extLst>
          </p:nvPr>
        </p:nvGraphicFramePr>
        <p:xfrm>
          <a:off x="457200" y="1524000"/>
          <a:ext cx="82296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Answer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Does the data definition distinguish among different subclasses of data?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Your template needs as many </a:t>
                      </a:r>
                      <a:r>
                        <a:rPr lang="en-US" dirty="0" err="1" smtClean="0">
                          <a:hlinkClick r:id="rId2"/>
                        </a:rPr>
                        <a:t>cond</a:t>
                      </a:r>
                      <a:r>
                        <a:rPr lang="en-US" dirty="0" smtClean="0"/>
                        <a:t> clauses as subclasses that the data definition distinguishes.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How do the subclasses differ from each other?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the differences to formulate a condition per clause.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 any of the clauses deal with structured values?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so, add appropriate selector expressions to the clause.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Does the data definition use self-references?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Formulate ``natural recursions'' for the template to represent the self-references of the data definition.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 any of the fields contain compound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If the value of a field is a foo,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add a call to a foo-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57800" y="5867400"/>
            <a:ext cx="26670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Remember the template recipe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30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Template: functions come in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s)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[(string? s) ...]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s)]))</a:t>
            </a:r>
          </a:p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LoSS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los)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[(empty? los) ...]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(... (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(first los))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4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(rest los)))]))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13</a:t>
            </a:fld>
            <a:endParaRPr lang="en-US"/>
          </a:p>
        </p:txBody>
      </p:sp>
      <p:sp>
        <p:nvSpPr>
          <p:cNvPr id="7" name="Down Arrow 6"/>
          <p:cNvSpPr/>
          <p:nvPr/>
        </p:nvSpPr>
        <p:spPr>
          <a:xfrm rot="1362577">
            <a:off x="2665905" y="3412191"/>
            <a:ext cx="484632" cy="881158"/>
          </a:xfrm>
          <a:prstGeom prst="downArrow">
            <a:avLst/>
          </a:prstGeom>
          <a:solidFill>
            <a:schemeClr val="accent5">
              <a:alpha val="41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Up Arrow 8"/>
          <p:cNvSpPr/>
          <p:nvPr/>
        </p:nvSpPr>
        <p:spPr>
          <a:xfrm rot="20321467">
            <a:off x="2907899" y="2268280"/>
            <a:ext cx="484632" cy="3094504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938230" y="3352798"/>
            <a:ext cx="4748570" cy="1992265"/>
            <a:chOff x="3938230" y="3352798"/>
            <a:chExt cx="4748570" cy="1992265"/>
          </a:xfrm>
        </p:grpSpPr>
        <p:sp>
          <p:nvSpPr>
            <p:cNvPr id="6" name="Rectangle 5"/>
            <p:cNvSpPr/>
            <p:nvPr/>
          </p:nvSpPr>
          <p:spPr>
            <a:xfrm>
              <a:off x="5029200" y="3352798"/>
              <a:ext cx="3657600" cy="138094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(first los) </a:t>
              </a:r>
              <a:r>
                <a:rPr lang="en-US" dirty="0" smtClean="0">
                  <a:solidFill>
                    <a:schemeClr val="tx1"/>
                  </a:solidFill>
                </a:rPr>
                <a:t>is a </a:t>
              </a:r>
              <a:r>
                <a:rPr lang="en-US" dirty="0" err="1" smtClean="0">
                  <a:solidFill>
                    <a:schemeClr val="tx1"/>
                  </a:solidFill>
                </a:rPr>
                <a:t>SoS</a:t>
              </a:r>
              <a:r>
                <a:rPr lang="en-US" dirty="0" smtClean="0">
                  <a:solidFill>
                    <a:schemeClr val="tx1"/>
                  </a:solidFill>
                </a:rPr>
                <a:t>.  This is mixed data, so the last rule in the template recipe tells us we need to wrap it in a </a:t>
              </a:r>
              <a:r>
                <a:rPr lang="en-US" b="1" dirty="0" smtClean="0">
                  <a:solidFill>
                    <a:schemeClr val="tx1"/>
                  </a:solidFill>
                </a:rPr>
                <a:t>(</a:t>
              </a:r>
              <a:r>
                <a:rPr lang="en-US" b="1" dirty="0" err="1" smtClean="0">
                  <a:solidFill>
                    <a:schemeClr val="tx1"/>
                  </a:solidFill>
                </a:rPr>
                <a:t>sos-fn</a:t>
              </a:r>
              <a:r>
                <a:rPr lang="en-US" b="1" dirty="0" smtClean="0">
                  <a:solidFill>
                    <a:schemeClr val="tx1"/>
                  </a:solidFill>
                </a:rPr>
                <a:t> ...) </a:t>
              </a:r>
              <a:r>
                <a:rPr lang="en-US" dirty="0" smtClean="0">
                  <a:solidFill>
                    <a:schemeClr val="tx1"/>
                  </a:solidFill>
                </a:rPr>
                <a:t>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938230" y="4043269"/>
              <a:ext cx="1090970" cy="1301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921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mutual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sos-fn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loss-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fn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14</a:t>
            </a:fld>
            <a:endParaRPr lang="en-US"/>
          </a:p>
        </p:txBody>
      </p:sp>
      <p:sp>
        <p:nvSpPr>
          <p:cNvPr id="4" name="Curved Down Arrow 3"/>
          <p:cNvSpPr/>
          <p:nvPr/>
        </p:nvSpPr>
        <p:spPr>
          <a:xfrm>
            <a:off x="1981200" y="1600200"/>
            <a:ext cx="4953000" cy="1600200"/>
          </a:xfrm>
          <a:prstGeom prst="curvedDownArrow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 flipH="1" flipV="1">
            <a:off x="1905000" y="3962400"/>
            <a:ext cx="4876800" cy="1600200"/>
          </a:xfrm>
          <a:prstGeom prst="curved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2209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defined in terms of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5638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defined in terms of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346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function, one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function deals with exactly one data definition.</a:t>
            </a:r>
          </a:p>
          <a:p>
            <a:r>
              <a:rPr lang="en-US" dirty="0" smtClean="0"/>
              <a:t>So functions will come in pairs</a:t>
            </a:r>
          </a:p>
          <a:p>
            <a:r>
              <a:rPr lang="en-US" dirty="0" smtClean="0"/>
              <a:t>Write  contracts and purpose statements together, </a:t>
            </a:r>
            <a:r>
              <a:rPr lang="en-US" b="1" dirty="0" smtClean="0"/>
              <a:t>or</a:t>
            </a:r>
          </a:p>
          <a:p>
            <a:r>
              <a:rPr lang="en-US" dirty="0" smtClean="0"/>
              <a:t>Write one, and the other one will appear as a </a:t>
            </a:r>
            <a:r>
              <a:rPr lang="en-US" dirty="0" err="1" smtClean="0"/>
              <a:t>wishlist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3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occurs-in?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occurs-in? :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String -&gt; Boolean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returns true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iff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the given string occurs somewhere in the given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occurs-in-loss? :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LoSS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String -&gt; Boolean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returns true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iff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the given string occurs somewhere in the given loss.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8200" y="4419600"/>
            <a:ext cx="3200400" cy="182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Here's an example of a pair of related functions: </a:t>
            </a:r>
            <a:r>
              <a:rPr lang="en-US" b="1" dirty="0">
                <a:solidFill>
                  <a:schemeClr val="tx1"/>
                </a:solidFill>
              </a:rPr>
              <a:t>occurs-in?</a:t>
            </a:r>
            <a:r>
              <a:rPr lang="en-US" dirty="0">
                <a:solidFill>
                  <a:schemeClr val="tx1"/>
                </a:solidFill>
              </a:rPr>
              <a:t> , which works on a </a:t>
            </a:r>
            <a:r>
              <a:rPr lang="en-US" b="1" dirty="0" err="1" smtClean="0">
                <a:solidFill>
                  <a:schemeClr val="tx1"/>
                </a:solidFill>
              </a:rPr>
              <a:t>SoS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>
                <a:solidFill>
                  <a:schemeClr val="tx1"/>
                </a:solidFill>
              </a:rPr>
              <a:t>occurs-in-loss?</a:t>
            </a:r>
            <a:r>
              <a:rPr lang="en-US" dirty="0">
                <a:solidFill>
                  <a:schemeClr val="tx1"/>
                </a:solidFill>
              </a:rPr>
              <a:t> , which works on a </a:t>
            </a:r>
            <a:r>
              <a:rPr lang="en-US" b="1" dirty="0" err="1" smtClean="0">
                <a:solidFill>
                  <a:schemeClr val="tx1"/>
                </a:solidFill>
              </a:rPr>
              <a:t>LoSS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46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Examples/Tests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(check-equal?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(occurs-in? "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" "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true)</a:t>
            </a:r>
          </a:p>
          <a:p>
            <a:pPr>
              <a:buNone/>
            </a:pP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(check-equal?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(occurs-in? "bob" "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false)</a:t>
            </a:r>
          </a:p>
          <a:p>
            <a:pPr>
              <a:buNone/>
            </a:pP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(check-equal?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(occurs-in?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(list "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cathy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false)</a:t>
            </a:r>
          </a:p>
          <a:p>
            <a:pPr>
              <a:buNone/>
            </a:pP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(check-equal?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(occurs-in?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(list (list "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"bob")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true)</a:t>
            </a:r>
          </a:p>
          <a:p>
            <a:pPr>
              <a:buNone/>
            </a:pP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(check-equal?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(occurs-in?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(list "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"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      (list (list "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            "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dave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      "eve")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"bob")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true)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sos</a:t>
            </a:r>
            <a:r>
              <a:rPr lang="en-US" dirty="0" smtClean="0"/>
              <a:t>-and-</a:t>
            </a:r>
            <a:r>
              <a:rPr lang="en-US" dirty="0" err="1" smtClean="0"/>
              <a:t>loss.rkt</a:t>
            </a:r>
            <a:endParaRPr lang="en-US" dirty="0"/>
          </a:p>
        </p:txBody>
      </p:sp>
      <p:pic>
        <p:nvPicPr>
          <p:cNvPr id="8" name="w_URqq2LrQU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86000" y="2576513"/>
            <a:ext cx="4572000" cy="25717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sos</a:t>
            </a:r>
            <a:r>
              <a:rPr lang="en-US" dirty="0" smtClean="0"/>
              <a:t>-and-</a:t>
            </a:r>
            <a:r>
              <a:rPr lang="en-US" dirty="0" err="1" smtClean="0"/>
              <a:t>loss.rkt</a:t>
            </a:r>
            <a:endParaRPr lang="en-US" dirty="0"/>
          </a:p>
        </p:txBody>
      </p:sp>
      <p:pic>
        <p:nvPicPr>
          <p:cNvPr id="6" name="9z-jdukgRx4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50863" y="1600200"/>
            <a:ext cx="7221537" cy="40624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05400" y="5715000"/>
            <a:ext cx="3581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The inspiration for this </a:t>
            </a:r>
            <a:r>
              <a:rPr lang="en-US" sz="1400" dirty="0" err="1"/>
              <a:t>livecoding</a:t>
            </a:r>
            <a:r>
              <a:rPr lang="en-US" sz="1400" dirty="0"/>
              <a:t> exercise comes from </a:t>
            </a:r>
            <a:r>
              <a:rPr lang="en-US" sz="1400" u="sng" dirty="0">
                <a:hlinkClick r:id="rId4"/>
              </a:rPr>
              <a:t>here</a:t>
            </a:r>
            <a:r>
              <a:rPr lang="en-US" sz="1400" dirty="0"/>
              <a:t> </a:t>
            </a:r>
            <a:r>
              <a:rPr lang="en-US" sz="1400" dirty="0" smtClean="0"/>
              <a:t>or </a:t>
            </a:r>
            <a:r>
              <a:rPr lang="en-US" sz="1400" u="sng" dirty="0" smtClean="0">
                <a:hlinkClick r:id="rId5"/>
              </a:rPr>
              <a:t>here</a:t>
            </a:r>
            <a:r>
              <a:rPr lang="en-US" sz="1400" dirty="0"/>
              <a:t>.</a:t>
            </a:r>
            <a:r>
              <a:rPr lang="en-US" sz="1400" dirty="0" smtClean="0"/>
              <a:t>  </a:t>
            </a:r>
            <a:r>
              <a:rPr lang="en-US" sz="1400" u="sng" dirty="0">
                <a:hlinkClick r:id="rId6"/>
              </a:rPr>
              <a:t>Background information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1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lesson, the student should be able to</a:t>
            </a:r>
          </a:p>
          <a:p>
            <a:pPr lvl="1"/>
            <a:r>
              <a:rPr lang="en-US" dirty="0" smtClean="0"/>
              <a:t>Give examples of S-expressions</a:t>
            </a:r>
          </a:p>
          <a:p>
            <a:pPr lvl="1"/>
            <a:r>
              <a:rPr lang="en-US" dirty="0" smtClean="0"/>
              <a:t>Give 3 reasons why S-expressions are important</a:t>
            </a:r>
          </a:p>
          <a:p>
            <a:pPr lvl="1"/>
            <a:r>
              <a:rPr lang="en-US" dirty="0" smtClean="0"/>
              <a:t>Write the data definition and template for S-expressions</a:t>
            </a:r>
          </a:p>
          <a:p>
            <a:pPr lvl="1"/>
            <a:r>
              <a:rPr lang="en-US" dirty="0" smtClean="0"/>
              <a:t>Write functions on S-expressions using the 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4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Livecoding</a:t>
            </a:r>
            <a:r>
              <a:rPr lang="en-US" dirty="0" smtClean="0"/>
              <a:t>: </a:t>
            </a:r>
            <a:r>
              <a:rPr lang="en-US" dirty="0" err="1" smtClean="0"/>
              <a:t>sos</a:t>
            </a:r>
            <a:r>
              <a:rPr lang="en-US" dirty="0" smtClean="0"/>
              <a:t>-and-</a:t>
            </a:r>
            <a:r>
              <a:rPr lang="en-US" dirty="0" err="1" smtClean="0"/>
              <a:t>loss.rkt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occurs-in? 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youtu.be/w_URqq2LrQU</a:t>
            </a:r>
            <a:endParaRPr lang="en-US" dirty="0" smtClean="0"/>
          </a:p>
          <a:p>
            <a:r>
              <a:rPr lang="en-US" dirty="0"/>
              <a:t>number-of-strings 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youtu.be/9z-jdukgRx4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105400" y="5715000"/>
            <a:ext cx="3581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The inspiration for this </a:t>
            </a:r>
            <a:r>
              <a:rPr lang="en-US" sz="1400" dirty="0" err="1"/>
              <a:t>livecoding</a:t>
            </a:r>
            <a:r>
              <a:rPr lang="en-US" sz="1400" dirty="0"/>
              <a:t> exercise comes from </a:t>
            </a:r>
            <a:r>
              <a:rPr lang="en-US" sz="1400" u="sng" dirty="0">
                <a:hlinkClick r:id="rId4"/>
              </a:rPr>
              <a:t>here</a:t>
            </a:r>
            <a:r>
              <a:rPr lang="en-US" sz="1400" dirty="0"/>
              <a:t> and </a:t>
            </a:r>
            <a:r>
              <a:rPr lang="en-US" sz="1400" u="sng" dirty="0">
                <a:hlinkClick r:id="rId5"/>
              </a:rPr>
              <a:t>here</a:t>
            </a:r>
            <a:r>
              <a:rPr lang="en-US" sz="1400" dirty="0"/>
              <a:t> (ignore the sappy music).  </a:t>
            </a:r>
            <a:r>
              <a:rPr lang="en-US" sz="1400" u="sng" dirty="0">
                <a:hlinkClick r:id="rId6"/>
              </a:rPr>
              <a:t>Background information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71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nsolas" pitchFamily="49" charset="0"/>
              </a:rPr>
              <a:t>The S-expression pattern</a:t>
            </a:r>
            <a:endParaRPr lang="en-US" dirty="0"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Can do this for things other than strings: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An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SexpOfX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an X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a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ListOfSexpOfX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ListOfSexpOfX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(cons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SexpOfX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ListOfSexpOfX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Template for </a:t>
            </a:r>
            <a:r>
              <a:rPr lang="en-US" dirty="0" err="1" smtClean="0"/>
              <a:t>SexpX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SexpOfX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[(X?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losexp-fn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s)]))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losexp-fn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ListOfSexpOfX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losexp-fn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los)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[(empty? los)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(... (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 (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first los))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losexp-fn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(rest los)))]))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95600" y="4953000"/>
            <a:ext cx="1295400" cy="381000"/>
          </a:xfrm>
          <a:prstGeom prst="roundRect">
            <a:avLst>
              <a:gd name="adj" fmla="val 33219"/>
            </a:avLst>
          </a:prstGeom>
          <a:noFill/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228641" y="2209800"/>
            <a:ext cx="4748570" cy="2743200"/>
            <a:chOff x="4228641" y="2209800"/>
            <a:chExt cx="4748570" cy="2743200"/>
          </a:xfrm>
        </p:grpSpPr>
        <p:sp>
          <p:nvSpPr>
            <p:cNvPr id="9" name="Rectangle 8"/>
            <p:cNvSpPr/>
            <p:nvPr/>
          </p:nvSpPr>
          <p:spPr>
            <a:xfrm>
              <a:off x="5319611" y="2209800"/>
              <a:ext cx="3657600" cy="138094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(first los) </a:t>
              </a:r>
              <a:r>
                <a:rPr lang="en-US" dirty="0" smtClean="0">
                  <a:solidFill>
                    <a:schemeClr val="tx1"/>
                  </a:solidFill>
                </a:rPr>
                <a:t>is a </a:t>
              </a:r>
              <a:r>
                <a:rPr lang="en-US" b="1" dirty="0" err="1" smtClean="0">
                  <a:solidFill>
                    <a:schemeClr val="tx1"/>
                  </a:solidFill>
                </a:rPr>
                <a:t>SexpOfX</a:t>
              </a:r>
              <a:r>
                <a:rPr lang="en-US" dirty="0" smtClean="0">
                  <a:solidFill>
                    <a:schemeClr val="tx1"/>
                  </a:solidFill>
                </a:rPr>
                <a:t>.  This is mixed data, so the last rule in the template recipe tells us we need to wrap it in a </a:t>
              </a:r>
              <a:r>
                <a:rPr lang="en-US" b="1" dirty="0" smtClean="0">
                  <a:solidFill>
                    <a:schemeClr val="tx1"/>
                  </a:solidFill>
                </a:rPr>
                <a:t>(</a:t>
              </a:r>
              <a:r>
                <a:rPr lang="en-US" b="1" dirty="0" err="1" smtClean="0">
                  <a:solidFill>
                    <a:schemeClr val="tx1"/>
                  </a:solidFill>
                </a:rPr>
                <a:t>sexp-fn</a:t>
              </a:r>
              <a:r>
                <a:rPr lang="en-US" b="1" dirty="0" smtClean="0">
                  <a:solidFill>
                    <a:schemeClr val="tx1"/>
                  </a:solidFill>
                </a:rPr>
                <a:t> ...) </a:t>
              </a:r>
              <a:r>
                <a:rPr lang="en-US" dirty="0" smtClean="0">
                  <a:solidFill>
                    <a:schemeClr val="tx1"/>
                  </a:solidFill>
                </a:rPr>
                <a:t>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228641" y="2900271"/>
              <a:ext cx="1090970" cy="20527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Up Arrow 10"/>
          <p:cNvSpPr/>
          <p:nvPr/>
        </p:nvSpPr>
        <p:spPr>
          <a:xfrm rot="20321467">
            <a:off x="2753653" y="2206762"/>
            <a:ext cx="484632" cy="2664967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99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Sexp</a:t>
            </a:r>
            <a:r>
              <a:rPr lang="en-US" dirty="0" smtClean="0"/>
              <a:t> of Sardines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An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SoSardines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a Sardine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a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LoSSardines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LoSSardines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(cons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SoSardines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LoSSardines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0" y="1219200"/>
            <a:ext cx="25146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 Example of the </a:t>
            </a:r>
            <a:r>
              <a:rPr lang="en-US" b="1" dirty="0" err="1" smtClean="0">
                <a:solidFill>
                  <a:schemeClr val="tx1"/>
                </a:solidFill>
              </a:rPr>
              <a:t>SexpOfX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pattern.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36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Template for </a:t>
            </a:r>
            <a:r>
              <a:rPr lang="en-US" dirty="0" err="1" smtClean="0"/>
              <a:t>SoSardines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sosard-fn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SoSardines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sosard-fn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sardine?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lossard-fn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s)]))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lossard-fn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LoSSardines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lossard-fn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los)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[(empty? los)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(... (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sosard-fn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 (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first los))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lossard-fn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(rest los)))]))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95600" y="4953000"/>
            <a:ext cx="1676400" cy="381000"/>
          </a:xfrm>
          <a:prstGeom prst="roundRect">
            <a:avLst>
              <a:gd name="adj" fmla="val 33219"/>
            </a:avLst>
          </a:prstGeom>
          <a:noFill/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Up Arrow 5"/>
          <p:cNvSpPr/>
          <p:nvPr/>
        </p:nvSpPr>
        <p:spPr>
          <a:xfrm rot="20321467">
            <a:off x="2753653" y="2206762"/>
            <a:ext cx="484632" cy="2664967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08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Lists occur all the time</a:t>
            </a:r>
          </a:p>
          <a:p>
            <a:r>
              <a:rPr lang="en-US" dirty="0" smtClean="0"/>
              <a:t>Mutually recursive data definitions</a:t>
            </a:r>
          </a:p>
          <a:p>
            <a:r>
              <a:rPr lang="en-US" dirty="0" smtClean="0"/>
              <a:t>Mutual recursion in the data definition leads to mutual recursion in the template</a:t>
            </a:r>
          </a:p>
          <a:p>
            <a:r>
              <a:rPr lang="en-US" dirty="0" smtClean="0"/>
              <a:t>Mutual recursion in the template leads to mutual recursion in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3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number-of-strings :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number-of-strings-in-loss :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LoSS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returns the number of strings in the given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or loss.</a:t>
            </a:r>
          </a:p>
          <a:p>
            <a:pPr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characters-in :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characters-in-loss :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LoSS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returns the total number of characters in the strings in the given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or loss.</a:t>
            </a:r>
          </a:p>
          <a:p>
            <a:pPr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number-of-sardines :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SoSardines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returns the total number of sardines in the given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SoSardines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should now be able to:</a:t>
            </a:r>
          </a:p>
          <a:p>
            <a:pPr lvl="1"/>
            <a:r>
              <a:rPr lang="en-US" dirty="0"/>
              <a:t>Give examples of S-expressions</a:t>
            </a:r>
          </a:p>
          <a:p>
            <a:pPr lvl="1"/>
            <a:r>
              <a:rPr lang="en-US" dirty="0"/>
              <a:t>Give 3 reasons why S-expressions are important</a:t>
            </a:r>
          </a:p>
          <a:p>
            <a:pPr lvl="1"/>
            <a:r>
              <a:rPr lang="en-US" dirty="0"/>
              <a:t>Write the data definition and template for S-expressions</a:t>
            </a:r>
          </a:p>
          <a:p>
            <a:pPr lvl="1"/>
            <a:r>
              <a:rPr lang="en-US" dirty="0"/>
              <a:t>Write functions on S-expressions using the template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4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the file 06-5-sos-and-loss.rkt in the </a:t>
            </a:r>
            <a:r>
              <a:rPr lang="en-US" smtClean="0"/>
              <a:t>Examples folder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you have questions about this lesson, ask them on the Discussion Board</a:t>
            </a:r>
          </a:p>
          <a:p>
            <a:r>
              <a:rPr lang="en-US" dirty="0" smtClean="0"/>
              <a:t>Do </a:t>
            </a:r>
            <a:r>
              <a:rPr lang="en-US" dirty="0" smtClean="0">
                <a:hlinkClick r:id="rId2" action="ppaction://hlinkfile"/>
              </a:rPr>
              <a:t>Guided Practice 6.5</a:t>
            </a:r>
            <a:endParaRPr lang="en-US" dirty="0" smtClean="0"/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1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S-expressions (informally)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S-expression is something that is either a string or a list of S-expressions.</a:t>
            </a:r>
          </a:p>
          <a:p>
            <a:r>
              <a:rPr lang="en-US" dirty="0" smtClean="0"/>
              <a:t>So if it's a list, it could  contain strings, or lists of strings, or lists of lists of strings, etc.</a:t>
            </a:r>
          </a:p>
          <a:p>
            <a:r>
              <a:rPr lang="en-US" dirty="0" smtClean="0"/>
              <a:t>Think of it as a nested list, where there's no bound on how deep the nesting can get.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3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An S-expression is a kind of nested list, that is, a list whose elements may be other lists.  Here is an informal </a:t>
            </a:r>
            <a:r>
              <a:rPr lang="en-US" sz="2000" dirty="0" smtClean="0"/>
              <a:t>history of </a:t>
            </a:r>
            <a:r>
              <a:rPr lang="en-US" sz="2000" dirty="0"/>
              <a:t>S-expressions.  </a:t>
            </a:r>
          </a:p>
          <a:p>
            <a:r>
              <a:rPr lang="en-US" sz="2000" dirty="0"/>
              <a:t>S-expressions were invented by </a:t>
            </a:r>
            <a:r>
              <a:rPr lang="en-US" sz="2000" u="sng" dirty="0">
                <a:hlinkClick r:id="rId2"/>
              </a:rPr>
              <a:t>John McCarthy</a:t>
            </a:r>
            <a:r>
              <a:rPr lang="en-US" sz="2000" dirty="0"/>
              <a:t> (1927-2011) for the programming language Lisp in 1958.  McCarthy invented Lisp to solve problems in artificial intelligence.  </a:t>
            </a:r>
            <a:endParaRPr lang="en-US" sz="2000" dirty="0" smtClean="0"/>
          </a:p>
          <a:p>
            <a:r>
              <a:rPr lang="en-US" sz="2000" dirty="0" smtClean="0"/>
              <a:t>Lisp </a:t>
            </a:r>
            <a:r>
              <a:rPr lang="en-US" sz="2000" dirty="0"/>
              <a:t>introduced lists, S-expressions, and parenthesized syntax.  The syntax of Lisp and its descendants, like Racket, is based on S-expressions. 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use of S-expressions for syntax makes it easy to read and write programs:  all you have to do is balance parentheses.  This is much simpler than the syntax of other programming languages, which have semicolons and other rules that can make programs </a:t>
            </a:r>
            <a:r>
              <a:rPr lang="en-US" sz="2000" u="sng" dirty="0">
                <a:hlinkClick r:id="rId3"/>
              </a:rPr>
              <a:t>harder to read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spcBef>
                <a:spcPts val="0"/>
              </a:spcBef>
              <a:defRPr/>
            </a:pPr>
            <a:r>
              <a:rPr lang="en-US" sz="2000" dirty="0"/>
              <a:t>S-expressions are one of the great inventions of modern programming.  They were the original idea from which things like XML and JSON grew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"bob"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(list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(list (list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(list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dave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(list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(list (list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(list (list "ted"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")))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0" y="1504188"/>
            <a:ext cx="3124200" cy="12832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Here are some examples of S-expressions, in </a:t>
            </a:r>
            <a:r>
              <a:rPr lang="en-US" b="1" dirty="0" smtClean="0">
                <a:solidFill>
                  <a:schemeClr val="tx1"/>
                </a:solidFill>
              </a:rPr>
              <a:t>list</a:t>
            </a:r>
            <a:r>
              <a:rPr lang="en-US" dirty="0" smtClean="0">
                <a:solidFill>
                  <a:schemeClr val="tx1"/>
                </a:solidFill>
              </a:rPr>
              <a:t> notation (See </a:t>
            </a:r>
            <a:r>
              <a:rPr lang="en-US" dirty="0" smtClean="0">
                <a:solidFill>
                  <a:schemeClr val="tx1"/>
                </a:solidFill>
                <a:hlinkClick r:id="rId3" action="ppaction://hlinkpres?slideindex=1&amp;slidetitle="/>
              </a:rPr>
              <a:t>Lesson 4.1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91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"bob"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(("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dave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("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(("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(("ted"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")))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81600" y="1504188"/>
            <a:ext cx="3276600" cy="15438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Here are the same examples of S-expressions, in </a:t>
            </a:r>
            <a:r>
              <a:rPr lang="en-US" b="1" dirty="0" smtClean="0">
                <a:solidFill>
                  <a:schemeClr val="tx1"/>
                </a:solidFill>
              </a:rPr>
              <a:t>write</a:t>
            </a:r>
            <a:r>
              <a:rPr lang="en-US" dirty="0" smtClean="0">
                <a:solidFill>
                  <a:schemeClr val="tx1"/>
                </a:solidFill>
              </a:rPr>
              <a:t> notation (See </a:t>
            </a:r>
            <a:r>
              <a:rPr lang="en-US" dirty="0" smtClean="0">
                <a:solidFill>
                  <a:schemeClr val="tx1"/>
                </a:solidFill>
                <a:hlinkClick r:id="rId2" action="ppaction://hlinkpres?slideindex=1&amp;slidetitle="/>
              </a:rPr>
              <a:t>Lesson 4.1</a:t>
            </a:r>
            <a:r>
              <a:rPr lang="en-US" dirty="0" smtClean="0">
                <a:solidFill>
                  <a:schemeClr val="tx1"/>
                </a:solidFill>
              </a:rPr>
              <a:t>).  We often use write notation because it is more compact.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33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An S-expression of Strings (</a:t>
            </a:r>
            <a:r>
              <a:rPr lang="en-US" dirty="0" err="1" smtClean="0"/>
              <a:t>SoS</a:t>
            </a:r>
            <a:r>
              <a:rPr lang="en-US" dirty="0" smtClean="0"/>
              <a:t>) is either</a:t>
            </a:r>
          </a:p>
          <a:p>
            <a:pPr>
              <a:buNone/>
            </a:pPr>
            <a:r>
              <a:rPr lang="en-US" dirty="0" smtClean="0"/>
              <a:t>-- a String</a:t>
            </a:r>
          </a:p>
          <a:p>
            <a:pPr>
              <a:buNone/>
            </a:pPr>
            <a:r>
              <a:rPr lang="en-US" dirty="0" smtClean="0"/>
              <a:t>-- a List of </a:t>
            </a:r>
            <a:r>
              <a:rPr lang="en-US" dirty="0" err="1" smtClean="0"/>
              <a:t>SoS's</a:t>
            </a:r>
            <a:r>
              <a:rPr lang="en-US" dirty="0" smtClean="0"/>
              <a:t> (</a:t>
            </a:r>
            <a:r>
              <a:rPr lang="en-US" dirty="0" err="1" smtClean="0"/>
              <a:t>LoSS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 List of </a:t>
            </a:r>
            <a:r>
              <a:rPr lang="en-US" dirty="0" err="1" smtClean="0"/>
              <a:t>SoS's</a:t>
            </a:r>
            <a:r>
              <a:rPr lang="en-US" dirty="0" smtClean="0"/>
              <a:t> (</a:t>
            </a:r>
            <a:r>
              <a:rPr lang="en-US" dirty="0" err="1" smtClean="0"/>
              <a:t>LoSS</a:t>
            </a:r>
            <a:r>
              <a:rPr lang="en-US" dirty="0" smtClean="0"/>
              <a:t>) is either</a:t>
            </a:r>
          </a:p>
          <a:p>
            <a:pPr>
              <a:buNone/>
            </a:pPr>
            <a:r>
              <a:rPr lang="en-US" dirty="0" smtClean="0"/>
              <a:t>-- empty</a:t>
            </a:r>
          </a:p>
          <a:p>
            <a:pPr>
              <a:buNone/>
            </a:pPr>
            <a:r>
              <a:rPr lang="en-US" dirty="0" smtClean="0"/>
              <a:t>-- (cons </a:t>
            </a:r>
            <a:r>
              <a:rPr lang="en-US" dirty="0" err="1" smtClean="0"/>
              <a:t>SoS</a:t>
            </a:r>
            <a:r>
              <a:rPr lang="en-US" dirty="0" smtClean="0"/>
              <a:t> </a:t>
            </a:r>
            <a:r>
              <a:rPr lang="en-US" dirty="0" err="1" smtClean="0"/>
              <a:t>LoSS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7</a:t>
            </a:fld>
            <a:endParaRPr lang="en-US"/>
          </a:p>
        </p:txBody>
      </p:sp>
      <p:sp>
        <p:nvSpPr>
          <p:cNvPr id="4" name="Down Arrow 3"/>
          <p:cNvSpPr/>
          <p:nvPr/>
        </p:nvSpPr>
        <p:spPr>
          <a:xfrm rot="18042380">
            <a:off x="2391218" y="2912116"/>
            <a:ext cx="484632" cy="1406842"/>
          </a:xfrm>
          <a:prstGeom prst="downArrow">
            <a:avLst/>
          </a:prstGeom>
          <a:solidFill>
            <a:schemeClr val="accent5">
              <a:alpha val="41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Up Arrow 5"/>
          <p:cNvSpPr/>
          <p:nvPr/>
        </p:nvSpPr>
        <p:spPr>
          <a:xfrm rot="20902661">
            <a:off x="1517458" y="2011774"/>
            <a:ext cx="484632" cy="3268839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15000" y="2362200"/>
            <a:ext cx="3276600" cy="342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Let's write down a precise definition:</a:t>
            </a:r>
            <a:endParaRPr lang="en-US" sz="1600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 S-expression is either a string or a list of S-expressions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 list of S-expressions is either empty or the cons of an S-expressions and another list of S-expressions.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Note that the data definition for "list of S-expressions" follows the familiar pattern for lists.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These two definitions are mutually recursive, as you can see from the two </a:t>
            </a:r>
            <a:r>
              <a:rPr lang="en-US" sz="1600" dirty="0" smtClean="0">
                <a:solidFill>
                  <a:schemeClr val="tx1"/>
                </a:solidFill>
              </a:rPr>
              <a:t>arrows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567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mutual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LoSS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8</a:t>
            </a:fld>
            <a:endParaRPr lang="en-US"/>
          </a:p>
        </p:txBody>
      </p:sp>
      <p:sp>
        <p:nvSpPr>
          <p:cNvPr id="4" name="Curved Down Arrow 3"/>
          <p:cNvSpPr/>
          <p:nvPr/>
        </p:nvSpPr>
        <p:spPr>
          <a:xfrm>
            <a:off x="1981200" y="1600200"/>
            <a:ext cx="4953000" cy="1600200"/>
          </a:xfrm>
          <a:prstGeom prst="curvedDownArrow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 flipH="1" flipV="1">
            <a:off x="1905000" y="3962400"/>
            <a:ext cx="4876800" cy="1600200"/>
          </a:xfrm>
          <a:prstGeom prst="curved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2209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defined in terms of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5638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defined in terms of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737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"bob"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"bob")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9</a:t>
            </a:fld>
            <a:endParaRPr lang="en-US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619500" y="4578351"/>
            <a:ext cx="2933700" cy="1071563"/>
            <a:chOff x="2493" y="1488"/>
            <a:chExt cx="1152" cy="675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93" y="1488"/>
              <a:ext cx="480" cy="192"/>
              <a:chOff x="1392" y="1536"/>
              <a:chExt cx="480" cy="192"/>
            </a:xfrm>
          </p:grpSpPr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3165" y="1488"/>
              <a:ext cx="480" cy="192"/>
              <a:chOff x="1392" y="1536"/>
              <a:chExt cx="480" cy="192"/>
            </a:xfrm>
          </p:grpSpPr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2829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3405" y="148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2589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3261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2501" y="1872"/>
              <a:ext cx="54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 smtClean="0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3161" y="1872"/>
              <a:ext cx="40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 smtClean="0">
                  <a:latin typeface="Consolas" pitchFamily="49" charset="0"/>
                  <a:cs typeface="Consolas" pitchFamily="49" charset="0"/>
                </a:rPr>
                <a:t>"bob"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410200" y="1676400"/>
            <a:ext cx="3581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 list of S-expressions is implemented as a singly-linked list.  Here is an example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4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c222271c68cb6856863376d526ce1d791d3c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</TotalTime>
  <Words>1721</Words>
  <Application>Microsoft Office PowerPoint</Application>
  <PresentationFormat>On-screen Show (4:3)</PresentationFormat>
  <Paragraphs>275</Paragraphs>
  <Slides>28</Slides>
  <Notes>3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Courier New</vt:lpstr>
      <vt:lpstr>Helvetica Neue</vt:lpstr>
      <vt:lpstr>1_Office Theme</vt:lpstr>
      <vt:lpstr>Lists of Lists</vt:lpstr>
      <vt:lpstr>Learning Outcomes</vt:lpstr>
      <vt:lpstr>S-expressions (informally)</vt:lpstr>
      <vt:lpstr>Some History</vt:lpstr>
      <vt:lpstr>Examples</vt:lpstr>
      <vt:lpstr>Examples</vt:lpstr>
      <vt:lpstr>Data Definition</vt:lpstr>
      <vt:lpstr>This is mutual recursion</vt:lpstr>
      <vt:lpstr>Data Structures</vt:lpstr>
      <vt:lpstr>Data Structures</vt:lpstr>
      <vt:lpstr>Data Structures (cont'd)</vt:lpstr>
      <vt:lpstr>The template recipe</vt:lpstr>
      <vt:lpstr>Template: functions come in pairs</vt:lpstr>
      <vt:lpstr>This is mutual recursion</vt:lpstr>
      <vt:lpstr>One function, one task</vt:lpstr>
      <vt:lpstr>occurs-in?</vt:lpstr>
      <vt:lpstr>Examples/Tests</vt:lpstr>
      <vt:lpstr>sos-and-loss.rkt</vt:lpstr>
      <vt:lpstr>sos-and-loss.rkt</vt:lpstr>
      <vt:lpstr>Livecoding: sos-and-loss.rkt</vt:lpstr>
      <vt:lpstr>The S-expression pattern</vt:lpstr>
      <vt:lpstr>The Template for SexpX</vt:lpstr>
      <vt:lpstr>Sexp of Sardines</vt:lpstr>
      <vt:lpstr>The Template for SoSardines</vt:lpstr>
      <vt:lpstr>Summary</vt:lpstr>
      <vt:lpstr>More Examples</vt:lpstr>
      <vt:lpstr>Summary</vt:lpstr>
      <vt:lpstr>Next Steps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vs. Structures</dc:title>
  <dc:creator>Mitch</dc:creator>
  <cp:lastModifiedBy>Mitchell Wand</cp:lastModifiedBy>
  <cp:revision>44</cp:revision>
  <dcterms:created xsi:type="dcterms:W3CDTF">2012-09-27T03:54:02Z</dcterms:created>
  <dcterms:modified xsi:type="dcterms:W3CDTF">2015-10-20T01:06:51Z</dcterms:modified>
</cp:coreProperties>
</file>