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58" r:id="rId3"/>
    <p:sldId id="259" r:id="rId4"/>
    <p:sldId id="329" r:id="rId5"/>
    <p:sldId id="261" r:id="rId6"/>
    <p:sldId id="311" r:id="rId7"/>
    <p:sldId id="263" r:id="rId8"/>
    <p:sldId id="264" r:id="rId9"/>
    <p:sldId id="272" r:id="rId10"/>
    <p:sldId id="273" r:id="rId11"/>
    <p:sldId id="274" r:id="rId12"/>
    <p:sldId id="268" r:id="rId13"/>
    <p:sldId id="269" r:id="rId14"/>
    <p:sldId id="271" r:id="rId15"/>
    <p:sldId id="312" r:id="rId16"/>
    <p:sldId id="313" r:id="rId17"/>
    <p:sldId id="314" r:id="rId18"/>
    <p:sldId id="315" r:id="rId19"/>
    <p:sldId id="318" r:id="rId20"/>
    <p:sldId id="319" r:id="rId21"/>
    <p:sldId id="320" r:id="rId22"/>
    <p:sldId id="317" r:id="rId23"/>
    <p:sldId id="321" r:id="rId24"/>
    <p:sldId id="323" r:id="rId25"/>
    <p:sldId id="324" r:id="rId26"/>
    <p:sldId id="322" r:id="rId27"/>
    <p:sldId id="325" r:id="rId28"/>
    <p:sldId id="326" r:id="rId29"/>
    <p:sldId id="328"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1" d="100"/>
          <a:sy n="111" d="100"/>
        </p:scale>
        <p:origin x="1614" y="11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8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10/25/2015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17</a:t>
            </a:fld>
            <a:endParaRPr lang="en-US"/>
          </a:p>
        </p:txBody>
      </p:sp>
    </p:spTree>
    <p:extLst>
      <p:ext uri="{BB962C8B-B14F-4D97-AF65-F5344CB8AC3E}">
        <p14:creationId xmlns:p14="http://schemas.microsoft.com/office/powerpoint/2010/main" val="6990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5984552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Your Problem by Generalization</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300299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number-list-starting-from-2</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(number-list-starting-from-2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2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(number-list-starting-from-3</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10</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Oh, dear.  Now we have to write </a:t>
            </a:r>
            <a:r>
              <a:rPr lang="en-US" b="1" dirty="0" smtClean="0">
                <a:solidFill>
                  <a:schemeClr val="tx1"/>
                </a:solidFill>
              </a:rPr>
              <a:t>number-list-starting-from-3</a:t>
            </a:r>
          </a:p>
        </p:txBody>
      </p:sp>
    </p:spTree>
    <p:extLst>
      <p:ext uri="{BB962C8B-B14F-4D97-AF65-F5344CB8AC3E}">
        <p14:creationId xmlns:p14="http://schemas.microsoft.com/office/powerpoint/2010/main" val="2799957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number-list-starting-from-3</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(number-list-starting-from-3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2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(number-list-starting-from-4</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You should be able to guess where this is going...</a:t>
            </a:r>
            <a:endParaRPr lang="en-US" b="1" dirty="0" smtClean="0">
              <a:solidFill>
                <a:schemeClr val="tx1"/>
              </a:solidFill>
            </a:endParaRPr>
          </a:p>
        </p:txBody>
      </p:sp>
    </p:spTree>
    <p:extLst>
      <p:ext uri="{BB962C8B-B14F-4D97-AF65-F5344CB8AC3E}">
        <p14:creationId xmlns:p14="http://schemas.microsoft.com/office/powerpoint/2010/main" val="410447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generalize!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cs typeface="Consolas" pitchFamily="49" charset="0"/>
              </a:rPr>
              <a:t>Add an extra parameter for the starting point of the numbering.</a:t>
            </a:r>
          </a:p>
          <a:p>
            <a:pPr marL="0" indent="0">
              <a:buNone/>
            </a:pPr>
            <a:endParaRPr lang="en-US" b="1" dirty="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number-list-from :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-&gt; </a:t>
            </a:r>
            <a:r>
              <a:rPr lang="en-US" sz="2000" b="1" dirty="0" err="1" smtClean="0">
                <a:latin typeface="Consolas" pitchFamily="49" charset="0"/>
                <a:cs typeface="Consolas" pitchFamily="49" charset="0"/>
              </a:rPr>
              <a:t>NumberedListOfX</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RETURNS: </a:t>
            </a:r>
            <a:r>
              <a:rPr lang="en-US" sz="2000" b="1" dirty="0">
                <a:latin typeface="Consolas" pitchFamily="49" charset="0"/>
                <a:cs typeface="Consolas" pitchFamily="49" charset="0"/>
              </a:rPr>
              <a:t>a list with same elements as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but </a:t>
            </a:r>
            <a:endParaRPr lang="en-US" sz="2000" b="1" dirty="0" smtClean="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numbered </a:t>
            </a:r>
            <a:r>
              <a:rPr lang="en-US" sz="2000" b="1" dirty="0">
                <a:latin typeface="Consolas" pitchFamily="49" charset="0"/>
                <a:cs typeface="Consolas" pitchFamily="49" charset="0"/>
              </a:rPr>
              <a:t>starting at n.</a:t>
            </a:r>
          </a:p>
          <a:p>
            <a:pPr marL="0" indent="0">
              <a:buNone/>
            </a:pPr>
            <a:r>
              <a:rPr lang="en-US" sz="2000" b="1" dirty="0">
                <a:latin typeface="Consolas" pitchFamily="49" charset="0"/>
                <a:cs typeface="Consolas" pitchFamily="49" charset="0"/>
              </a:rPr>
              <a:t>;; EXAMPLE: (number-list-from </a:t>
            </a:r>
            <a:r>
              <a:rPr lang="en-US" sz="2000" b="1" dirty="0" smtClean="0">
                <a:latin typeface="Consolas" pitchFamily="49" charset="0"/>
                <a:cs typeface="Consolas" pitchFamily="49" charset="0"/>
              </a:rPr>
              <a:t>(</a:t>
            </a:r>
            <a:r>
              <a:rPr lang="en-US" sz="2000" b="1" dirty="0">
                <a:latin typeface="Consolas" pitchFamily="49" charset="0"/>
                <a:cs typeface="Consolas" pitchFamily="49" charset="0"/>
              </a:rPr>
              <a:t>list 88 77</a:t>
            </a:r>
            <a:r>
              <a:rPr lang="en-US" sz="2000" b="1" dirty="0" smtClean="0">
                <a:latin typeface="Consolas" pitchFamily="49" charset="0"/>
                <a:cs typeface="Consolas" pitchFamily="49" charset="0"/>
              </a:rPr>
              <a:t>) 2) </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 (list (list 2 88) (list 3 77</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12</a:t>
            </a:fld>
            <a:endParaRPr lang="en-US"/>
          </a:p>
        </p:txBody>
      </p:sp>
    </p:spTree>
    <p:extLst>
      <p:ext uri="{BB962C8B-B14F-4D97-AF65-F5344CB8AC3E}">
        <p14:creationId xmlns:p14="http://schemas.microsoft.com/office/powerpoint/2010/main" val="393117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Now the problem is easy</a:t>
            </a:r>
            <a:endParaRPr lang="en-US" dirty="0"/>
          </a:p>
        </p:txBody>
      </p:sp>
      <p:sp>
        <p:nvSpPr>
          <p:cNvPr id="3" name="Content Placeholder 2"/>
          <p:cNvSpPr>
            <a:spLocks noGrp="1"/>
          </p:cNvSpPr>
          <p:nvPr>
            <p:ph idx="1"/>
          </p:nvPr>
        </p:nvSpPr>
        <p:spPr/>
        <p:txBody>
          <a:bodyPr>
            <a:normAutofit fontScale="85000" lnSpcReduction="20000"/>
          </a:bodyPr>
          <a:lstStyle/>
          <a:p>
            <a:pPr marL="0" indent="0">
              <a:spcBef>
                <a:spcPts val="0"/>
              </a:spcBef>
              <a:buNone/>
            </a:pPr>
            <a:r>
              <a:rPr lang="en-US" b="1" dirty="0" smtClean="0">
                <a:latin typeface="Consolas" pitchFamily="49" charset="0"/>
                <a:cs typeface="Consolas" pitchFamily="49" charset="0"/>
              </a:rPr>
              <a:t>;; </a:t>
            </a:r>
            <a:r>
              <a:rPr lang="en-US" b="1" dirty="0">
                <a:latin typeface="Consolas" pitchFamily="49" charset="0"/>
                <a:cs typeface="Consolas" pitchFamily="49" charset="0"/>
              </a:rPr>
              <a:t>STRATEGY</a:t>
            </a:r>
            <a:r>
              <a:rPr lang="en-US" b="1" dirty="0" smtClean="0">
                <a:latin typeface="Consolas" pitchFamily="49" charset="0"/>
                <a:cs typeface="Consolas" pitchFamily="49" charset="0"/>
              </a:rPr>
              <a:t>: Use template for </a:t>
            </a:r>
            <a:r>
              <a:rPr lang="en-US" b="1" dirty="0" err="1" smtClean="0">
                <a:latin typeface="Consolas" pitchFamily="49" charset="0"/>
                <a:cs typeface="Consolas" pitchFamily="49" charset="0"/>
              </a:rPr>
              <a:t>ListOfX</a:t>
            </a:r>
            <a:r>
              <a:rPr lang="en-US" b="1" dirty="0" smtClean="0">
                <a:latin typeface="Consolas" pitchFamily="49" charset="0"/>
                <a:cs typeface="Consolas" pitchFamily="49" charset="0"/>
              </a:rPr>
              <a:t> </a:t>
            </a:r>
          </a:p>
          <a:p>
            <a:pPr marL="0" indent="0">
              <a:spcBef>
                <a:spcPts val="0"/>
              </a:spcBef>
              <a:buNone/>
            </a:pPr>
            <a:r>
              <a:rPr lang="en-US" b="1" dirty="0" smtClean="0">
                <a:latin typeface="Consolas" pitchFamily="49" charset="0"/>
                <a:cs typeface="Consolas" pitchFamily="49" charset="0"/>
              </a:rPr>
              <a:t>;;  on </a:t>
            </a:r>
            <a:r>
              <a:rPr lang="en-US" b="1" dirty="0" err="1" smtClean="0">
                <a:latin typeface="Consolas" pitchFamily="49" charset="0"/>
                <a:cs typeface="Consolas" pitchFamily="49" charset="0"/>
              </a:rPr>
              <a:t>lst</a:t>
            </a: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a:t>
            </a:r>
            <a:r>
              <a:rPr lang="en-US" b="1" dirty="0">
                <a:latin typeface="Consolas" pitchFamily="49" charset="0"/>
                <a:cs typeface="Consolas" pitchFamily="49" charset="0"/>
              </a:rPr>
              <a:t>define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lst</a:t>
            </a:r>
            <a:r>
              <a:rPr lang="en-US" b="1" dirty="0">
                <a:latin typeface="Consolas" pitchFamily="49" charset="0"/>
                <a:cs typeface="Consolas" pitchFamily="49" charset="0"/>
              </a:rPr>
              <a:t>) empty]</a:t>
            </a:r>
          </a:p>
          <a:p>
            <a:pPr marL="0" indent="0">
              <a:buNone/>
            </a:pPr>
            <a:r>
              <a:rPr lang="en-US" b="1" dirty="0">
                <a:latin typeface="Consolas" pitchFamily="49" charset="0"/>
                <a:cs typeface="Consolas" pitchFamily="49" charset="0"/>
              </a:rPr>
              <a:t>    [else</a:t>
            </a:r>
          </a:p>
          <a:p>
            <a:pPr marL="0" indent="0">
              <a:buNone/>
            </a:pPr>
            <a:r>
              <a:rPr lang="en-US" b="1" dirty="0">
                <a:latin typeface="Consolas" pitchFamily="49" charset="0"/>
                <a:cs typeface="Consolas" pitchFamily="49" charset="0"/>
              </a:rPr>
              <a:t>      (cons</a:t>
            </a:r>
          </a:p>
          <a:p>
            <a:pPr marL="0" indent="0">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a:t>
            </a:r>
          </a:p>
          <a:p>
            <a:pPr marL="0" indent="0">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13</a:t>
            </a:fld>
            <a:endParaRPr lang="en-US"/>
          </a:p>
        </p:txBody>
      </p:sp>
    </p:spTree>
    <p:extLst>
      <p:ext uri="{BB962C8B-B14F-4D97-AF65-F5344CB8AC3E}">
        <p14:creationId xmlns:p14="http://schemas.microsoft.com/office/powerpoint/2010/main" val="3391218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we can recover the original</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smtClean="0">
                <a:latin typeface="Consolas" pitchFamily="49" charset="0"/>
                <a:cs typeface="Consolas" pitchFamily="49" charset="0"/>
              </a:rPr>
              <a:t>;; STRATEGY: </a:t>
            </a:r>
          </a:p>
          <a:p>
            <a:pPr marL="0" indent="0">
              <a:spcBef>
                <a:spcPts val="0"/>
              </a:spcBef>
              <a:buNone/>
            </a:pPr>
            <a:r>
              <a:rPr lang="en-US" b="1" dirty="0" smtClean="0">
                <a:latin typeface="Consolas" pitchFamily="49" charset="0"/>
                <a:cs typeface="Consolas" pitchFamily="49" charset="0"/>
              </a:rPr>
              <a:t>;; Call a more general function</a:t>
            </a:r>
          </a:p>
          <a:p>
            <a:pPr marL="0" indent="0">
              <a:spcBef>
                <a:spcPts val="0"/>
              </a:spcBef>
              <a:buNone/>
            </a:pP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(define (number-list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(number-list-from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 1))</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14</a:t>
            </a:fld>
            <a:endParaRPr lang="en-US"/>
          </a:p>
        </p:txBody>
      </p:sp>
    </p:spTree>
    <p:extLst>
      <p:ext uri="{BB962C8B-B14F-4D97-AF65-F5344CB8AC3E}">
        <p14:creationId xmlns:p14="http://schemas.microsoft.com/office/powerpoint/2010/main" val="2954975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Let’s look again at number-elements</a:t>
            </a:r>
            <a:endParaRPr lang="en-US" dirty="0"/>
          </a:p>
        </p:txBody>
      </p:sp>
      <p:sp>
        <p:nvSpPr>
          <p:cNvPr id="3" name="Content Placeholder 2"/>
          <p:cNvSpPr>
            <a:spLocks noGrp="1"/>
          </p:cNvSpPr>
          <p:nvPr>
            <p:ph idx="1"/>
          </p:nvPr>
        </p:nvSpPr>
        <p:spPr/>
        <p:txBody>
          <a:bodyPr/>
          <a:lstStyle/>
          <a:p>
            <a:r>
              <a:rPr lang="en-US" dirty="0" smtClean="0"/>
              <a:t>Let's look at </a:t>
            </a:r>
            <a:r>
              <a:rPr lang="en-US" b="1" dirty="0" smtClean="0"/>
              <a:t>number-elements</a:t>
            </a:r>
            <a:r>
              <a:rPr lang="en-US" dirty="0" smtClean="0"/>
              <a:t> again, in a different way that may give us some more insight.</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watch this work</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16</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767474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going on here?</a:t>
            </a:r>
            <a:endParaRPr lang="en-US" dirty="0"/>
          </a:p>
        </p:txBody>
      </p:sp>
      <p:sp>
        <p:nvSpPr>
          <p:cNvPr id="5" name="Content Placeholder 4"/>
          <p:cNvSpPr>
            <a:spLocks noGrp="1"/>
          </p:cNvSpPr>
          <p:nvPr>
            <p:ph idx="1"/>
          </p:nvPr>
        </p:nvSpPr>
        <p:spPr/>
        <p:txBody>
          <a:bodyPr/>
          <a:lstStyle/>
          <a:p>
            <a:r>
              <a:rPr lang="en-US" b="1" dirty="0" smtClean="0">
                <a:latin typeface="Consolas" pitchFamily="49" charset="0"/>
                <a:cs typeface="Consolas" pitchFamily="49" charset="0"/>
              </a:rPr>
              <a:t>(</a:t>
            </a:r>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smtClean="0"/>
              <a:t>sublist</a:t>
            </a:r>
            <a:r>
              <a:rPr lang="en-US" dirty="0" smtClean="0"/>
              <a:t> of </a:t>
            </a:r>
            <a:r>
              <a:rPr lang="en-US" dirty="0"/>
              <a:t>the original</a:t>
            </a:r>
            <a:r>
              <a:rPr lang="en-US" dirty="0" smtClean="0"/>
              <a:t>.</a:t>
            </a:r>
            <a:endParaRPr lang="en-US" dirty="0"/>
          </a:p>
          <a:p>
            <a:r>
              <a:rPr lang="en-US" dirty="0"/>
              <a:t>So </a:t>
            </a:r>
            <a:r>
              <a:rPr lang="en-US" b="1" dirty="0">
                <a:latin typeface="Consolas" pitchFamily="49" charset="0"/>
                <a:cs typeface="Consolas" pitchFamily="49" charset="0"/>
              </a:rPr>
              <a:t>n</a:t>
            </a:r>
            <a:r>
              <a:rPr lang="en-US" dirty="0"/>
              <a:t> </a:t>
            </a:r>
            <a:r>
              <a:rPr lang="en-US" dirty="0" smtClean="0"/>
              <a:t>is </a:t>
            </a:r>
            <a:r>
              <a:rPr lang="en-US" dirty="0"/>
              <a:t>the </a:t>
            </a:r>
            <a:r>
              <a:rPr lang="en-US" dirty="0" smtClean="0"/>
              <a:t>number of elements in </a:t>
            </a:r>
            <a:r>
              <a:rPr lang="en-US" dirty="0"/>
              <a:t>the </a:t>
            </a:r>
            <a:r>
              <a:rPr lang="en-US" dirty="0" smtClean="0"/>
              <a:t>original</a:t>
            </a:r>
            <a:r>
              <a:rPr lang="en-US" dirty="0"/>
              <a:t> </a:t>
            </a:r>
            <a:r>
              <a:rPr lang="en-US" dirty="0" smtClean="0"/>
              <a:t>that are above </a:t>
            </a:r>
            <a:r>
              <a:rPr lang="en-US" b="1" dirty="0" err="1" smtClean="0">
                <a:latin typeface="Consolas" pitchFamily="49" charset="0"/>
                <a:cs typeface="Consolas" pitchFamily="49" charset="0"/>
              </a:rPr>
              <a:t>lst</a:t>
            </a:r>
            <a:endParaRPr lang="en-US" b="1" dirty="0" smtClean="0">
              <a:latin typeface="Consolas" pitchFamily="49" charset="0"/>
              <a:cs typeface="Consolas" pitchFamily="49" charset="0"/>
            </a:endParaRPr>
          </a:p>
          <a:p>
            <a:r>
              <a:rPr lang="en-US" dirty="0" smtClean="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 document this as an </a:t>
            </a:r>
            <a:r>
              <a:rPr lang="en-US" b="1" dirty="0" smtClean="0"/>
              <a:t>invariant</a:t>
            </a:r>
            <a:endParaRPr lang="en-US" b="1" dirty="0"/>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a:t>
            </a:r>
            <a:r>
              <a:rPr lang="en-US" sz="2400" dirty="0" err="1" smtClean="0"/>
              <a:t>ListOfX</a:t>
            </a:r>
            <a:r>
              <a:rPr lang="en-US" sz="2400" dirty="0" smtClean="0"/>
              <a:t> </a:t>
            </a:r>
            <a:r>
              <a:rPr lang="en-US" sz="2400" dirty="0" err="1" smtClean="0"/>
              <a:t>NonNegInt</a:t>
            </a:r>
            <a:r>
              <a:rPr lang="en-US" sz="2400" dirty="0" smtClean="0"/>
              <a:t>-</a:t>
            </a:r>
            <a:r>
              <a:rPr lang="en-US" sz="2400" dirty="0"/>
              <a:t>&gt; </a:t>
            </a:r>
            <a:r>
              <a:rPr lang="en-US" sz="2400" dirty="0" err="1" smtClean="0"/>
              <a:t>NumberedListOfX</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of </a:t>
            </a:r>
            <a:r>
              <a:rPr lang="en-US" sz="2400" dirty="0">
                <a:solidFill>
                  <a:srgbClr val="FF0000"/>
                </a:solidFill>
              </a:rPr>
              <a:t>some </a:t>
            </a:r>
            <a:r>
              <a:rPr lang="en-US" sz="2400" dirty="0" smtClean="0">
                <a:solidFill>
                  <a:srgbClr val="FF0000"/>
                </a:solidFill>
              </a:rPr>
              <a:t>list lst0</a:t>
            </a:r>
            <a:endParaRPr lang="en-US" sz="2400" dirty="0" smtClean="0"/>
          </a:p>
          <a:p>
            <a:r>
              <a:rPr lang="en-US" sz="2400" dirty="0" smtClean="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a:t>
            </a:r>
            <a:r>
              <a:rPr lang="en-US" dirty="0" smtClean="0">
                <a:solidFill>
                  <a:schemeClr val="tx1"/>
                </a:solidFill>
              </a:rPr>
              <a:t>list </a:t>
            </a:r>
            <a:r>
              <a:rPr lang="en-US" b="1" dirty="0" smtClean="0">
                <a:solidFill>
                  <a:schemeClr val="tx1"/>
                </a:solidFill>
              </a:rPr>
              <a:t>lst0</a:t>
            </a:r>
            <a:r>
              <a:rPr lang="en-US" dirty="0" smtClean="0">
                <a:solidFill>
                  <a:schemeClr val="tx1"/>
                </a:solidFill>
              </a:rPr>
              <a:t> </a:t>
            </a:r>
            <a:r>
              <a:rPr lang="en-US" dirty="0">
                <a:solidFill>
                  <a:schemeClr val="tx1"/>
                </a:solidFill>
              </a:rPr>
              <a:t>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smtClean="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smtClean="0">
                <a:solidFill>
                  <a:srgbClr val="FF0000"/>
                </a:solidFill>
              </a:rPr>
              <a:t>The function itself can assume that the WHERE clause is true, just as it assumes that the arguments satisfy its contract.</a:t>
            </a:r>
            <a:endParaRPr lang="en-US" dirty="0">
              <a:solidFill>
                <a:srgbClr val="FF0000"/>
              </a:solidFill>
            </a:endParaRPr>
          </a:p>
        </p:txBody>
      </p:sp>
    </p:spTree>
    <p:extLst>
      <p:ext uri="{BB962C8B-B14F-4D97-AF65-F5344CB8AC3E}">
        <p14:creationId xmlns:p14="http://schemas.microsoft.com/office/powerpoint/2010/main" val="1015871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let’s write the rest of the purpose statement</a:t>
            </a:r>
            <a:endParaRPr lang="en-US" dirty="0"/>
          </a:p>
        </p:txBody>
      </p:sp>
      <p:sp>
        <p:nvSpPr>
          <p:cNvPr id="3" name="Content Placeholder 2"/>
          <p:cNvSpPr>
            <a:spLocks noGrp="1"/>
          </p:cNvSpPr>
          <p:nvPr>
            <p:ph idx="1"/>
          </p:nvPr>
        </p:nvSpPr>
        <p:spPr/>
        <p:txBody>
          <a:bodyPr/>
          <a:lstStyle/>
          <a:p>
            <a:r>
              <a:rPr lang="en-US" dirty="0" smtClean="0"/>
              <a:t>The function has lost track of the original list; it only knows its position in the original.</a:t>
            </a:r>
          </a:p>
          <a:p>
            <a:r>
              <a:rPr lang="en-US" dirty="0" smtClean="0"/>
              <a:t>Need to document the connection in the purpose statement.</a:t>
            </a:r>
          </a:p>
          <a:p>
            <a:r>
              <a:rPr lang="en-US" dirty="0" smtClean="0"/>
              <a:t>Here's the new purpose statement: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Introduction</a:t>
            </a:r>
            <a:endParaRPr lang="en-US" dirty="0"/>
          </a:p>
        </p:txBody>
      </p:sp>
      <p:sp>
        <p:nvSpPr>
          <p:cNvPr id="3" name="Content Placeholder 2"/>
          <p:cNvSpPr>
            <a:spLocks noGrp="1"/>
          </p:cNvSpPr>
          <p:nvPr>
            <p:ph idx="1"/>
          </p:nvPr>
        </p:nvSpPr>
        <p:spPr/>
        <p:txBody>
          <a:bodyPr>
            <a:normAutofit/>
          </a:bodyPr>
          <a:lstStyle/>
          <a:p>
            <a:r>
              <a:rPr lang="en-US" dirty="0"/>
              <a:t>Some problems are not easily solved </a:t>
            </a:r>
            <a:r>
              <a:rPr lang="en-US" dirty="0" smtClean="0"/>
              <a:t>by simply using a template.</a:t>
            </a:r>
          </a:p>
          <a:p>
            <a:r>
              <a:rPr lang="en-US" dirty="0" smtClean="0"/>
              <a:t>We show how to solve </a:t>
            </a:r>
            <a:r>
              <a:rPr lang="en-US" dirty="0" smtClean="0"/>
              <a:t>many </a:t>
            </a:r>
            <a:r>
              <a:rPr lang="en-US" dirty="0" smtClean="0"/>
              <a:t>such problems by introducing new variables called </a:t>
            </a:r>
            <a:r>
              <a:rPr lang="en-US" i="1" dirty="0" smtClean="0">
                <a:solidFill>
                  <a:srgbClr val="FF0000"/>
                </a:solidFill>
              </a:rPr>
              <a:t>context variables</a:t>
            </a:r>
            <a:r>
              <a:rPr lang="en-US" dirty="0" smtClean="0"/>
              <a:t>.</a:t>
            </a:r>
          </a:p>
          <a:p>
            <a:r>
              <a:rPr lang="en-US" dirty="0" smtClean="0"/>
              <a:t>We introduce </a:t>
            </a:r>
            <a:r>
              <a:rPr lang="en-US" i="1" dirty="0" smtClean="0">
                <a:solidFill>
                  <a:srgbClr val="FF0000"/>
                </a:solidFill>
              </a:rPr>
              <a:t>invariants</a:t>
            </a:r>
            <a:r>
              <a:rPr lang="en-US" dirty="0" smtClean="0">
                <a:solidFill>
                  <a:srgbClr val="FF0000"/>
                </a:solidFill>
              </a:rPr>
              <a:t> </a:t>
            </a:r>
            <a:r>
              <a:rPr lang="en-US" dirty="0" smtClean="0"/>
              <a:t>as a way of recording the assumptions that a function makes about its context.</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New Purpose Statement</a:t>
            </a:r>
            <a:endParaRPr lang="en-US" dirty="0"/>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endParaRPr lang="en-US" sz="2000" b="1" dirty="0" smtClean="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 -&gt; </a:t>
            </a:r>
            <a:r>
              <a:rPr lang="en-US" sz="2000" b="1" dirty="0" err="1" smtClean="0">
                <a:latin typeface="Consolas" pitchFamily="49" charset="0"/>
                <a:cs typeface="Consolas" pitchFamily="49" charset="0"/>
              </a:rPr>
              <a:t>NumberedListOfX</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GIVEN: a </a:t>
            </a:r>
            <a:r>
              <a:rPr lang="en-US" sz="2000" b="1" dirty="0" err="1" smtClean="0">
                <a:latin typeface="Consolas" pitchFamily="49" charset="0"/>
                <a:cs typeface="Consolas" pitchFamily="49" charset="0"/>
              </a:rPr>
              <a:t>sublist</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and an integer n</a:t>
            </a:r>
          </a:p>
          <a:p>
            <a:pPr>
              <a:buNone/>
            </a:pPr>
            <a:r>
              <a:rPr lang="en-US" sz="2000" b="1" dirty="0" smtClean="0">
                <a:latin typeface="Consolas" pitchFamily="49" charset="0"/>
                <a:cs typeface="Consolas" pitchFamily="49" charset="0"/>
              </a:rPr>
              <a:t>;; </a:t>
            </a:r>
            <a:r>
              <a:rPr lang="en-US" sz="2000" b="1" dirty="0" smtClean="0">
                <a:solidFill>
                  <a:schemeClr val="accent3">
                    <a:lumMod val="75000"/>
                  </a:schemeClr>
                </a:solidFill>
                <a:latin typeface="Consolas" pitchFamily="49" charset="0"/>
                <a:cs typeface="Consolas" pitchFamily="49" charset="0"/>
              </a:rPr>
              <a:t>WHERE: </a:t>
            </a:r>
            <a:r>
              <a:rPr lang="en-US" sz="2000" b="1" dirty="0" err="1" smtClean="0">
                <a:solidFill>
                  <a:schemeClr val="accent3">
                    <a:lumMod val="75000"/>
                  </a:schemeClr>
                </a:solidFill>
                <a:latin typeface="Consolas" pitchFamily="49" charset="0"/>
                <a:cs typeface="Consolas" pitchFamily="49" charset="0"/>
              </a:rPr>
              <a:t>slst</a:t>
            </a:r>
            <a:r>
              <a:rPr lang="en-US" sz="2000" b="1" dirty="0" smtClean="0">
                <a:solidFill>
                  <a:schemeClr val="accent3">
                    <a:lumMod val="75000"/>
                  </a:schemeClr>
                </a:solidFill>
                <a:latin typeface="Consolas" pitchFamily="49" charset="0"/>
                <a:cs typeface="Consolas" pitchFamily="49" charset="0"/>
              </a:rPr>
              <a:t> is the n-</a:t>
            </a:r>
            <a:r>
              <a:rPr lang="en-US" sz="2000" b="1" dirty="0" err="1" smtClean="0">
                <a:solidFill>
                  <a:schemeClr val="accent3">
                    <a:lumMod val="75000"/>
                  </a:schemeClr>
                </a:solidFill>
                <a:latin typeface="Consolas" pitchFamily="49" charset="0"/>
                <a:cs typeface="Consolas" pitchFamily="49" charset="0"/>
              </a:rPr>
              <a:t>th</a:t>
            </a:r>
            <a:r>
              <a:rPr lang="en-US" sz="2000" b="1" dirty="0" smtClean="0">
                <a:solidFill>
                  <a:schemeClr val="accent3">
                    <a:lumMod val="75000"/>
                  </a:schemeClr>
                </a:solidFill>
                <a:latin typeface="Consolas" pitchFamily="49" charset="0"/>
                <a:cs typeface="Consolas" pitchFamily="49" charset="0"/>
              </a:rPr>
              <a:t> </a:t>
            </a:r>
            <a:r>
              <a:rPr lang="en-US" sz="2000" b="1" dirty="0" err="1" smtClean="0">
                <a:solidFill>
                  <a:schemeClr val="accent3">
                    <a:lumMod val="75000"/>
                  </a:schemeClr>
                </a:solidFill>
                <a:latin typeface="Consolas" pitchFamily="49" charset="0"/>
                <a:cs typeface="Consolas" pitchFamily="49" charset="0"/>
              </a:rPr>
              <a:t>sublist</a:t>
            </a:r>
            <a:r>
              <a:rPr lang="en-US" sz="2000" b="1" dirty="0" smtClean="0">
                <a:solidFill>
                  <a:schemeClr val="accent3">
                    <a:lumMod val="75000"/>
                  </a:schemeClr>
                </a:solidFill>
                <a:latin typeface="Consolas" pitchFamily="49" charset="0"/>
                <a:cs typeface="Consolas" pitchFamily="49" charset="0"/>
              </a:rPr>
              <a:t> of some list lst0</a:t>
            </a:r>
          </a:p>
          <a:p>
            <a:pPr>
              <a:buNone/>
            </a:pPr>
            <a:r>
              <a:rPr lang="en-US" sz="2000" b="1" dirty="0" smtClean="0">
                <a:latin typeface="Consolas" pitchFamily="49" charset="0"/>
                <a:cs typeface="Consolas" pitchFamily="49" charset="0"/>
              </a:rPr>
              <a:t>;; RETURNS: a copy of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numbered according to its</a:t>
            </a:r>
          </a:p>
          <a:p>
            <a:pPr>
              <a:buNone/>
            </a:pPr>
            <a:r>
              <a:rPr lang="en-US" sz="2000" b="1" dirty="0" smtClean="0">
                <a:latin typeface="Consolas" pitchFamily="49" charset="0"/>
                <a:cs typeface="Consolas" pitchFamily="49" charset="0"/>
              </a:rPr>
              <a:t>;;  position in lst0.</a:t>
            </a:r>
          </a:p>
          <a:p>
            <a:pPr>
              <a:buNone/>
            </a:pPr>
            <a:r>
              <a:rPr lang="en-US" sz="2000" b="1" dirty="0" smtClean="0">
                <a:latin typeface="Consolas" pitchFamily="49" charset="0"/>
                <a:cs typeface="Consolas" pitchFamily="49" charset="0"/>
              </a:rPr>
              <a:t>;; strategy: Use template for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on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a:t>
            </a:r>
          </a:p>
          <a:p>
            <a:pPr>
              <a:buNone/>
            </a:pPr>
            <a:endParaRPr lang="en-US" sz="2000" b="1" dirty="0" smtClean="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20</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First, we document that we are looking at a </a:t>
            </a:r>
            <a:r>
              <a:rPr lang="en-US" dirty="0" err="1" smtClean="0">
                <a:solidFill>
                  <a:schemeClr val="tx1"/>
                </a:solidFill>
              </a:rPr>
              <a:t>sublist</a:t>
            </a:r>
            <a:r>
              <a:rPr lang="en-US" dirty="0" smtClean="0">
                <a:solidFill>
                  <a:schemeClr val="tx1"/>
                </a:solidFill>
              </a:rPr>
              <a:t> of some list</a:t>
            </a:r>
            <a:endParaRPr lang="en-US" dirty="0">
              <a:solidFill>
                <a:schemeClr val="tx1"/>
              </a:solidFill>
            </a:endParaRPr>
          </a:p>
        </p:txBody>
      </p:sp>
      <p:cxnSp>
        <p:nvCxnSpPr>
          <p:cNvPr id="20" name="Elbow Connector 19"/>
          <p:cNvCxnSpPr>
            <a:stCxn id="16" idx="2"/>
          </p:cNvCxnSpPr>
          <p:nvPr/>
        </p:nvCxnSpPr>
        <p:spPr>
          <a:xfrm rot="5400000">
            <a:off x="5297424" y="725424"/>
            <a:ext cx="609600" cy="2974848"/>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91464" y="5021580"/>
            <a:ext cx="3124200" cy="13594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lst0</a:t>
            </a:r>
          </a:p>
        </p:txBody>
      </p:sp>
    </p:spTree>
    <p:extLst>
      <p:ext uri="{BB962C8B-B14F-4D97-AF65-F5344CB8AC3E}">
        <p14:creationId xmlns:p14="http://schemas.microsoft.com/office/powerpoint/2010/main" val="176530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Structural Arguments and Context Arguments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In this example, </a:t>
            </a:r>
            <a:r>
              <a:rPr lang="en-US" b="1" dirty="0" err="1" smtClean="0"/>
              <a:t>slst</a:t>
            </a:r>
            <a:r>
              <a:rPr lang="en-US" dirty="0" smtClean="0"/>
              <a:t> is a </a:t>
            </a:r>
            <a:r>
              <a:rPr lang="en-US" i="1" dirty="0" smtClean="0">
                <a:solidFill>
                  <a:srgbClr val="FF0000"/>
                </a:solidFill>
              </a:rPr>
              <a:t>structural argument</a:t>
            </a:r>
            <a:r>
              <a:rPr lang="en-US" dirty="0" smtClean="0"/>
              <a:t>: it is the argument that we are doing structural decomposition on.</a:t>
            </a:r>
          </a:p>
          <a:p>
            <a:r>
              <a:rPr lang="en-US" b="1" dirty="0" smtClean="0"/>
              <a:t>n</a:t>
            </a:r>
            <a:r>
              <a:rPr lang="en-US" dirty="0" smtClean="0"/>
              <a:t> is a </a:t>
            </a:r>
            <a:r>
              <a:rPr lang="en-US" i="1" dirty="0" smtClean="0">
                <a:solidFill>
                  <a:srgbClr val="FF0000"/>
                </a:solidFill>
              </a:rPr>
              <a:t>context argument</a:t>
            </a:r>
            <a:r>
              <a:rPr lang="en-US" dirty="0" smtClean="0"/>
              <a:t>: it tells us something about the context in which we are working.  It generally changes at each recursive call, because the recursive call is solving the problem in a new or bigger context.</a:t>
            </a:r>
          </a:p>
          <a:p>
            <a:r>
              <a:rPr lang="en-US" dirty="0" smtClean="0"/>
              <a:t>The </a:t>
            </a:r>
            <a:r>
              <a:rPr lang="en-US" b="1" dirty="0" smtClean="0"/>
              <a:t>WHERE</a:t>
            </a:r>
            <a:r>
              <a:rPr lang="en-US" dirty="0" smtClean="0"/>
              <a:t> clause tells us how to </a:t>
            </a:r>
            <a:r>
              <a:rPr lang="en-US" i="1" dirty="0" smtClean="0">
                <a:solidFill>
                  <a:srgbClr val="FF0000"/>
                </a:solidFill>
              </a:rPr>
              <a:t>interpret</a:t>
            </a:r>
            <a:r>
              <a:rPr lang="en-US" dirty="0" smtClean="0">
                <a:solidFill>
                  <a:srgbClr val="FF0000"/>
                </a:solidFill>
              </a:rPr>
              <a:t> </a:t>
            </a:r>
            <a:r>
              <a:rPr lang="en-US" dirty="0" smtClean="0"/>
              <a:t>the context argument as a context.</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Is the invariant satisfied at the recursive call?</a:t>
            </a:r>
            <a:endParaRPr lang="en-US" dirty="0"/>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a:t>
            </a:r>
            <a:r>
              <a:rPr lang="en-US" sz="2000" dirty="0" smtClean="0"/>
              <a:t>number-list-from (</a:t>
            </a:r>
            <a:r>
              <a:rPr lang="en-US" sz="2000" dirty="0"/>
              <a:t>rest </a:t>
            </a:r>
            <a:r>
              <a:rPr lang="en-US" sz="2000" dirty="0" err="1"/>
              <a:t>lst</a:t>
            </a:r>
            <a:r>
              <a:rPr lang="en-US" sz="2000" dirty="0" smtClean="0"/>
              <a:t>) (+ </a:t>
            </a:r>
            <a:r>
              <a:rPr lang="en-US" sz="2000" dirty="0"/>
              <a:t>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22</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FACT:</a:t>
            </a:r>
          </a:p>
          <a:p>
            <a:r>
              <a:rPr lang="en-US" dirty="0" smtClean="0">
                <a:solidFill>
                  <a:schemeClr val="tx1"/>
                </a:solidFill>
              </a:rPr>
              <a:t>if</a:t>
            </a:r>
          </a:p>
          <a:p>
            <a:r>
              <a:rPr lang="en-US" dirty="0" smtClean="0">
                <a:solidFill>
                  <a:schemeClr val="tx1"/>
                </a:solidFill>
              </a:rPr>
              <a:t>  </a:t>
            </a:r>
            <a:r>
              <a:rPr lang="en-US" b="1" dirty="0" err="1" smtClean="0">
                <a:solidFill>
                  <a:schemeClr val="tx1"/>
                </a:solidFill>
              </a:rPr>
              <a:t>lst</a:t>
            </a:r>
            <a:r>
              <a:rPr lang="en-US" dirty="0" smtClean="0">
                <a:solidFill>
                  <a:schemeClr val="tx1"/>
                </a:solidFill>
              </a:rPr>
              <a:t> is the </a:t>
            </a:r>
            <a:r>
              <a:rPr lang="en-US" b="1" dirty="0" smtClean="0">
                <a:solidFill>
                  <a:schemeClr val="tx1"/>
                </a:solidFill>
              </a:rPr>
              <a:t>n</a:t>
            </a:r>
            <a:r>
              <a:rPr lang="en-US" dirty="0" smtClean="0">
                <a:solidFill>
                  <a:schemeClr val="tx1"/>
                </a:solidFill>
              </a:rPr>
              <a:t>th </a:t>
            </a:r>
            <a:r>
              <a:rPr lang="en-US" dirty="0" err="1" smtClean="0">
                <a:solidFill>
                  <a:schemeClr val="tx1"/>
                </a:solidFill>
              </a:rPr>
              <a:t>sublist</a:t>
            </a:r>
            <a:r>
              <a:rPr lang="en-US" dirty="0" smtClean="0">
                <a:solidFill>
                  <a:schemeClr val="tx1"/>
                </a:solidFill>
              </a:rPr>
              <a:t> of the original, </a:t>
            </a:r>
          </a:p>
          <a:p>
            <a:r>
              <a:rPr lang="en-US" dirty="0" smtClean="0">
                <a:solidFill>
                  <a:schemeClr val="tx1"/>
                </a:solidFill>
              </a:rPr>
              <a:t>then</a:t>
            </a:r>
          </a:p>
          <a:p>
            <a:r>
              <a:rPr lang="en-US" b="1" dirty="0" smtClean="0">
                <a:solidFill>
                  <a:schemeClr val="tx1"/>
                </a:solidFill>
              </a:rPr>
              <a:t>  (rest </a:t>
            </a:r>
            <a:r>
              <a:rPr lang="en-US" b="1" dirty="0" err="1" smtClean="0">
                <a:solidFill>
                  <a:schemeClr val="tx1"/>
                </a:solidFill>
              </a:rPr>
              <a:t>lst</a:t>
            </a:r>
            <a:r>
              <a:rPr lang="en-US" b="1" dirty="0" smtClean="0">
                <a:solidFill>
                  <a:schemeClr val="tx1"/>
                </a:solidFill>
              </a:rPr>
              <a:t>) </a:t>
            </a:r>
            <a:r>
              <a:rPr lang="en-US" dirty="0" smtClean="0">
                <a:solidFill>
                  <a:schemeClr val="tx1"/>
                </a:solidFill>
              </a:rPr>
              <a:t>is its </a:t>
            </a:r>
            <a:r>
              <a:rPr lang="en-US" b="1" dirty="0" smtClean="0">
                <a:solidFill>
                  <a:schemeClr val="tx1"/>
                </a:solidFill>
              </a:rPr>
              <a:t>(n+1)</a:t>
            </a:r>
            <a:r>
              <a:rPr lang="en-US" dirty="0" smtClean="0">
                <a:solidFill>
                  <a:schemeClr val="tx1"/>
                </a:solidFill>
              </a:rPr>
              <a:t>-</a:t>
            </a:r>
            <a:r>
              <a:rPr lang="en-US" dirty="0" err="1" smtClean="0">
                <a:solidFill>
                  <a:schemeClr val="tx1"/>
                </a:solidFill>
              </a:rPr>
              <a:t>st</a:t>
            </a:r>
            <a:r>
              <a:rPr lang="en-US" dirty="0" smtClean="0">
                <a:solidFill>
                  <a:schemeClr val="tx1"/>
                </a:solidFill>
              </a:rPr>
              <a:t> </a:t>
            </a:r>
            <a:r>
              <a:rPr lang="en-US" dirty="0" err="1" smtClean="0">
                <a:solidFill>
                  <a:schemeClr val="tx1"/>
                </a:solidFill>
              </a:rPr>
              <a:t>sublist</a:t>
            </a:r>
            <a:r>
              <a:rPr lang="en-US" dirty="0" smtClean="0">
                <a:solidFill>
                  <a:schemeClr val="tx1"/>
                </a:solidFill>
              </a:rPr>
              <a:t>.   </a:t>
            </a:r>
            <a:endParaRPr lang="en-US" dirty="0">
              <a:solidFill>
                <a:schemeClr val="tx1"/>
              </a:solidFill>
            </a:endParaRPr>
          </a:p>
        </p:txBody>
      </p:sp>
      <p:sp>
        <p:nvSpPr>
          <p:cNvPr id="10" name="Rectangle 9"/>
          <p:cNvSpPr/>
          <p:nvPr/>
        </p:nvSpPr>
        <p:spPr>
          <a:xfrm>
            <a:off x="3048000" y="4891240"/>
            <a:ext cx="4419600" cy="10523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So, if the current call satisfies the invariant, then the recursive call also satisfies the invariant.</a:t>
            </a:r>
            <a:endParaRPr lang="en-US" dirty="0">
              <a:solidFill>
                <a:schemeClr val="tx1"/>
              </a:solidFill>
            </a:endParaRP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Context Arguments and Accumulators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The book calls context arguments "accumulators".</a:t>
            </a:r>
          </a:p>
          <a:p>
            <a:r>
              <a:rPr lang="en-US" dirty="0" smtClean="0"/>
              <a:t>For each function you write, you need to be clear on what the structural argument is.</a:t>
            </a:r>
          </a:p>
          <a:p>
            <a:pPr lvl="1"/>
            <a:r>
              <a:rPr lang="en-US" dirty="0" smtClean="0"/>
              <a:t>You've been doing that already in the strategy</a:t>
            </a:r>
          </a:p>
          <a:p>
            <a:r>
              <a:rPr lang="en-US" dirty="0" smtClean="0"/>
              <a:t>Unlike the book, we are not going to make a big deal over what is or is not a context argument/accumulator.</a:t>
            </a:r>
          </a:p>
          <a:p>
            <a:r>
              <a:rPr lang="en-US" dirty="0" smtClean="0"/>
              <a:t>We are also not going to have "+ accumulator" as a strategy or have templates for "structural decomposition + accumulator". </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23</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One fewer thing for you to stress over!</a:t>
            </a:r>
            <a:endParaRPr lang="en-US" dirty="0">
              <a:solidFill>
                <a:schemeClr val="tx1"/>
              </a:solidFill>
            </a:endParaRPr>
          </a:p>
        </p:txBody>
      </p:sp>
    </p:spTree>
    <p:extLst>
      <p:ext uri="{BB962C8B-B14F-4D97-AF65-F5344CB8AC3E}">
        <p14:creationId xmlns:p14="http://schemas.microsoft.com/office/powerpoint/2010/main" val="1200397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isn't completely new:</a:t>
            </a:r>
            <a:endParaRPr lang="en-US" dirty="0"/>
          </a:p>
        </p:txBody>
      </p:sp>
      <p:sp>
        <p:nvSpPr>
          <p:cNvPr id="5" name="Content Placeholder 4"/>
          <p:cNvSpPr>
            <a:spLocks noGrp="1"/>
          </p:cNvSpPr>
          <p:nvPr>
            <p:ph idx="1"/>
          </p:nvPr>
        </p:nvSpPr>
        <p:spPr/>
        <p:txBody>
          <a:bodyPr>
            <a:normAutofit/>
          </a:bodyPr>
          <a:lstStyle/>
          <a:p>
            <a:r>
              <a:rPr lang="en-US" sz="2800" b="0" dirty="0" smtClean="0">
                <a:latin typeface="+mj-lt"/>
              </a:rPr>
              <a:t>Here are some examples of </a:t>
            </a:r>
            <a:r>
              <a:rPr lang="en-US" sz="2800" dirty="0" smtClean="0">
                <a:latin typeface="+mj-lt"/>
              </a:rPr>
              <a:t>WHERE</a:t>
            </a:r>
            <a:r>
              <a:rPr lang="en-US" sz="2800" b="0" dirty="0" smtClean="0">
                <a:latin typeface="+mj-lt"/>
              </a:rPr>
              <a:t> clauses that we've seen (or might have seen) before:</a:t>
            </a:r>
          </a:p>
          <a:p>
            <a:endParaRPr lang="en-US" sz="2800" dirty="0"/>
          </a:p>
          <a:p>
            <a:r>
              <a:rPr lang="en-US" sz="2800" dirty="0" smtClean="0"/>
              <a:t>-- A Ring is a (make-ring Real Real)</a:t>
            </a:r>
          </a:p>
          <a:p>
            <a:r>
              <a:rPr lang="en-US" sz="2800" dirty="0"/>
              <a:t> </a:t>
            </a:r>
            <a:r>
              <a:rPr lang="en-US" sz="2800" dirty="0" smtClean="0"/>
              <a:t>  WHERE inner &lt; outer</a:t>
            </a:r>
          </a:p>
          <a:p>
            <a:endParaRPr lang="en-US" sz="2800" dirty="0" smtClean="0"/>
          </a:p>
          <a:p>
            <a:r>
              <a:rPr lang="en-US" sz="2800" dirty="0" smtClean="0"/>
              <a:t>-- An </a:t>
            </a:r>
            <a:r>
              <a:rPr lang="en-US" sz="2800" dirty="0" err="1" smtClean="0"/>
              <a:t>TelephoneBook</a:t>
            </a:r>
            <a:r>
              <a:rPr lang="en-US" sz="2800" dirty="0" smtClean="0"/>
              <a:t> is a </a:t>
            </a:r>
            <a:r>
              <a:rPr lang="en-US" sz="2800" dirty="0" err="1" smtClean="0"/>
              <a:t>ListOfEntries</a:t>
            </a:r>
            <a:endParaRPr lang="en-US" sz="2800" dirty="0" smtClean="0"/>
          </a:p>
          <a:p>
            <a:r>
              <a:rPr lang="en-US" sz="2800" dirty="0"/>
              <a:t> </a:t>
            </a:r>
            <a:r>
              <a:rPr lang="en-US" sz="2800" dirty="0" smtClean="0"/>
              <a:t>  WHERE the entries are sorted by name</a:t>
            </a:r>
            <a:endParaRPr lang="en-US" sz="2800" dirty="0"/>
          </a:p>
        </p:txBody>
      </p:sp>
      <p:sp>
        <p:nvSpPr>
          <p:cNvPr id="4" name="Slide Number Placeholder 3"/>
          <p:cNvSpPr>
            <a:spLocks noGrp="1"/>
          </p:cNvSpPr>
          <p:nvPr>
            <p:ph type="sldNum" sz="quarter" idx="12"/>
          </p:nvPr>
        </p:nvSpPr>
        <p:spPr/>
        <p:txBody>
          <a:bodyPr/>
          <a:lstStyle/>
          <a:p>
            <a:fld id="{E4A74525-021D-496D-B39D-9668564A137C}" type="slidenum">
              <a:rPr lang="en-US" smtClean="0"/>
              <a:t>24</a:t>
            </a:fld>
            <a:endParaRPr lang="en-US"/>
          </a:p>
        </p:txBody>
      </p:sp>
    </p:spTree>
    <p:extLst>
      <p:ext uri="{BB962C8B-B14F-4D97-AF65-F5344CB8AC3E}">
        <p14:creationId xmlns:p14="http://schemas.microsoft.com/office/powerpoint/2010/main" val="3443609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 of </a:t>
            </a:r>
            <a:r>
              <a:rPr lang="en-US" b="1" dirty="0" smtClean="0"/>
              <a:t>WHERE</a:t>
            </a:r>
            <a:r>
              <a:rPr lang="en-US" dirty="0" smtClean="0"/>
              <a:t> clauses</a:t>
            </a:r>
            <a:endParaRPr lang="en-US" dirty="0"/>
          </a:p>
        </p:txBody>
      </p:sp>
      <p:sp>
        <p:nvSpPr>
          <p:cNvPr id="3" name="Content Placeholder 2"/>
          <p:cNvSpPr>
            <a:spLocks noGrp="1"/>
          </p:cNvSpPr>
          <p:nvPr>
            <p:ph idx="1"/>
          </p:nvPr>
        </p:nvSpPr>
        <p:spPr/>
        <p:txBody>
          <a:bodyPr>
            <a:normAutofit/>
          </a:bodyPr>
          <a:lstStyle/>
          <a:p>
            <a:pPr>
              <a:spcBef>
                <a:spcPts val="0"/>
              </a:spcBef>
            </a:pPr>
            <a:r>
              <a:rPr lang="en-US" sz="2000" dirty="0" err="1"/>
              <a:t>u</a:t>
            </a:r>
            <a:r>
              <a:rPr lang="en-US" sz="2000" dirty="0" err="1" smtClean="0"/>
              <a:t>npaused</a:t>
            </a:r>
            <a:r>
              <a:rPr lang="en-US" sz="2000" dirty="0" smtClean="0"/>
              <a:t>-world-after-tick </a:t>
            </a:r>
          </a:p>
          <a:p>
            <a:pPr>
              <a:spcBef>
                <a:spcPts val="0"/>
              </a:spcBef>
            </a:pPr>
            <a:r>
              <a:rPr lang="en-US" sz="2000" dirty="0"/>
              <a:t> </a:t>
            </a:r>
            <a:r>
              <a:rPr lang="en-US" sz="2000" dirty="0" smtClean="0"/>
              <a:t> : World -&gt; World</a:t>
            </a:r>
          </a:p>
          <a:p>
            <a:pPr>
              <a:spcBef>
                <a:spcPts val="0"/>
              </a:spcBef>
            </a:pPr>
            <a:r>
              <a:rPr lang="en-US" sz="2000" dirty="0" smtClean="0"/>
              <a:t>GIVEN: a World</a:t>
            </a:r>
          </a:p>
          <a:p>
            <a:pPr>
              <a:spcBef>
                <a:spcPts val="0"/>
              </a:spcBef>
            </a:pPr>
            <a:r>
              <a:rPr lang="en-US" sz="2000" dirty="0" smtClean="0"/>
              <a:t>WHERE: the world is not paused</a:t>
            </a:r>
          </a:p>
          <a:p>
            <a:pPr>
              <a:spcBef>
                <a:spcPts val="0"/>
              </a:spcBef>
            </a:pPr>
            <a:r>
              <a:rPr lang="en-US" sz="2000" dirty="0" smtClean="0"/>
              <a:t>RETURNS: the state of the world after the next tick</a:t>
            </a:r>
          </a:p>
          <a:p>
            <a:pPr>
              <a:spcBef>
                <a:spcPts val="0"/>
              </a:spcBef>
            </a:pPr>
            <a:endParaRPr lang="en-US" sz="2000" dirty="0" smtClean="0"/>
          </a:p>
          <a:p>
            <a:pPr>
              <a:spcBef>
                <a:spcPts val="0"/>
              </a:spcBef>
            </a:pPr>
            <a:r>
              <a:rPr lang="en-US" sz="2000" dirty="0" smtClean="0"/>
              <a:t>ball-normal-motion-after-tick </a:t>
            </a:r>
          </a:p>
          <a:p>
            <a:pPr>
              <a:spcBef>
                <a:spcPts val="0"/>
              </a:spcBef>
            </a:pPr>
            <a:r>
              <a:rPr lang="en-US" sz="2000" dirty="0"/>
              <a:t>  </a:t>
            </a:r>
            <a:r>
              <a:rPr lang="en-US" sz="2000" dirty="0" smtClean="0"/>
              <a:t>: Ball -&gt; Ball</a:t>
            </a:r>
          </a:p>
          <a:p>
            <a:pPr>
              <a:spcBef>
                <a:spcPts val="0"/>
              </a:spcBef>
            </a:pPr>
            <a:r>
              <a:rPr lang="en-US" sz="2000" dirty="0" smtClean="0"/>
              <a:t>GIVEN: a Ball</a:t>
            </a:r>
          </a:p>
          <a:p>
            <a:pPr>
              <a:spcBef>
                <a:spcPts val="0"/>
              </a:spcBef>
            </a:pPr>
            <a:r>
              <a:rPr lang="en-US" sz="2000" dirty="0" smtClean="0"/>
              <a:t>WHERE: we know the ball will not hit the wall on the next</a:t>
            </a:r>
          </a:p>
          <a:p>
            <a:pPr>
              <a:spcBef>
                <a:spcPts val="0"/>
              </a:spcBef>
            </a:pPr>
            <a:r>
              <a:rPr lang="en-US" sz="2000" dirty="0"/>
              <a:t> </a:t>
            </a:r>
            <a:r>
              <a:rPr lang="en-US" sz="2000" dirty="0" smtClean="0"/>
              <a:t>      tick</a:t>
            </a:r>
          </a:p>
          <a:p>
            <a:pPr>
              <a:spcBef>
                <a:spcPts val="0"/>
              </a:spcBef>
            </a:pPr>
            <a:r>
              <a:rPr lang="en-US" sz="2000" dirty="0" smtClean="0"/>
              <a:t>RETURNS: the state of the ball after the next tick.</a:t>
            </a:r>
            <a:endParaRPr lang="en-US" sz="20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5" name="Rectangle 4"/>
          <p:cNvSpPr/>
          <p:nvPr/>
        </p:nvSpPr>
        <p:spPr>
          <a:xfrm>
            <a:off x="685800" y="5543396"/>
            <a:ext cx="3810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And conversely, the function gets to assume that the invariant is satisfied.</a:t>
            </a:r>
          </a:p>
        </p:txBody>
      </p:sp>
    </p:spTree>
    <p:extLst>
      <p:ext uri="{BB962C8B-B14F-4D97-AF65-F5344CB8AC3E}">
        <p14:creationId xmlns:p14="http://schemas.microsoft.com/office/powerpoint/2010/main" val="3298560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Recipe for context arguments</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26</a:t>
            </a:fld>
            <a:endParaRPr lang="en-US">
              <a:solidFill>
                <a:prstClr val="black">
                  <a:tint val="75000"/>
                </a:prstClr>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462369161"/>
              </p:ext>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tblGrid>
              <a:tr h="0">
                <a:tc>
                  <a:txBody>
                    <a:bodyPr/>
                    <a:lstStyle/>
                    <a:p>
                      <a:pPr algn="ctr"/>
                      <a:r>
                        <a:rPr lang="en-US" dirty="0" smtClean="0"/>
                        <a:t>Recipe for context arguments</a:t>
                      </a:r>
                      <a:endParaRPr lang="en-US" dirty="0"/>
                    </a:p>
                  </a:txBody>
                  <a:tcPr/>
                </a:tc>
              </a:tr>
              <a:tr h="688806">
                <a:tc>
                  <a:txBody>
                    <a:bodyPr/>
                    <a:lstStyle/>
                    <a:p>
                      <a:r>
                        <a:rPr lang="en-US" dirty="0" smtClean="0"/>
                        <a:t>Is information being lost</a:t>
                      </a:r>
                      <a:r>
                        <a:rPr lang="en-US" baseline="0" dirty="0" smtClean="0"/>
                        <a:t> when you do a structural recursion? If so, what?</a:t>
                      </a:r>
                      <a:endParaRPr lang="en-US" dirty="0"/>
                    </a:p>
                  </a:txBody>
                  <a:tcPr/>
                </a:tc>
              </a:tr>
              <a:tr h="984008">
                <a:tc>
                  <a:txBody>
                    <a:bodyPr/>
                    <a:lstStyle/>
                    <a:p>
                      <a:r>
                        <a:rPr lang="en-US" dirty="0" smtClean="0">
                          <a:solidFill>
                            <a:schemeClr val="tx1"/>
                          </a:solidFill>
                        </a:rPr>
                        <a:t>Formulate a generalized version of the </a:t>
                      </a:r>
                      <a:r>
                        <a:rPr lang="en-US" smtClean="0">
                          <a:solidFill>
                            <a:schemeClr val="tx1"/>
                          </a:solidFill>
                        </a:rPr>
                        <a:t>problem </a:t>
                      </a:r>
                      <a:r>
                        <a:rPr lang="en-US" baseline="0" smtClean="0">
                          <a:solidFill>
                            <a:schemeClr val="tx1"/>
                          </a:solidFill>
                        </a:rPr>
                        <a:t>that </a:t>
                      </a:r>
                      <a:r>
                        <a:rPr lang="en-US" baseline="0" dirty="0" smtClean="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tr>
              <a:tr h="399070">
                <a:tc>
                  <a:txBody>
                    <a:bodyPr/>
                    <a:lstStyle/>
                    <a:p>
                      <a:r>
                        <a:rPr lang="en-US" dirty="0" smtClean="0"/>
                        <a:t>Design and test the generalized function.</a:t>
                      </a:r>
                    </a:p>
                  </a:txBody>
                  <a:tcPr/>
                </a:tc>
              </a:tr>
              <a:tr h="688806">
                <a:tc>
                  <a:txBody>
                    <a:bodyPr/>
                    <a:lstStyle/>
                    <a:p>
                      <a:r>
                        <a:rPr lang="en-US" dirty="0" smtClean="0"/>
                        <a:t>Define</a:t>
                      </a:r>
                      <a:r>
                        <a:rPr lang="en-US" baseline="0" dirty="0" smtClean="0"/>
                        <a:t> your original function in terms of the generalized one by supplying an initial value for the context argument.</a:t>
                      </a:r>
                      <a:endParaRPr lang="en-US" dirty="0" smtClean="0"/>
                    </a:p>
                  </a:txBody>
                  <a:tcPr/>
                </a:tc>
              </a:tr>
            </a:tbl>
          </a:graphicData>
        </a:graphic>
      </p:graphicFrame>
    </p:spTree>
    <p:extLst>
      <p:ext uri="{BB962C8B-B14F-4D97-AF65-F5344CB8AC3E}">
        <p14:creationId xmlns:p14="http://schemas.microsoft.com/office/powerpoint/2010/main" val="753692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Wait: what do we mean by "above"?</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27</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smtClean="0"/>
              <a:t>11</a:t>
            </a:r>
            <a:endParaRPr lang="en-US" sz="3200" dirty="0"/>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smtClean="0"/>
              <a:t>55</a:t>
            </a:r>
            <a:endParaRPr lang="en-US" sz="3200" dirty="0"/>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smtClean="0"/>
              <a:t>44</a:t>
            </a:r>
            <a:endParaRPr lang="en-US" sz="3200" dirty="0"/>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smtClean="0"/>
              <a:t>33</a:t>
            </a:r>
            <a:endParaRPr lang="en-US" sz="3200" dirty="0"/>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smtClean="0"/>
              <a:t>22</a:t>
            </a:r>
            <a:endParaRPr lang="en-US" sz="3200" dirty="0"/>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168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Sometimes you need more information than what structural decomposition gives you</a:t>
            </a:r>
          </a:p>
          <a:p>
            <a:r>
              <a:rPr lang="en-US" dirty="0" smtClean="0"/>
              <a:t>So generalize the problem to include the extra information as a parameter</a:t>
            </a:r>
          </a:p>
          <a:p>
            <a:r>
              <a:rPr lang="en-US" dirty="0" smtClean="0"/>
              <a:t>Design the generalized function</a:t>
            </a:r>
          </a:p>
          <a:p>
            <a:r>
              <a:rPr lang="en-US" dirty="0" smtClean="0"/>
              <a:t>Then define your original function in terms of the generalized one.</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28</a:t>
            </a:fld>
            <a:endParaRPr lang="en-US"/>
          </a:p>
        </p:txBody>
      </p:sp>
    </p:spTree>
    <p:extLst>
      <p:ext uri="{BB962C8B-B14F-4D97-AF65-F5344CB8AC3E}">
        <p14:creationId xmlns:p14="http://schemas.microsoft.com/office/powerpoint/2010/main" val="4054348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Board</a:t>
            </a:r>
          </a:p>
          <a:p>
            <a:r>
              <a:rPr lang="en-US" smtClean="0"/>
              <a:t>Go </a:t>
            </a:r>
            <a:r>
              <a:rPr lang="en-US" dirty="0" smtClean="0"/>
              <a:t>on to the next lesson</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29</a:t>
            </a:fld>
            <a:endParaRPr lang="en-US"/>
          </a:p>
        </p:txBody>
      </p:sp>
    </p:spTree>
    <p:extLst>
      <p:ext uri="{BB962C8B-B14F-4D97-AF65-F5344CB8AC3E}">
        <p14:creationId xmlns:p14="http://schemas.microsoft.com/office/powerpoint/2010/main" val="2649485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At the end of this module, you should be able to</a:t>
            </a:r>
          </a:p>
          <a:p>
            <a:pPr lvl="1"/>
            <a:r>
              <a:rPr lang="en-US" dirty="0" smtClean="0"/>
              <a:t>use generalization within a problem to solve the problem</a:t>
            </a:r>
          </a:p>
          <a:p>
            <a:pPr lvl="1"/>
            <a:r>
              <a:rPr lang="en-US" dirty="0" smtClean="0"/>
              <a:t>use context arguments to generalize over problem contexts</a:t>
            </a:r>
          </a:p>
          <a:p>
            <a:pPr lvl="1"/>
            <a:r>
              <a:rPr lang="en-US" dirty="0" smtClean="0"/>
              <a:t>write invariants to document the meaning of a context argument</a:t>
            </a:r>
          </a:p>
          <a:p>
            <a:pPr lvl="1"/>
            <a:r>
              <a:rPr lang="en-US" dirty="0" smtClean="0"/>
              <a:t>explain how invariants divide responsibility between a function and its callers</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07</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035460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Introduction</a:t>
            </a:r>
            <a:endParaRPr lang="en-US" dirty="0"/>
          </a:p>
        </p:txBody>
      </p:sp>
      <p:sp>
        <p:nvSpPr>
          <p:cNvPr id="3" name="Content Placeholder 2"/>
          <p:cNvSpPr>
            <a:spLocks noGrp="1"/>
          </p:cNvSpPr>
          <p:nvPr>
            <p:ph idx="1"/>
          </p:nvPr>
        </p:nvSpPr>
        <p:spPr/>
        <p:txBody>
          <a:bodyPr>
            <a:normAutofit/>
          </a:bodyPr>
          <a:lstStyle/>
          <a:p>
            <a:r>
              <a:rPr lang="en-US" dirty="0" smtClean="0"/>
              <a:t>In Module 5, we learned about generalizing functions in order to avoid code duplication and establish single points of control.</a:t>
            </a:r>
          </a:p>
          <a:p>
            <a:r>
              <a:rPr lang="en-US" dirty="0" smtClean="0"/>
              <a:t>In this lesson, we'll extend those techniques to situations where the problem itself demands to be generalized before you can solve it.</a:t>
            </a:r>
          </a:p>
          <a:p>
            <a:r>
              <a:rPr lang="en-US" dirty="0" smtClean="0"/>
              <a:t>Let's look at an example.</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5</a:t>
            </a:fld>
            <a:endParaRPr lang="en-US"/>
          </a:p>
        </p:txBody>
      </p:sp>
    </p:spTree>
    <p:extLst>
      <p:ext uri="{BB962C8B-B14F-4D97-AF65-F5344CB8AC3E}">
        <p14:creationId xmlns:p14="http://schemas.microsoft.com/office/powerpoint/2010/main" val="3481116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number-list</a:t>
            </a:r>
            <a:endParaRPr lang="en-US" dirty="0"/>
          </a:p>
        </p:txBody>
      </p:sp>
      <p:sp>
        <p:nvSpPr>
          <p:cNvPr id="3" name="Content Placeholder 2"/>
          <p:cNvSpPr>
            <a:spLocks noGrp="1"/>
          </p:cNvSpPr>
          <p:nvPr>
            <p:ph idx="1"/>
          </p:nvPr>
        </p:nvSpPr>
        <p:spPr/>
        <p:txBody>
          <a:bodyPr>
            <a:normAutofit/>
          </a:bodyPr>
          <a:lstStyle/>
          <a:p>
            <a:pPr>
              <a:spcBef>
                <a:spcPts val="0"/>
              </a:spcBef>
              <a:buNone/>
            </a:pPr>
            <a:r>
              <a:rPr lang="en-US" sz="2400" b="1" dirty="0" smtClean="0">
                <a:latin typeface="Consolas" pitchFamily="49" charset="0"/>
                <a:cs typeface="Consolas" pitchFamily="49" charset="0"/>
              </a:rPr>
              <a:t>number-list : </a:t>
            </a:r>
            <a:r>
              <a:rPr lang="en-US" sz="2400" b="1" dirty="0" err="1" smtClean="0">
                <a:latin typeface="Consolas" pitchFamily="49" charset="0"/>
                <a:cs typeface="Consolas" pitchFamily="49" charset="0"/>
              </a:rPr>
              <a:t>ListOfX</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NumberedListOfX</a:t>
            </a:r>
            <a:endParaRPr lang="en-US" sz="2400" b="1" dirty="0" smtClean="0">
              <a:latin typeface="Consolas" pitchFamily="49" charset="0"/>
              <a:cs typeface="Consolas" pitchFamily="49" charset="0"/>
            </a:endParaRPr>
          </a:p>
          <a:p>
            <a:pPr>
              <a:spcBef>
                <a:spcPts val="0"/>
              </a:spcBef>
              <a:buNone/>
            </a:pPr>
            <a:r>
              <a:rPr lang="en-US" sz="2400" b="1" dirty="0" smtClean="0">
                <a:latin typeface="Consolas" pitchFamily="49" charset="0"/>
                <a:cs typeface="Consolas" pitchFamily="49" charset="0"/>
              </a:rPr>
              <a:t>RETURNS: a list like the original, but with the</a:t>
            </a:r>
          </a:p>
          <a:p>
            <a:pPr>
              <a:spcBef>
                <a:spcPts val="0"/>
              </a:spcBef>
              <a:buNone/>
            </a:pPr>
            <a:r>
              <a:rPr lang="en-US" sz="2400" b="1" dirty="0" smtClean="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from 1</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(number-list (list 22 44 33)) </a:t>
            </a:r>
          </a:p>
          <a:p>
            <a:pPr>
              <a:buNone/>
            </a:pPr>
            <a:r>
              <a:rPr lang="en-US" sz="2400" b="1" dirty="0" smtClean="0">
                <a:latin typeface="Consolas" pitchFamily="49" charset="0"/>
                <a:cs typeface="Consolas" pitchFamily="49" charset="0"/>
              </a:rPr>
              <a:t>  = (list (list 1 22) (list 2 44) (list 3 33))</a:t>
            </a:r>
          </a:p>
          <a:p>
            <a:pPr>
              <a:buNone/>
            </a:pPr>
            <a:r>
              <a:rPr lang="en-US" sz="2400" b="1" dirty="0" smtClean="0">
                <a:latin typeface="Consolas" pitchFamily="49" charset="0"/>
                <a:cs typeface="Consolas" pitchFamily="49" charset="0"/>
              </a:rPr>
              <a:t>(number-list    (list 44 33)) </a:t>
            </a:r>
          </a:p>
          <a:p>
            <a:pPr>
              <a:buNone/>
            </a:pPr>
            <a:r>
              <a:rPr lang="en-US" sz="2400" b="1" dirty="0" smtClean="0">
                <a:latin typeface="Consolas" pitchFamily="49" charset="0"/>
                <a:cs typeface="Consolas" pitchFamily="49" charset="0"/>
              </a:rPr>
              <a:t>  = (list (list 1 44) (list 2 33))</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6</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090482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number-list</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is </a:t>
            </a:r>
            <a:r>
              <a:rPr lang="en-US" sz="2400" b="1" dirty="0">
                <a:latin typeface="Consolas" pitchFamily="49" charset="0"/>
                <a:cs typeface="Consolas" pitchFamily="49" charset="0"/>
              </a:rPr>
              <a:t>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NumberedListOfX</a:t>
            </a:r>
            <a:r>
              <a:rPr lang="en-US" sz="2400" b="1" dirty="0">
                <a:latin typeface="Consolas" pitchFamily="49" charset="0"/>
                <a:cs typeface="Consolas" pitchFamily="49" charset="0"/>
              </a:rPr>
              <a:t> is a </a:t>
            </a:r>
            <a:r>
              <a:rPr lang="en-US" sz="2400" b="1" dirty="0" err="1" smtClean="0">
                <a:latin typeface="Consolas" pitchFamily="49" charset="0"/>
                <a:cs typeface="Consolas" pitchFamily="49" charset="0"/>
              </a:rPr>
              <a:t>ListOfNumberedX</a:t>
            </a:r>
            <a:endParaRPr lang="en-US" sz="2400" b="1" dirty="0">
              <a:latin typeface="Consolas" pitchFamily="49" charset="0"/>
              <a:cs typeface="Consolas" pitchFamily="49" charset="0"/>
            </a:endParaRP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Example:</a:t>
            </a:r>
          </a:p>
          <a:p>
            <a:pPr>
              <a:buNone/>
            </a:pPr>
            <a:r>
              <a:rPr lang="en-US" sz="2400" b="1" dirty="0" smtClean="0">
                <a:latin typeface="Consolas" pitchFamily="49" charset="0"/>
                <a:cs typeface="Consolas" pitchFamily="49" charset="0"/>
              </a:rPr>
              <a:t>(list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 is a </a:t>
            </a:r>
            <a:r>
              <a:rPr lang="en-US" sz="2400" b="1" dirty="0" err="1" smtClean="0">
                <a:latin typeface="Consolas" pitchFamily="49" charset="0"/>
                <a:cs typeface="Consolas" pitchFamily="49" charset="0"/>
              </a:rPr>
              <a:t>NumberedString</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(list 36 "u")   is a </a:t>
            </a:r>
            <a:r>
              <a:rPr lang="en-US" sz="2400" b="1" dirty="0" err="1" smtClean="0">
                <a:latin typeface="Consolas" pitchFamily="49" charset="0"/>
                <a:cs typeface="Consolas" pitchFamily="49" charset="0"/>
              </a:rPr>
              <a:t>NumberedString</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(list</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36 "u")</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   is a </a:t>
            </a:r>
            <a:r>
              <a:rPr lang="en-US" sz="2400" b="1" dirty="0" err="1" smtClean="0">
                <a:latin typeface="Consolas" pitchFamily="49" charset="0"/>
                <a:cs typeface="Consolas" pitchFamily="49" charset="0"/>
              </a:rPr>
              <a:t>NumberedListofString</a:t>
            </a:r>
            <a:endParaRPr lang="en-US" sz="24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7</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rPr>
              <a:t>Here are the data definitions for this problem </a:t>
            </a:r>
            <a:endParaRPr lang="en-US" sz="2000" dirty="0">
              <a:solidFill>
                <a:schemeClr val="tx1"/>
              </a:solidFill>
            </a:endParaRPr>
          </a:p>
        </p:txBody>
      </p:sp>
    </p:spTree>
    <p:extLst>
      <p:ext uri="{BB962C8B-B14F-4D97-AF65-F5344CB8AC3E}">
        <p14:creationId xmlns:p14="http://schemas.microsoft.com/office/powerpoint/2010/main" val="19043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try using the template for </a:t>
            </a:r>
            <a:r>
              <a:rPr lang="en-US" dirty="0" err="1" smtClean="0"/>
              <a:t>ListOfX</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1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8</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#2</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1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(number-list-starting-from-2</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9</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Well, this looks promising.  All we have to do now is write </a:t>
            </a:r>
            <a:r>
              <a:rPr lang="en-US" b="1" dirty="0" smtClean="0">
                <a:solidFill>
                  <a:schemeClr val="tx1"/>
                </a:solidFill>
              </a:rPr>
              <a:t>number-list-starting-from-2</a:t>
            </a:r>
          </a:p>
        </p:txBody>
      </p:sp>
    </p:spTree>
    <p:extLst>
      <p:ext uri="{BB962C8B-B14F-4D97-AF65-F5344CB8AC3E}">
        <p14:creationId xmlns:p14="http://schemas.microsoft.com/office/powerpoint/2010/main" val="9412709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1020</TotalTime>
  <Words>2006</Words>
  <Application>Microsoft Office PowerPoint</Application>
  <PresentationFormat>On-screen Show (4:3)</PresentationFormat>
  <Paragraphs>275</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Courier New</vt:lpstr>
      <vt:lpstr>Helvetica Neue</vt:lpstr>
      <vt:lpstr>1_Office Theme</vt:lpstr>
      <vt:lpstr>Solving Your Problem by Generalization</vt:lpstr>
      <vt:lpstr>Module Introduction</vt:lpstr>
      <vt:lpstr>Module Outline</vt:lpstr>
      <vt:lpstr>PowerPoint Presentation</vt:lpstr>
      <vt:lpstr>Lesson Introduction</vt:lpstr>
      <vt:lpstr>Example 1: number-list</vt:lpstr>
      <vt:lpstr>Example 1: number-list</vt:lpstr>
      <vt:lpstr>Let's try using the template for ListOfX</vt:lpstr>
      <vt:lpstr>Try #2</vt:lpstr>
      <vt:lpstr>number-list-starting-from-2</vt:lpstr>
      <vt:lpstr>number-list-starting-from-3</vt:lpstr>
      <vt:lpstr>Let’s generalize!</vt:lpstr>
      <vt:lpstr>Now the problem is easy</vt:lpstr>
      <vt:lpstr>And we can recover the original</vt:lpstr>
      <vt:lpstr>Let’s look again at number-elements</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Context Arguments and Accumulators</vt:lpstr>
      <vt:lpstr>This isn't completely new:</vt:lpstr>
      <vt:lpstr>More examples of WHERE clauses</vt:lpstr>
      <vt:lpstr>Recipe for context arguments</vt:lpstr>
      <vt:lpstr>Wait: what do we mean by "above"?</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36</cp:revision>
  <dcterms:created xsi:type="dcterms:W3CDTF">2013-10-11T15:09:54Z</dcterms:created>
  <dcterms:modified xsi:type="dcterms:W3CDTF">2015-10-26T00:59:12Z</dcterms:modified>
</cp:coreProperties>
</file>