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8"/>
  </p:notesMasterIdLst>
  <p:sldIdLst>
    <p:sldId id="257" r:id="rId2"/>
    <p:sldId id="265" r:id="rId3"/>
    <p:sldId id="331" r:id="rId4"/>
    <p:sldId id="332" r:id="rId5"/>
    <p:sldId id="298" r:id="rId6"/>
    <p:sldId id="300" r:id="rId7"/>
    <p:sldId id="333" r:id="rId8"/>
    <p:sldId id="334" r:id="rId9"/>
    <p:sldId id="335" r:id="rId10"/>
    <p:sldId id="336" r:id="rId11"/>
    <p:sldId id="337" r:id="rId12"/>
    <p:sldId id="338" r:id="rId13"/>
    <p:sldId id="342" r:id="rId14"/>
    <p:sldId id="340" r:id="rId15"/>
    <p:sldId id="341" r:id="rId16"/>
    <p:sldId id="312" r:id="rId17"/>
    <p:sldId id="339" r:id="rId18"/>
    <p:sldId id="343" r:id="rId19"/>
    <p:sldId id="344" r:id="rId20"/>
    <p:sldId id="345" r:id="rId21"/>
    <p:sldId id="346" r:id="rId22"/>
    <p:sldId id="324" r:id="rId23"/>
    <p:sldId id="325" r:id="rId24"/>
    <p:sldId id="327" r:id="rId25"/>
    <p:sldId id="328" r:id="rId26"/>
    <p:sldId id="34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2385" autoAdjust="0"/>
  </p:normalViewPr>
  <p:slideViewPr>
    <p:cSldViewPr snapToGrid="0" snapToObjects="1">
      <p:cViewPr varScale="1">
        <p:scale>
          <a:sx n="109" d="100"/>
          <a:sy n="109" d="100"/>
        </p:scale>
        <p:origin x="2028" y="96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Foldr</a:t>
            </a:r>
            <a:r>
              <a:rPr lang="en-US" dirty="0" smtClean="0"/>
              <a:t> and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list is non-empty?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1877486"/>
            <a:ext cx="5414229" cy="1524001"/>
            <a:chOff x="152400" y="2128403"/>
            <a:chExt cx="8483163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21163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4000" y="2128405"/>
              <a:ext cx="1144081" cy="2824595"/>
              <a:chOff x="1276350" y="1976005"/>
              <a:chExt cx="1144081" cy="28245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5" name="Straight Arrow Connector 34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2" name="Straight Arrow Connector 31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9" name="Straight Arrow Connector 28"/>
              <p:cNvCxnSpPr>
                <a:stCxn id="27" idx="2"/>
                <a:endCxn id="2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3" name="Straight Arrow Connector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57200" y="4495799"/>
            <a:ext cx="6176229" cy="1524001"/>
            <a:chOff x="-1050624" y="2128403"/>
            <a:chExt cx="9677084" cy="282459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429298" y="216453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12060" y="2128403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71528" y="2128405"/>
              <a:ext cx="1144083" cy="2824595"/>
              <a:chOff x="1276348" y="1976005"/>
              <a:chExt cx="1144083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3" y="2128405"/>
              <a:ext cx="1144083" cy="2824595"/>
              <a:chOff x="1276348" y="1976005"/>
              <a:chExt cx="1144083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48" y="197600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1144081" cy="2824595"/>
              <a:chOff x="1276350" y="1976005"/>
              <a:chExt cx="1144081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733550" y="2890405"/>
                <a:ext cx="11484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1150201" cy="2824595"/>
              <a:chOff x="1276350" y="1976005"/>
              <a:chExt cx="1150201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 flipH="1">
                <a:off x="1733550" y="2890405"/>
                <a:ext cx="117901" cy="9957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-1050624" y="4038600"/>
              <a:ext cx="3489022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(f x1 a)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219066" y="3719744"/>
            <a:ext cx="583600" cy="493361"/>
          </a:xfrm>
          <a:prstGeom prst="rect">
            <a:avLst/>
          </a:prstGeom>
          <a:noFill/>
          <a:ln w="12700">
            <a:noFill/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2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for a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foldl</a:t>
            </a:r>
            <a:r>
              <a:rPr lang="en-US" dirty="0" smtClean="0"/>
              <a:t> f a (cons x1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= (</a:t>
            </a:r>
            <a:r>
              <a:rPr lang="en-US" dirty="0" err="1" smtClean="0"/>
              <a:t>foldl</a:t>
            </a:r>
            <a:r>
              <a:rPr lang="en-US" dirty="0" smtClean="0"/>
              <a:t> f (f x1 a)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(define (</a:t>
            </a:r>
            <a:r>
              <a:rPr lang="en-US" dirty="0" err="1" smtClean="0"/>
              <a:t>foldl</a:t>
            </a:r>
            <a:r>
              <a:rPr lang="en-US" dirty="0" smtClean="0"/>
              <a:t> f a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[(empty? </a:t>
            </a:r>
            <a:r>
              <a:rPr lang="en-US" dirty="0" err="1" smtClean="0"/>
              <a:t>lst</a:t>
            </a:r>
            <a:r>
              <a:rPr lang="en-US" dirty="0" smtClean="0"/>
              <a:t>) a]</a:t>
            </a:r>
          </a:p>
          <a:p>
            <a:r>
              <a:rPr lang="en-US" dirty="0"/>
              <a:t> </a:t>
            </a:r>
            <a:r>
              <a:rPr lang="en-US" dirty="0" smtClean="0"/>
              <a:t>   [else (</a:t>
            </a:r>
            <a:r>
              <a:rPr lang="en-US" dirty="0" err="1" smtClean="0"/>
              <a:t>foldl</a:t>
            </a:r>
            <a:r>
              <a:rPr lang="en-US" dirty="0" smtClean="0"/>
              <a:t> f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(f (first </a:t>
            </a:r>
            <a:r>
              <a:rPr lang="en-US" dirty="0" err="1" smtClean="0"/>
              <a:t>lst</a:t>
            </a:r>
            <a:r>
              <a:rPr lang="en-US" dirty="0" smtClean="0"/>
              <a:t>) a)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(rest </a:t>
            </a:r>
            <a:r>
              <a:rPr lang="en-US" dirty="0" err="1" smtClean="0"/>
              <a:t>lst</a:t>
            </a:r>
            <a:r>
              <a:rPr lang="en-US" dirty="0" smtClean="0"/>
              <a:t>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a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- 1 (list 20 10 2))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19 (list 10 2)) </a:t>
            </a:r>
            <a:r>
              <a:rPr lang="en-US" sz="2400" dirty="0" smtClean="0"/>
              <a:t>;20-1 = 19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-9 (list 2))   </a:t>
            </a:r>
            <a:r>
              <a:rPr lang="en-US" sz="2400" dirty="0" smtClean="0"/>
              <a:t>;10-19 = -9</a:t>
            </a:r>
          </a:p>
          <a:p>
            <a:r>
              <a:rPr lang="en-US" dirty="0" smtClean="0"/>
              <a:t>= (</a:t>
            </a:r>
            <a:r>
              <a:rPr lang="en-US" dirty="0" err="1" smtClean="0">
                <a:solidFill>
                  <a:srgbClr val="FF0000"/>
                </a:solidFill>
              </a:rPr>
              <a:t>foldl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11 empty)      </a:t>
            </a:r>
            <a:r>
              <a:rPr lang="en-US" sz="2400" dirty="0" smtClean="0"/>
              <a:t>;2-(-9) = 11</a:t>
            </a:r>
          </a:p>
          <a:p>
            <a:r>
              <a:rPr lang="en-US" dirty="0" smtClean="0"/>
              <a:t>=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contract?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74" y="1279694"/>
            <a:ext cx="8246544" cy="2824595"/>
            <a:chOff x="152400" y="2128405"/>
            <a:chExt cx="8246544" cy="2824595"/>
          </a:xfrm>
          <a:effectLst>
            <a:outerShdw dist="50800" sx="1000" sy="1000" algn="ctr" rotWithShape="0">
              <a:schemeClr val="bg1">
                <a:alpha val="0"/>
              </a:scheme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5" name="Straight Arrow Connector 64"/>
              <p:cNvCxnSpPr>
                <a:stCxn id="63" idx="2"/>
                <a:endCxn id="64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62" name="Straight Arrow Connector 61"/>
              <p:cNvCxnSpPr>
                <a:stCxn id="60" idx="2"/>
                <a:endCxn id="61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9" name="Straight Arrow Connector 58"/>
              <p:cNvCxnSpPr>
                <a:stCxn id="57" idx="2"/>
                <a:endCxn id="58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6" name="Straight Arrow Connector 55"/>
              <p:cNvCxnSpPr>
                <a:stCxn id="54" idx="2"/>
                <a:endCxn id="5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53" name="Straight Arrow Connector 52"/>
              <p:cNvCxnSpPr>
                <a:stCxn id="51" idx="2"/>
                <a:endCxn id="52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36574" y="4405423"/>
            <a:ext cx="7701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part is like foldr: We can label all the vertical arrows as X's and all the horizontal arrows as Y's, so the contract becomes</a:t>
            </a:r>
          </a:p>
          <a:p>
            <a:pPr algn="ctr"/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Y -&gt; Y) Y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ListOfX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Y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description: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 (X Y -&gt; Y) Y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 -&gt; Y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 base (list x_1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  = (f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... (f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x_1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base)) </a:t>
            </a:r>
          </a:p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describe this using an invariant?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this, let's think about where we are in the middle of a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this point, we've processed x1 and x2, and we are looking at the </a:t>
            </a:r>
            <a:r>
              <a:rPr lang="en-US" dirty="0" err="1" smtClean="0"/>
              <a:t>sublist</a:t>
            </a:r>
            <a:r>
              <a:rPr lang="en-US" dirty="0" smtClean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(x3 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297759"/>
            <a:ext cx="7543800" cy="1556004"/>
            <a:chOff x="76200" y="2362200"/>
            <a:chExt cx="7543800" cy="1556004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2362200"/>
              <a:ext cx="754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(((a – x1) – x2) x3 ... – </a:t>
              </a:r>
              <a:r>
                <a:rPr lang="en-US" sz="3600" b="1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xn</a:t>
              </a:r>
              <a:r>
                <a:rPr lang="en-US" sz="36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Up Arrow 6"/>
            <p:cNvSpPr/>
            <p:nvPr/>
          </p:nvSpPr>
          <p:spPr>
            <a:xfrm>
              <a:off x="4114800" y="2939796"/>
              <a:ext cx="484632" cy="978408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using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GIVEN: a function f, a value a, and a </a:t>
            </a:r>
            <a:r>
              <a:rPr lang="en-US" sz="1800" dirty="0" err="1" smtClean="0"/>
              <a:t>sublist</a:t>
            </a:r>
            <a:r>
              <a:rPr lang="en-US" sz="1800" dirty="0" smtClean="0"/>
              <a:t> </a:t>
            </a:r>
            <a:r>
              <a:rPr lang="en-US" sz="1800" dirty="0" err="1" smtClean="0"/>
              <a:t>lst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WHERE: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is a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sublist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of some larger list lst0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AND: a is the result of applying f to some starting</a:t>
            </a: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     element a0 and the elements of lst0 that are above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lst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dirty="0" smtClean="0"/>
              <a:t>RETURNS: the result of applying f to the starting element a0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and all the elements of lst0.</a:t>
            </a:r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3870251"/>
            <a:ext cx="3987209" cy="2137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an alternate purpose statement that describes the situation in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middle of the </a:t>
            </a:r>
            <a:r>
              <a:rPr lang="en-US" dirty="0" smtClean="0"/>
              <a:t>pipeline.</a:t>
            </a:r>
          </a:p>
          <a:p>
            <a:endParaRPr lang="en-US" dirty="0"/>
          </a:p>
          <a:p>
            <a:r>
              <a:rPr lang="en-US" dirty="0" smtClean="0"/>
              <a:t>You don't have to use this purpose statement; you can use the one from the book if it is easier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apply this to subtraction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diff : </a:t>
            </a:r>
            <a:r>
              <a:rPr lang="en-US" sz="2000" dirty="0" err="1"/>
              <a:t>NonEmptyListOfNumber</a:t>
            </a:r>
            <a:r>
              <a:rPr lang="en-US" sz="2000" dirty="0"/>
              <a:t> -&gt; Number</a:t>
            </a:r>
          </a:p>
          <a:p>
            <a:r>
              <a:rPr lang="en-US" sz="2000" dirty="0"/>
              <a:t>;; GIVEN: a nonempty list of numbers</a:t>
            </a:r>
          </a:p>
          <a:p>
            <a:r>
              <a:rPr lang="en-US" sz="2000" dirty="0"/>
              <a:t>;; RETURNS: the result of subtracting the numbers, </a:t>
            </a:r>
            <a:r>
              <a:rPr lang="en-US" sz="2000" dirty="0" smtClean="0"/>
              <a:t>from</a:t>
            </a:r>
          </a:p>
          <a:p>
            <a:r>
              <a:rPr lang="en-US" sz="2000" dirty="0" smtClean="0"/>
              <a:t>;;          </a:t>
            </a:r>
            <a:r>
              <a:rPr lang="en-US" sz="2000" dirty="0"/>
              <a:t>left to right.</a:t>
            </a:r>
          </a:p>
          <a:p>
            <a:r>
              <a:rPr lang="en-US" sz="2000" dirty="0"/>
              <a:t>;; EXAMPLE:</a:t>
            </a:r>
          </a:p>
          <a:p>
            <a:r>
              <a:rPr lang="en-US" sz="2000" dirty="0"/>
              <a:t>;; (diff (list 10 5 3)) = </a:t>
            </a:r>
            <a:r>
              <a:rPr lang="en-US" sz="2000" dirty="0" smtClean="0"/>
              <a:t>2</a:t>
            </a:r>
          </a:p>
          <a:p>
            <a:endParaRPr lang="en-US" sz="2000" dirty="0"/>
          </a:p>
          <a:p>
            <a:r>
              <a:rPr lang="en-US" sz="2000" dirty="0" smtClean="0"/>
              <a:t>;; We'll use the data definition</a:t>
            </a:r>
          </a:p>
          <a:p>
            <a:r>
              <a:rPr lang="en-US" sz="2000" dirty="0" smtClean="0"/>
              <a:t>;; NELON = (cons Number </a:t>
            </a:r>
            <a:r>
              <a:rPr lang="en-US" sz="2000" dirty="0" err="1" smtClean="0"/>
              <a:t>ListOfNumber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9535" y="5199321"/>
            <a:ext cx="2530549" cy="1095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was guided practice 7.1</a:t>
            </a:r>
          </a:p>
        </p:txBody>
      </p:sp>
    </p:spTree>
    <p:extLst>
      <p:ext uri="{BB962C8B-B14F-4D97-AF65-F5344CB8AC3E}">
        <p14:creationId xmlns:p14="http://schemas.microsoft.com/office/powerpoint/2010/main" val="6685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simple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(diff </a:t>
            </a:r>
            <a:r>
              <a:rPr lang="en-US" sz="1700" dirty="0" err="1"/>
              <a:t>nelst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(diff-inner (first </a:t>
            </a:r>
            <a:r>
              <a:rPr lang="en-US" sz="1700" dirty="0" err="1"/>
              <a:t>nelst</a:t>
            </a:r>
            <a:r>
              <a:rPr lang="en-US" sz="1700" dirty="0"/>
              <a:t>) (rest </a:t>
            </a:r>
            <a:r>
              <a:rPr lang="en-US" sz="1700" dirty="0" err="1"/>
              <a:t>nelst</a:t>
            </a:r>
            <a:r>
              <a:rPr lang="en-US" sz="1700" dirty="0"/>
              <a:t>)))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diff-inner : Number </a:t>
            </a:r>
            <a:r>
              <a:rPr lang="en-US" sz="1700" dirty="0" err="1" smtClean="0"/>
              <a:t>ListOfNumber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;; RETURNS: the result of subtracting each of the numbers in </a:t>
            </a:r>
            <a:r>
              <a:rPr lang="en-US" sz="1700" dirty="0" err="1" smtClean="0"/>
              <a:t>lon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;; </a:t>
            </a:r>
            <a:r>
              <a:rPr lang="en-US" sz="1700" dirty="0"/>
              <a:t>from </a:t>
            </a:r>
            <a:r>
              <a:rPr lang="en-US" sz="1700" dirty="0" err="1" smtClean="0"/>
              <a:t>num</a:t>
            </a:r>
            <a:endParaRPr lang="en-US" sz="1700" dirty="0" smtClean="0"/>
          </a:p>
          <a:p>
            <a:pPr>
              <a:spcBef>
                <a:spcPts val="0"/>
              </a:spcBef>
            </a:pPr>
            <a:r>
              <a:rPr lang="en-US" sz="1700" dirty="0" smtClean="0"/>
              <a:t>(</a:t>
            </a:r>
            <a:r>
              <a:rPr lang="en-US" sz="1700" dirty="0"/>
              <a:t>define (diff-inner </a:t>
            </a:r>
            <a:r>
              <a:rPr lang="en-US" sz="1700" dirty="0" err="1"/>
              <a:t>num</a:t>
            </a:r>
            <a:r>
              <a:rPr lang="en-US" sz="1700" dirty="0"/>
              <a:t> </a:t>
            </a:r>
            <a:r>
              <a:rPr lang="en-US" sz="1700" dirty="0" err="1"/>
              <a:t>lon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</a:t>
            </a:r>
            <a:r>
              <a:rPr lang="en-US" sz="1700" dirty="0" err="1"/>
              <a:t>cond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[(empty? </a:t>
            </a:r>
            <a:r>
              <a:rPr lang="en-US" sz="1700" dirty="0" err="1"/>
              <a:t>lon</a:t>
            </a:r>
            <a:r>
              <a:rPr lang="en-US" sz="1700" dirty="0"/>
              <a:t>) </a:t>
            </a:r>
            <a:r>
              <a:rPr lang="en-US" sz="1700" dirty="0" err="1"/>
              <a:t>num</a:t>
            </a:r>
            <a:r>
              <a:rPr lang="en-US" sz="17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[else (diff-inner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        (- </a:t>
            </a:r>
            <a:r>
              <a:rPr lang="en-US" sz="1700" dirty="0" err="1"/>
              <a:t>num</a:t>
            </a:r>
            <a:r>
              <a:rPr lang="en-US" sz="1700" dirty="0"/>
              <a:t> (first </a:t>
            </a:r>
            <a:r>
              <a:rPr lang="en-US" sz="1700" dirty="0" err="1"/>
              <a:t>lon</a:t>
            </a:r>
            <a:r>
              <a:rPr lang="en-US" sz="1700" dirty="0" smtClean="0"/>
              <a:t>))   ;; this is (f a (first </a:t>
            </a:r>
            <a:r>
              <a:rPr lang="en-US" sz="1700" dirty="0" err="1" smtClean="0"/>
              <a:t>lon</a:t>
            </a:r>
            <a:r>
              <a:rPr lang="en-US" sz="17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different order of arguments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</a:t>
            </a:r>
            <a:r>
              <a:rPr lang="en-US" sz="1700" dirty="0" smtClean="0"/>
              <a:t>                                 ;; than </a:t>
            </a:r>
            <a:r>
              <a:rPr lang="en-US" sz="1700" dirty="0" err="1" smtClean="0"/>
              <a:t>foldl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        (rest </a:t>
            </a:r>
            <a:r>
              <a:rPr lang="en-US" sz="1700" dirty="0" err="1"/>
              <a:t>lon</a:t>
            </a:r>
            <a:r>
              <a:rPr lang="en-US" sz="1700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more closely at </a:t>
            </a:r>
            <a:r>
              <a:rPr lang="en-US" dirty="0" err="1" smtClean="0"/>
              <a:t>foldr</a:t>
            </a:r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err="1" smtClean="0"/>
              <a:t>foldl</a:t>
            </a:r>
            <a:r>
              <a:rPr lang="en-US" dirty="0" smtClean="0"/>
              <a:t>: like </a:t>
            </a:r>
            <a:r>
              <a:rPr lang="en-US" dirty="0" err="1" smtClean="0"/>
              <a:t>foldr</a:t>
            </a:r>
            <a:r>
              <a:rPr lang="en-US" dirty="0" smtClean="0"/>
              <a:t> but "in the other direction"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foldl</a:t>
            </a:r>
            <a:r>
              <a:rPr lang="en-US" dirty="0" smtClean="0"/>
              <a:t> using a context variable</a:t>
            </a:r>
          </a:p>
          <a:p>
            <a:r>
              <a:rPr lang="en-US" dirty="0" smtClean="0"/>
              <a:t>Look at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Code, with fancier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r>
              <a:rPr lang="en-US" sz="1800" dirty="0"/>
              <a:t>  (diff-inner (first </a:t>
            </a:r>
            <a:r>
              <a:rPr lang="en-US" sz="1800" dirty="0" err="1"/>
              <a:t>nelst</a:t>
            </a:r>
            <a:r>
              <a:rPr lang="en-US" sz="1800" dirty="0"/>
              <a:t>) (rest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;; diff-inner : Number </a:t>
            </a:r>
            <a:r>
              <a:rPr lang="en-US" sz="1800" dirty="0" err="1" smtClean="0"/>
              <a:t>ListOfNumber</a:t>
            </a:r>
            <a:endParaRPr lang="en-US" sz="1800" dirty="0"/>
          </a:p>
          <a:p>
            <a:r>
              <a:rPr lang="en-US" sz="1800" dirty="0"/>
              <a:t>;; GIVEN: a number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 </a:t>
            </a:r>
            <a:r>
              <a:rPr lang="en-US" sz="1800" dirty="0"/>
              <a:t>and a </a:t>
            </a:r>
            <a:r>
              <a:rPr lang="en-US" sz="1800" dirty="0" err="1"/>
              <a:t>sublist</a:t>
            </a:r>
            <a:r>
              <a:rPr lang="en-US" sz="1800" dirty="0"/>
              <a:t> </a:t>
            </a:r>
            <a:r>
              <a:rPr lang="en-US" sz="1800" dirty="0" err="1"/>
              <a:t>lon</a:t>
            </a:r>
            <a:r>
              <a:rPr lang="en-US" sz="1800" dirty="0"/>
              <a:t> of some list lon0</a:t>
            </a:r>
          </a:p>
          <a:p>
            <a:r>
              <a:rPr lang="en-US" sz="1800" dirty="0"/>
              <a:t>;; WHERE: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is the result of subtracting all the numbers </a:t>
            </a:r>
            <a:r>
              <a:rPr lang="en-US" sz="1800" dirty="0" smtClean="0"/>
              <a:t>in</a:t>
            </a:r>
          </a:p>
          <a:p>
            <a:r>
              <a:rPr lang="en-US" sz="1800" dirty="0" smtClean="0"/>
              <a:t>;; lon0 that </a:t>
            </a:r>
            <a:r>
              <a:rPr lang="en-US" sz="1800" dirty="0"/>
              <a:t>are above </a:t>
            </a:r>
            <a:r>
              <a:rPr lang="en-US" sz="1800" dirty="0" err="1"/>
              <a:t>lon</a:t>
            </a:r>
            <a:r>
              <a:rPr lang="en-US" sz="1800" dirty="0"/>
              <a:t>.</a:t>
            </a:r>
          </a:p>
          <a:p>
            <a:r>
              <a:rPr lang="en-US" sz="1800" dirty="0"/>
              <a:t>;; RETURNS: the result of subtracting all the numbers in lon0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(</a:t>
            </a:r>
            <a:r>
              <a:rPr lang="en-US" sz="1800" dirty="0"/>
              <a:t>define (diff-inner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/>
              <a:t>lon</a:t>
            </a:r>
            <a:r>
              <a:rPr lang="en-US" sz="1800" dirty="0"/>
              <a:t>)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[(empty? </a:t>
            </a:r>
            <a:r>
              <a:rPr lang="en-US" sz="1800" dirty="0" err="1"/>
              <a:t>lon</a:t>
            </a:r>
            <a:r>
              <a:rPr lang="en-US" sz="1800" dirty="0"/>
              <a:t>)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/>
              <a:t>]</a:t>
            </a:r>
            <a:endParaRPr lang="en-US" sz="1800" dirty="0"/>
          </a:p>
          <a:p>
            <a:r>
              <a:rPr lang="en-US" sz="1800" dirty="0"/>
              <a:t>    [else (diff-inner</a:t>
            </a:r>
          </a:p>
          <a:p>
            <a:r>
              <a:rPr lang="en-US" sz="1800" dirty="0"/>
              <a:t>            (-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sofar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(first </a:t>
            </a:r>
            <a:r>
              <a:rPr lang="en-US" sz="1800" dirty="0" err="1"/>
              <a:t>lon</a:t>
            </a:r>
            <a:r>
              <a:rPr lang="en-US" sz="1800" dirty="0" smtClean="0"/>
              <a:t>))   ;; this is (f a (first </a:t>
            </a:r>
            <a:r>
              <a:rPr lang="en-US" sz="1800" dirty="0" err="1" smtClean="0"/>
              <a:t>lon</a:t>
            </a:r>
            <a:r>
              <a:rPr lang="en-US" sz="1800" dirty="0" smtClean="0"/>
              <a:t>))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different order of arguments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;; than </a:t>
            </a:r>
            <a:r>
              <a:rPr lang="en-US" sz="1800" dirty="0" err="1" smtClean="0"/>
              <a:t>foldl</a:t>
            </a:r>
            <a:endParaRPr lang="en-US" sz="1800" dirty="0"/>
          </a:p>
          <a:p>
            <a:r>
              <a:rPr lang="en-US" sz="1800" dirty="0"/>
              <a:t>            (rest </a:t>
            </a:r>
            <a:r>
              <a:rPr lang="en-US" sz="1800" dirty="0" err="1"/>
              <a:t>lon</a:t>
            </a:r>
            <a:r>
              <a:rPr lang="en-US" sz="1800" dirty="0"/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0856" y="5752214"/>
            <a:ext cx="3732028" cy="871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use either purpose statement.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540" y="1417638"/>
            <a:ext cx="2009553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434316" y="1904982"/>
            <a:ext cx="2424224" cy="785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(define (diff </a:t>
            </a:r>
            <a:r>
              <a:rPr lang="en-US" sz="1800" dirty="0" err="1"/>
              <a:t>nelst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(</a:t>
            </a:r>
            <a:r>
              <a:rPr lang="en-US" sz="1800" dirty="0" err="1" smtClean="0"/>
              <a:t>foldl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(lambda (x </a:t>
            </a:r>
            <a:r>
              <a:rPr lang="en-US" sz="1800" dirty="0" err="1" smtClean="0"/>
              <a:t>sofar</a:t>
            </a:r>
            <a:r>
              <a:rPr lang="en-US" sz="1800" dirty="0" smtClean="0"/>
              <a:t>) (- </a:t>
            </a:r>
            <a:r>
              <a:rPr lang="en-US" sz="1800" dirty="0" err="1" smtClean="0"/>
              <a:t>sofar</a:t>
            </a:r>
            <a:r>
              <a:rPr lang="en-US" sz="1800" dirty="0" smtClean="0"/>
              <a:t> x))  ;; </a:t>
            </a:r>
            <a:r>
              <a:rPr lang="en-US" sz="1800" dirty="0" err="1" smtClean="0"/>
              <a:t>foldl</a:t>
            </a:r>
            <a:r>
              <a:rPr lang="en-US" sz="1800" dirty="0" smtClean="0"/>
              <a:t> wants an X Y -&gt; 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(first </a:t>
            </a:r>
            <a:r>
              <a:rPr lang="en-US" sz="1800" dirty="0" err="1"/>
              <a:t>nelst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(</a:t>
            </a:r>
            <a:r>
              <a:rPr lang="en-US" sz="1800" dirty="0"/>
              <a:t>rest </a:t>
            </a:r>
            <a:r>
              <a:rPr lang="en-US" sz="1800" dirty="0" err="1"/>
              <a:t>nelst</a:t>
            </a:r>
            <a:r>
              <a:rPr lang="en-US" sz="1800" dirty="0"/>
              <a:t>)))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7544" y="3416559"/>
            <a:ext cx="3561907" cy="974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is a good name for this argument, because it describes where the value comes from.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1544" y="2509284"/>
            <a:ext cx="2286000" cy="9072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simulating a process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Wishlist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next-state : Move State -&gt; State</a:t>
            </a:r>
          </a:p>
          <a:p>
            <a:pPr>
              <a:spcBef>
                <a:spcPts val="0"/>
              </a:spcBef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simulate : State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State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given a starting state and a list of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moves, find the final state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structural decomposition on moves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(simulate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moves)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(simulate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(next-state (first moves)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(rest moves)))]))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using </a:t>
            </a:r>
            <a:r>
              <a:rPr lang="en-US" dirty="0" err="1" smtClean="0"/>
              <a:t>foldl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(simulate initial-state moves)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foldl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next-state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initial-state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moves))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4893" y="2374568"/>
            <a:ext cx="3561907" cy="1814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 carefully chose the order of the arguments to make this work.  If next-state took its arguments in a different order, you'd have to do the same kind of thing we did for subtraction above.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81153" y="2923953"/>
            <a:ext cx="1743740" cy="3579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now be </a:t>
            </a:r>
            <a:r>
              <a:rPr lang="en-US" dirty="0"/>
              <a:t>able to:</a:t>
            </a:r>
          </a:p>
          <a:p>
            <a:pPr lvl="1"/>
            <a:r>
              <a:rPr lang="en-US" dirty="0"/>
              <a:t>explain what </a:t>
            </a:r>
            <a:r>
              <a:rPr lang="en-US" b="1" dirty="0" err="1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</a:t>
            </a:r>
            <a:r>
              <a:rPr lang="en-US" dirty="0"/>
              <a:t>compute</a:t>
            </a:r>
          </a:p>
          <a:p>
            <a:pPr lvl="1"/>
            <a:r>
              <a:rPr lang="en-US" dirty="0"/>
              <a:t>explain the difference between </a:t>
            </a:r>
            <a:r>
              <a:rPr lang="en-US" b="1" dirty="0"/>
              <a:t>foldr</a:t>
            </a:r>
            <a:r>
              <a:rPr lang="en-US" dirty="0"/>
              <a:t> and </a:t>
            </a:r>
            <a:r>
              <a:rPr lang="en-US" b="1" dirty="0" err="1"/>
              <a:t>foldl</a:t>
            </a:r>
            <a:endParaRPr lang="en-US" b="1" dirty="0"/>
          </a:p>
          <a:p>
            <a:pPr lvl="1"/>
            <a:r>
              <a:rPr lang="en-US" dirty="0"/>
              <a:t>explain why they are called "fold right" and "fold left"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foldl</a:t>
            </a:r>
            <a:r>
              <a:rPr lang="en-US" dirty="0"/>
              <a:t> in a function definition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explain what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r>
              <a:rPr lang="en-US" dirty="0" smtClean="0"/>
              <a:t> compute</a:t>
            </a:r>
          </a:p>
          <a:p>
            <a:pPr lvl="1"/>
            <a:r>
              <a:rPr lang="en-US" dirty="0" smtClean="0"/>
              <a:t>explain the difference between </a:t>
            </a:r>
            <a:r>
              <a:rPr lang="en-US" b="1" dirty="0" smtClean="0"/>
              <a:t>foldr</a:t>
            </a:r>
            <a:r>
              <a:rPr lang="en-US" dirty="0" smtClean="0"/>
              <a:t> and </a:t>
            </a:r>
            <a:r>
              <a:rPr lang="en-US" b="1" dirty="0" err="1" smtClean="0"/>
              <a:t>foldl</a:t>
            </a:r>
            <a:endParaRPr lang="en-US" b="1" dirty="0" smtClean="0"/>
          </a:p>
          <a:p>
            <a:pPr lvl="1"/>
            <a:r>
              <a:rPr lang="en-US" dirty="0" smtClean="0"/>
              <a:t>explain why they are called "fold right" and "fold left"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foldl</a:t>
            </a:r>
            <a:r>
              <a:rPr lang="en-US" dirty="0" smtClean="0"/>
              <a:t> in a function definition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Foldr: the general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9332" y="214139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2400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x1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n w="12700">
                    <a:noFill/>
                  </a:ln>
                  <a:effectLst>
                    <a:outerShdw blurRad="50800" dist="38100" dir="2700000" sx="1000" sy="1000" algn="tl" rotWithShape="0">
                      <a:prstClr val="black">
                        <a:alpha val="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1" name="Straight Arrow Connector 30"/>
            <p:cNvCxnSpPr>
              <a:stCxn id="8" idx="2"/>
              <a:endCxn id="1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71530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4" name="Rectangle 33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x3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36" name="Straight Arrow Connector 35"/>
            <p:cNvCxnSpPr>
              <a:stCxn id="34" idx="2"/>
              <a:endCxn id="35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9776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38" name="Rectangle 37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x2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45295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2" name="Rectangle 41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x4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4" name="Straight Arrow Connector 43"/>
            <p:cNvCxnSpPr>
              <a:stCxn id="42" idx="2"/>
              <a:endCxn id="43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019059" y="2128405"/>
            <a:ext cx="914400" cy="2824595"/>
            <a:chOff x="1276350" y="1976005"/>
            <a:chExt cx="914400" cy="2824595"/>
          </a:xfrm>
          <a:effectLst/>
        </p:grpSpPr>
        <p:sp>
          <p:nvSpPr>
            <p:cNvPr id="46" name="Rectangle 45"/>
            <p:cNvSpPr/>
            <p:nvPr/>
          </p:nvSpPr>
          <p:spPr>
            <a:xfrm>
              <a:off x="1276350" y="197600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x5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6350" y="3886200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48" name="Straight Arrow Connector 47"/>
            <p:cNvCxnSpPr>
              <a:stCxn id="46" idx="2"/>
              <a:endCxn id="47" idx="0"/>
            </p:cNvCxnSpPr>
            <p:nvPr/>
          </p:nvCxnSpPr>
          <p:spPr>
            <a:xfrm>
              <a:off x="1733550" y="2890405"/>
              <a:ext cx="0" cy="995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229600" y="4033405"/>
            <a:ext cx="914400" cy="914400"/>
          </a:xfrm>
          <a:prstGeom prst="rect">
            <a:avLst/>
          </a:prstGeom>
          <a:noFill/>
          <a:ln w="12700">
            <a:noFill/>
            <a:tailEnd type="stealth" w="lg" len="lg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stCxn id="47" idx="1"/>
            <a:endCxn id="43" idx="3"/>
          </p:cNvCxnSpPr>
          <p:nvPr/>
        </p:nvCxnSpPr>
        <p:spPr>
          <a:xfrm flipH="1">
            <a:off x="6559695" y="4495800"/>
            <a:ext cx="45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35" idx="3"/>
          </p:cNvCxnSpPr>
          <p:nvPr/>
        </p:nvCxnSpPr>
        <p:spPr>
          <a:xfrm flipH="1">
            <a:off x="518593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1"/>
            <a:endCxn id="39" idx="3"/>
          </p:cNvCxnSpPr>
          <p:nvPr/>
        </p:nvCxnSpPr>
        <p:spPr>
          <a:xfrm flipH="1">
            <a:off x="3812165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5" idx="3"/>
          </p:cNvCxnSpPr>
          <p:nvPr/>
        </p:nvCxnSpPr>
        <p:spPr>
          <a:xfrm flipH="1">
            <a:off x="2438400" y="4495800"/>
            <a:ext cx="4593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1"/>
            <a:endCxn id="47" idx="3"/>
          </p:cNvCxnSpPr>
          <p:nvPr/>
        </p:nvCxnSpPr>
        <p:spPr>
          <a:xfrm flipH="1">
            <a:off x="7933459" y="4490605"/>
            <a:ext cx="296141" cy="51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</p:cNvCxnSpPr>
          <p:nvPr/>
        </p:nvCxnSpPr>
        <p:spPr>
          <a:xfrm flipH="1">
            <a:off x="1066800" y="4495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picture of </a:t>
            </a:r>
            <a:r>
              <a:rPr lang="en-US" dirty="0" err="1" smtClean="0"/>
              <a:t>foldr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The textbook says: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: (X Y -&gt; Y) Y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 -&gt; Y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x_n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base))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This may be clearer if we write the combiner in infix:</a:t>
            </a:r>
          </a:p>
          <a:p>
            <a:pPr>
              <a:buNone/>
            </a:pPr>
            <a:r>
              <a:rPr lang="en-US" sz="3400" dirty="0" smtClean="0"/>
              <a:t>   </a:t>
            </a:r>
            <a:r>
              <a:rPr lang="en-US" sz="3400" dirty="0" err="1" smtClean="0"/>
              <a:t>eg</a:t>
            </a:r>
            <a:r>
              <a:rPr lang="en-US" sz="3400" dirty="0" smtClean="0"/>
              <a:t>  </a:t>
            </a:r>
            <a:r>
              <a:rPr lang="en-US" sz="3400" b="1" dirty="0" smtClean="0"/>
              <a:t>(x - y) </a:t>
            </a:r>
            <a:r>
              <a:rPr lang="en-US" sz="3400" dirty="0" smtClean="0"/>
              <a:t>instead of </a:t>
            </a:r>
            <a:r>
              <a:rPr lang="en-US" sz="3400" b="1" dirty="0" smtClean="0"/>
              <a:t>(f x y) </a:t>
            </a:r>
            <a:r>
              <a:rPr lang="en-US" sz="3400" dirty="0" smtClean="0"/>
              <a:t>: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 (list x1 ... 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)) =</a:t>
            </a:r>
          </a:p>
          <a:p>
            <a:pPr>
              <a:buNone/>
            </a:pP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 x1 – (x2 – (... – (</a:t>
            </a:r>
            <a:r>
              <a:rPr lang="en-US" sz="3400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sz="3400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572000"/>
            <a:ext cx="21336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instead of </a:t>
            </a:r>
            <a:r>
              <a:rPr lang="en-US" b="1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, because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is not associative.  So it makes a difference which way you associate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x1 – x2 – x3 – x4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wanted to associate the other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Instead of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x1 – (x2 – (... –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– a)))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suppose we wanted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(((a – x1) – x2) ... –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4828" y="1874865"/>
            <a:ext cx="1754372" cy="104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foldr</a:t>
            </a:r>
            <a:r>
              <a:rPr lang="en-US" dirty="0" smtClean="0">
                <a:solidFill>
                  <a:schemeClr val="tx1"/>
                </a:solidFill>
              </a:rPr>
              <a:t> associates its operator to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828" y="3111786"/>
            <a:ext cx="1754372" cy="13113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foldl</a:t>
            </a:r>
            <a:r>
              <a:rPr lang="en-US" dirty="0" smtClean="0">
                <a:solidFill>
                  <a:schemeClr val="tx1"/>
                </a:solidFill>
              </a:rPr>
              <a:t> will associate its operator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this computation, the pipeline goes the 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33825" y="556260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foldl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f a (list x1 ... </a:t>
            </a:r>
            <a:r>
              <a:rPr lang="en-US" sz="3600" b="1" smtClean="0">
                <a:latin typeface="Consolas" pitchFamily="49" charset="0"/>
                <a:cs typeface="Consolas" pitchFamily="49" charset="0"/>
              </a:rPr>
              <a:t>x5))</a:t>
            </a:r>
            <a:endParaRPr lang="en-US" sz="3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2128405"/>
            <a:ext cx="8246544" cy="2824595"/>
            <a:chOff x="152400" y="2128405"/>
            <a:chExt cx="8246544" cy="2824595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grpSpPr>
        <p:sp>
          <p:nvSpPr>
            <p:cNvPr id="20" name="Rectangle 19"/>
            <p:cNvSpPr/>
            <p:nvPr/>
          </p:nvSpPr>
          <p:spPr>
            <a:xfrm>
              <a:off x="1066800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9332" y="2141395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4000" y="2128405"/>
              <a:ext cx="914400" cy="2824595"/>
              <a:chOff x="1276350" y="1976005"/>
              <a:chExt cx="914400" cy="28245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1" name="Straight Arrow Connector 30"/>
              <p:cNvCxnSpPr>
                <a:stCxn id="8" idx="2"/>
                <a:endCxn id="1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271530" y="2128405"/>
              <a:ext cx="914400" cy="2824595"/>
              <a:chOff x="1276350" y="1976005"/>
              <a:chExt cx="914400" cy="282459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5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97765" y="2128405"/>
              <a:ext cx="914400" cy="2824595"/>
              <a:chOff x="1276350" y="1976005"/>
              <a:chExt cx="914400" cy="282459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45295" y="2128405"/>
              <a:ext cx="914400" cy="2824595"/>
              <a:chOff x="1276350" y="1976005"/>
              <a:chExt cx="914400" cy="282459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4" name="Straight Arrow Connector 43"/>
              <p:cNvCxnSpPr>
                <a:stCxn id="42" idx="2"/>
                <a:endCxn id="43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7019059" y="2128405"/>
              <a:ext cx="914400" cy="2824595"/>
              <a:chOff x="1276350" y="1976005"/>
              <a:chExt cx="914400" cy="282459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76350" y="1976005"/>
                <a:ext cx="914400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48" name="Straight Arrow Connector 47"/>
              <p:cNvCxnSpPr>
                <a:stCxn id="46" idx="2"/>
                <a:endCxn id="47" idx="0"/>
              </p:cNvCxnSpPr>
              <p:nvPr/>
            </p:nvCxnSpPr>
            <p:spPr>
              <a:xfrm>
                <a:off x="1733550" y="2890405"/>
                <a:ext cx="0" cy="9957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2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write the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We'll use the template: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f a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[else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 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     (</a:t>
            </a:r>
            <a:r>
              <a:rPr lang="en-US" sz="2800" dirty="0" err="1" smtClean="0"/>
              <a:t>foldl</a:t>
            </a:r>
            <a:r>
              <a:rPr lang="en-US" sz="2800" dirty="0" smtClean="0"/>
              <a:t> ...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)))])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5181600"/>
            <a:ext cx="2286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We'll need to figure out what goes here.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572000" y="4648200"/>
            <a:ext cx="6096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lst</a:t>
            </a:r>
            <a:r>
              <a:rPr lang="en-US" dirty="0" smtClean="0"/>
              <a:t> is empty?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list is empty, there are no stages in the pipeline, so 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foldl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a empty) = 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30685" y="1391135"/>
            <a:ext cx="5404515" cy="1516991"/>
            <a:chOff x="152400" y="2141396"/>
            <a:chExt cx="8467941" cy="2811604"/>
          </a:xfrm>
          <a:effectLst>
            <a:outerShdw sx="1000" sy="1000" algn="ctr" rotWithShape="0">
              <a:schemeClr val="bg1"/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066800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5941" y="2141396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0" y="2190515"/>
              <a:ext cx="1144081" cy="2762485"/>
              <a:chOff x="1276350" y="2038115"/>
              <a:chExt cx="1144081" cy="276248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x1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3" name="Straight Arrow Connector 32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271528" y="2190515"/>
              <a:ext cx="1144083" cy="2762485"/>
              <a:chOff x="1276348" y="2038115"/>
              <a:chExt cx="1144083" cy="276248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x3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30" name="Straight Arrow Connector 29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897763" y="2190515"/>
              <a:ext cx="1144083" cy="2762485"/>
              <a:chOff x="1276348" y="2038115"/>
              <a:chExt cx="1144083" cy="27624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76348" y="2038115"/>
                <a:ext cx="1144083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x2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7" name="Straight Arrow Connector 26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645295" y="2190515"/>
              <a:ext cx="1144081" cy="2762485"/>
              <a:chOff x="1276350" y="2038115"/>
              <a:chExt cx="1144081" cy="27624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76350" y="2038115"/>
                <a:ext cx="114408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x4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23" idx="0"/>
              </p:cNvCxnSpPr>
              <p:nvPr/>
            </p:nvCxnSpPr>
            <p:spPr>
              <a:xfrm flipH="1">
                <a:off x="1733550" y="2952514"/>
                <a:ext cx="11484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19059" y="2190515"/>
              <a:ext cx="1150201" cy="2762485"/>
              <a:chOff x="1276350" y="2038115"/>
              <a:chExt cx="1150201" cy="276248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76350" y="2038115"/>
                <a:ext cx="1150201" cy="914400"/>
              </a:xfrm>
              <a:prstGeom prst="rect">
                <a:avLst/>
              </a:prstGeom>
              <a:noFill/>
              <a:ln w="12700">
                <a:noFill/>
                <a:tailEnd type="stealth" w="lg" len="lg"/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Consolas" pitchFamily="49" charset="0"/>
                    <a:cs typeface="Consolas" pitchFamily="49" charset="0"/>
                  </a:rPr>
                  <a:t>x5</a:t>
                </a:r>
                <a:endParaRPr lang="en-US" sz="36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76350" y="3886200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stealth" w="lg" len="lg"/>
              </a:ln>
              <a:effectLst>
                <a:outerShdw blurRad="40000" dist="20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cxnSp>
            <p:nvCxnSpPr>
              <p:cNvPr id="21" name="Straight Arrow Connector 20"/>
              <p:cNvCxnSpPr>
                <a:stCxn id="19" idx="2"/>
                <a:endCxn id="20" idx="0"/>
              </p:cNvCxnSpPr>
              <p:nvPr/>
            </p:nvCxnSpPr>
            <p:spPr>
              <a:xfrm flipH="1">
                <a:off x="1733550" y="2952514"/>
                <a:ext cx="117901" cy="933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52400" y="4038600"/>
              <a:ext cx="914400" cy="914400"/>
            </a:xfrm>
            <a:prstGeom prst="rect">
              <a:avLst/>
            </a:prstGeom>
            <a:noFill/>
            <a:ln w="12700">
              <a:noFill/>
              <a:tailEnd type="stealth" w="lg" len="lg"/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sz="36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559695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593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2165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438400" y="4495800"/>
              <a:ext cx="4593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66800" y="4495800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939580" y="4495800"/>
              <a:ext cx="459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7862a2f7e323ec64aba5414cb5a822fc69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1400</Words>
  <Application>Microsoft Office PowerPoint</Application>
  <PresentationFormat>On-screen Show (4:3)</PresentationFormat>
  <Paragraphs>299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Foldr and Foldl</vt:lpstr>
      <vt:lpstr>Lesson Outline</vt:lpstr>
      <vt:lpstr>Learning Objectives</vt:lpstr>
      <vt:lpstr>Foldr: the general picture</vt:lpstr>
      <vt:lpstr>Another picture of foldr</vt:lpstr>
      <vt:lpstr>What if we wanted to associate the other way?</vt:lpstr>
      <vt:lpstr>For this computation, the pipeline goes the other way</vt:lpstr>
      <vt:lpstr>Let's write the code</vt:lpstr>
      <vt:lpstr>What if lst is empty?</vt:lpstr>
      <vt:lpstr>What if the list is non-empty?</vt:lpstr>
      <vt:lpstr>So for a non-empty list</vt:lpstr>
      <vt:lpstr>Putting this together</vt:lpstr>
      <vt:lpstr>Let's do a computation</vt:lpstr>
      <vt:lpstr>What's the contract?</vt:lpstr>
      <vt:lpstr>Purpose Statement (1)</vt:lpstr>
      <vt:lpstr>Can we describe this using an invariant?</vt:lpstr>
      <vt:lpstr>Purpose Statement using invariant</vt:lpstr>
      <vt:lpstr>Let's apply this to subtraction</vt:lpstr>
      <vt:lpstr>Code, with simple purpose statement</vt:lpstr>
      <vt:lpstr>Code, with fancier purpose statement</vt:lpstr>
      <vt:lpstr>Or using foldl</vt:lpstr>
      <vt:lpstr>Another application: Simulation</vt:lpstr>
      <vt:lpstr>An Application: Simulation</vt:lpstr>
      <vt:lpstr>Or using foldl 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129</cp:revision>
  <dcterms:created xsi:type="dcterms:W3CDTF">2010-06-24T16:22:15Z</dcterms:created>
  <dcterms:modified xsi:type="dcterms:W3CDTF">2015-10-26T01:24:24Z</dcterms:modified>
</cp:coreProperties>
</file>