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0"/>
  </p:notesMasterIdLst>
  <p:sldIdLst>
    <p:sldId id="257" r:id="rId2"/>
    <p:sldId id="332" r:id="rId3"/>
    <p:sldId id="331" r:id="rId4"/>
    <p:sldId id="341" r:id="rId5"/>
    <p:sldId id="355" r:id="rId6"/>
    <p:sldId id="342" r:id="rId7"/>
    <p:sldId id="351" r:id="rId8"/>
    <p:sldId id="352" r:id="rId9"/>
    <p:sldId id="353" r:id="rId10"/>
    <p:sldId id="354" r:id="rId11"/>
    <p:sldId id="356" r:id="rId12"/>
    <p:sldId id="357" r:id="rId13"/>
    <p:sldId id="360" r:id="rId14"/>
    <p:sldId id="363" r:id="rId15"/>
    <p:sldId id="358" r:id="rId16"/>
    <p:sldId id="359" r:id="rId17"/>
    <p:sldId id="339" r:id="rId18"/>
    <p:sldId id="340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4" autoAdjust="0"/>
    <p:restoredTop sz="99571" autoAdjust="0"/>
  </p:normalViewPr>
  <p:slideViewPr>
    <p:cSldViewPr>
      <p:cViewPr varScale="1">
        <p:scale>
          <a:sx n="118" d="100"/>
          <a:sy n="118" d="100"/>
        </p:scale>
        <p:origin x="1164" y="96"/>
      </p:cViewPr>
      <p:guideLst>
        <p:guide orient="horz" pos="16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 to Week 3, Lesson 2: Recursive Data Definitions Everywhere</a:t>
            </a:r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this lesson, we will see some of the many ways in which recursive data definitions can arise.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35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test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number-list-with-stress-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tests.rkt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you can find in the Examples section. [CLIP] [Capture demo from sp12 lecture 5]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06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0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75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33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38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38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64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60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1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4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3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5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81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2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Invariants and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7.6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stress-test it...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042852"/>
              </p:ext>
            </p:extLst>
          </p:nvPr>
        </p:nvGraphicFramePr>
        <p:xfrm>
          <a:off x="2286000" y="3048000"/>
          <a:ext cx="4572000" cy="2768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 context argument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without context argument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184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506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1972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8000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8196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16000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34907</a:t>
                      </a:r>
                      <a:endParaRPr lang="en-US" dirty="0"/>
                    </a:p>
                  </a:txBody>
                  <a:tcPr marL="139092" marR="13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6002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Let's run both versions </a:t>
            </a:r>
            <a:r>
              <a:rPr lang="en-US" smtClean="0"/>
              <a:t>on </a:t>
            </a:r>
            <a:r>
              <a:rPr lang="en-US" smtClean="0"/>
              <a:t>lists </a:t>
            </a:r>
            <a:r>
              <a:rPr lang="en-US" dirty="0" smtClean="0"/>
              <a:t>of different lengths and see how long they take to run.  Code for this is 07-1-number-list-with-stress-tests.rkt.</a:t>
            </a:r>
          </a:p>
          <a:p>
            <a:endParaRPr lang="en-US" dirty="0"/>
          </a:p>
          <a:p>
            <a:r>
              <a:rPr lang="en-US" dirty="0" smtClean="0"/>
              <a:t>Times in milliseconds: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observe?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length of list doubles,</a:t>
            </a:r>
          </a:p>
          <a:p>
            <a:pPr lvl="1"/>
            <a:r>
              <a:rPr lang="en-US" dirty="0" smtClean="0"/>
              <a:t>the time with the context argument approximately doubles</a:t>
            </a:r>
          </a:p>
          <a:p>
            <a:pPr lvl="1"/>
            <a:r>
              <a:rPr lang="en-US" dirty="0" smtClean="0"/>
              <a:t>the time without the context argument approximately quadruples (4x)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dirty="0" smtClean="0"/>
              <a:t> has length </a:t>
            </a:r>
            <a:r>
              <a:rPr lang="en-US" i="1" dirty="0" smtClean="0"/>
              <a:t>N</a:t>
            </a:r>
            <a:r>
              <a:rPr lang="en-US" dirty="0" smtClean="0"/>
              <a:t>, then without an accumulator: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(number-list-combiner 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 smtClean="0"/>
              <a:t>takes time proportional to </a:t>
            </a:r>
            <a:r>
              <a:rPr lang="en-US" i="1" dirty="0" smtClean="0"/>
              <a:t>N</a:t>
            </a:r>
            <a:r>
              <a:rPr lang="en-US" dirty="0" smtClean="0"/>
              <a:t> (we say it is </a:t>
            </a:r>
            <a:r>
              <a:rPr lang="en-US" b="1" i="1" dirty="0" smtClean="0"/>
              <a:t>O(N) 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(number-list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 smtClean="0"/>
              <a:t>calls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number-list-helper</a:t>
            </a:r>
            <a:r>
              <a:rPr lang="en-US" dirty="0" smtClean="0"/>
              <a:t> </a:t>
            </a:r>
            <a:r>
              <a:rPr lang="en-US" i="1" dirty="0" smtClean="0"/>
              <a:t>O(N)</a:t>
            </a:r>
            <a:r>
              <a:rPr lang="en-US" dirty="0" smtClean="0"/>
              <a:t> times.</a:t>
            </a:r>
          </a:p>
          <a:p>
            <a:pPr lvl="1"/>
            <a:r>
              <a:rPr lang="en-US" dirty="0" smtClean="0"/>
              <a:t>So the whole thing takes </a:t>
            </a:r>
            <a:r>
              <a:rPr lang="en-US" b="1" i="1" dirty="0" smtClean="0"/>
              <a:t>O(N^2) 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version with accumulator runs in time </a:t>
            </a:r>
            <a:r>
              <a:rPr lang="en-US" b="1" i="1" dirty="0" smtClean="0"/>
              <a:t>O(N)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much, much faster!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6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could do the same thing with Fred-expressions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adding new bound variables on the way down, subtract them on the way up: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97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;; STRATEGY: Use template for </a:t>
            </a:r>
            <a:r>
              <a:rPr lang="en-US" sz="1800" dirty="0" err="1" smtClean="0"/>
              <a:t>FredExp</a:t>
            </a:r>
            <a:r>
              <a:rPr lang="en-US" sz="1800" dirty="0" smtClean="0"/>
              <a:t> on f</a:t>
            </a:r>
          </a:p>
          <a:p>
            <a:endParaRPr lang="en-US" sz="1800" dirty="0" smtClean="0"/>
          </a:p>
          <a:p>
            <a:r>
              <a:rPr lang="en-US" sz="1800" dirty="0" smtClean="0"/>
              <a:t>(</a:t>
            </a:r>
            <a:r>
              <a:rPr lang="en-US" sz="1800" dirty="0"/>
              <a:t>define (free-</a:t>
            </a:r>
            <a:r>
              <a:rPr lang="en-US" sz="1800" dirty="0" err="1"/>
              <a:t>vars</a:t>
            </a:r>
            <a:r>
              <a:rPr lang="en-US" sz="1800" dirty="0"/>
              <a:t> f) </a:t>
            </a:r>
          </a:p>
          <a:p>
            <a:r>
              <a:rPr lang="en-US" sz="1800" dirty="0"/>
              <a:t>  (</a:t>
            </a:r>
            <a:r>
              <a:rPr lang="en-US" sz="1800" dirty="0" err="1"/>
              <a:t>cond</a:t>
            </a:r>
            <a:endParaRPr lang="en-US" sz="1800" dirty="0"/>
          </a:p>
          <a:p>
            <a:r>
              <a:rPr lang="en-US" sz="1800" dirty="0"/>
              <a:t>    [(</a:t>
            </a:r>
            <a:r>
              <a:rPr lang="en-US" sz="1800" dirty="0" err="1"/>
              <a:t>var</a:t>
            </a:r>
            <a:r>
              <a:rPr lang="en-US" sz="1800" dirty="0"/>
              <a:t>? f) (list (</a:t>
            </a:r>
            <a:r>
              <a:rPr lang="en-US" sz="1800" dirty="0" err="1"/>
              <a:t>var</a:t>
            </a:r>
            <a:r>
              <a:rPr lang="en-US" sz="1800" dirty="0"/>
              <a:t>-name f))]</a:t>
            </a:r>
          </a:p>
          <a:p>
            <a:r>
              <a:rPr lang="en-US" sz="1800" dirty="0"/>
              <a:t>    [(lam? f) (set-minus</a:t>
            </a:r>
          </a:p>
          <a:p>
            <a:r>
              <a:rPr lang="en-US" sz="1800" dirty="0"/>
              <a:t>                (free-</a:t>
            </a:r>
            <a:r>
              <a:rPr lang="en-US" sz="1800" dirty="0" err="1"/>
              <a:t>vars</a:t>
            </a:r>
            <a:r>
              <a:rPr lang="en-US" sz="1800" dirty="0"/>
              <a:t> (lam-body f))</a:t>
            </a:r>
          </a:p>
          <a:p>
            <a:r>
              <a:rPr lang="en-US" sz="1800" dirty="0"/>
              <a:t>                (lam-</a:t>
            </a:r>
            <a:r>
              <a:rPr lang="en-US" sz="1800" dirty="0" err="1"/>
              <a:t>var</a:t>
            </a:r>
            <a:r>
              <a:rPr lang="en-US" sz="1800" dirty="0"/>
              <a:t> f))]</a:t>
            </a:r>
          </a:p>
          <a:p>
            <a:r>
              <a:rPr lang="en-US" sz="1800" dirty="0"/>
              <a:t>    [(app? f) (set-union</a:t>
            </a:r>
          </a:p>
          <a:p>
            <a:r>
              <a:rPr lang="en-US" sz="1800" dirty="0"/>
              <a:t>                (free-</a:t>
            </a:r>
            <a:r>
              <a:rPr lang="en-US" sz="1800" dirty="0" err="1"/>
              <a:t>vars</a:t>
            </a:r>
            <a:r>
              <a:rPr lang="en-US" sz="1800" dirty="0"/>
              <a:t> (app-</a:t>
            </a:r>
            <a:r>
              <a:rPr lang="en-US" sz="1800" dirty="0" err="1"/>
              <a:t>fn</a:t>
            </a:r>
            <a:r>
              <a:rPr lang="en-US" sz="1800" dirty="0"/>
              <a:t> f))</a:t>
            </a:r>
          </a:p>
          <a:p>
            <a:r>
              <a:rPr lang="en-US" sz="1800" dirty="0"/>
              <a:t>                (free-</a:t>
            </a:r>
            <a:r>
              <a:rPr lang="en-US" sz="1800" dirty="0" err="1"/>
              <a:t>vars</a:t>
            </a:r>
            <a:r>
              <a:rPr lang="en-US" sz="1800" dirty="0"/>
              <a:t> (app-</a:t>
            </a:r>
            <a:r>
              <a:rPr lang="en-US" sz="1800" dirty="0" err="1"/>
              <a:t>arg</a:t>
            </a:r>
            <a:r>
              <a:rPr lang="en-US" sz="1800" dirty="0"/>
              <a:t> f)))]))</a:t>
            </a:r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600" y="1600200"/>
            <a:ext cx="2743200" cy="2514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We can write </a:t>
            </a:r>
            <a:r>
              <a:rPr lang="en-US" sz="1400" b="1" dirty="0">
                <a:solidFill>
                  <a:schemeClr val="tx1"/>
                </a:solidFill>
              </a:rPr>
              <a:t>free-</a:t>
            </a:r>
            <a:r>
              <a:rPr lang="en-US" sz="1400" b="1" dirty="0" err="1">
                <a:solidFill>
                  <a:schemeClr val="tx1"/>
                </a:solidFill>
              </a:rPr>
              <a:t>vars</a:t>
            </a:r>
            <a:r>
              <a:rPr lang="en-US" sz="1400" dirty="0">
                <a:solidFill>
                  <a:schemeClr val="tx1"/>
                </a:solidFill>
              </a:rPr>
              <a:t> as a straightforward structural decomposition, using the set operations from </a:t>
            </a:r>
            <a:r>
              <a:rPr lang="en-US" sz="1400" b="1" dirty="0" err="1">
                <a:solidFill>
                  <a:schemeClr val="tx1"/>
                </a:solidFill>
              </a:rPr>
              <a:t>sets.rkt</a:t>
            </a:r>
            <a:r>
              <a:rPr lang="en-US" sz="1400" dirty="0">
                <a:solidFill>
                  <a:schemeClr val="tx1"/>
                </a:solidFill>
              </a:rPr>
              <a:t>.  At each </a:t>
            </a:r>
            <a:r>
              <a:rPr lang="en-US" sz="1400" b="1" dirty="0" smtClean="0">
                <a:solidFill>
                  <a:schemeClr val="tx1"/>
                </a:solidFill>
              </a:rPr>
              <a:t>lam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>
                <a:solidFill>
                  <a:schemeClr val="tx1"/>
                </a:solidFill>
              </a:rPr>
              <a:t>we </a:t>
            </a:r>
            <a:r>
              <a:rPr lang="en-US" sz="1400" dirty="0" smtClean="0">
                <a:solidFill>
                  <a:schemeClr val="tx1"/>
                </a:solidFill>
              </a:rPr>
              <a:t>find all the variables in the body, and then remove </a:t>
            </a:r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 dirty="0" smtClean="0">
                <a:solidFill>
                  <a:schemeClr val="tx1"/>
                </a:solidFill>
              </a:rPr>
              <a:t>lambda-variable from that set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We </a:t>
            </a:r>
            <a:r>
              <a:rPr lang="en-US" sz="1400" dirty="0">
                <a:solidFill>
                  <a:schemeClr val="tx1"/>
                </a:solidFill>
              </a:rPr>
              <a:t>use </a:t>
            </a:r>
            <a:r>
              <a:rPr lang="en-US" sz="1400" b="1" dirty="0">
                <a:solidFill>
                  <a:schemeClr val="tx1"/>
                </a:solidFill>
              </a:rPr>
              <a:t>set-union</a:t>
            </a:r>
            <a:r>
              <a:rPr lang="en-US" sz="1400" dirty="0">
                <a:solidFill>
                  <a:schemeClr val="tx1"/>
                </a:solidFill>
              </a:rPr>
              <a:t>, rather than </a:t>
            </a:r>
            <a:r>
              <a:rPr lang="en-US" sz="1400" b="1" dirty="0">
                <a:solidFill>
                  <a:schemeClr val="tx1"/>
                </a:solidFill>
              </a:rPr>
              <a:t>append</a:t>
            </a:r>
            <a:r>
              <a:rPr lang="en-US" sz="1400" dirty="0">
                <a:solidFill>
                  <a:schemeClr val="tx1"/>
                </a:solidFill>
              </a:rPr>
              <a:t> or something like it, because we are supposed to return a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5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Fred-expressions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071549"/>
              </p:ext>
            </p:extLst>
          </p:nvPr>
        </p:nvGraphicFramePr>
        <p:xfrm>
          <a:off x="2133600" y="1663700"/>
          <a:ext cx="47625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3500"/>
                <a:gridCol w="16764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Size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no context </a:t>
                      </a:r>
                      <a:r>
                        <a:rPr lang="en-US" b="1" dirty="0" err="1" smtClean="0"/>
                        <a:t>arg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with</a:t>
                      </a:r>
                      <a:r>
                        <a:rPr lang="en-US" b="1" baseline="0" dirty="0" smtClean="0"/>
                        <a:t> context </a:t>
                      </a:r>
                      <a:r>
                        <a:rPr lang="en-US" b="1" baseline="0" dirty="0" err="1" smtClean="0"/>
                        <a:t>arg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81,919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655,358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2,621,439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10732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1591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62400" y="3962400"/>
            <a:ext cx="3962400" cy="2209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We saw similar speedups with the </a:t>
            </a:r>
            <a:r>
              <a:rPr lang="en-US" dirty="0" err="1" smtClean="0">
                <a:solidFill>
                  <a:schemeClr val="tx1"/>
                </a:solidFill>
              </a:rPr>
              <a:t>FredExp</a:t>
            </a:r>
            <a:r>
              <a:rPr lang="en-US" dirty="0" smtClean="0">
                <a:solidFill>
                  <a:schemeClr val="tx1"/>
                </a:solidFill>
              </a:rPr>
              <a:t> example. From this evidence, it's clear the version with the context argument runs much faster, but there's not enough data here to see whether there's an asymptotic speedup (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 O(n) </a:t>
            </a:r>
            <a:r>
              <a:rPr lang="en-US" dirty="0" err="1" smtClean="0">
                <a:solidFill>
                  <a:schemeClr val="tx1"/>
                </a:solidFill>
              </a:rPr>
              <a:t>vs</a:t>
            </a:r>
            <a:r>
              <a:rPr lang="en-US" dirty="0" smtClean="0">
                <a:solidFill>
                  <a:schemeClr val="tx1"/>
                </a:solidFill>
              </a:rPr>
              <a:t> O(n^2))</a:t>
            </a:r>
          </a:p>
        </p:txBody>
      </p:sp>
    </p:spTree>
    <p:extLst>
      <p:ext uri="{BB962C8B-B14F-4D97-AF65-F5344CB8AC3E}">
        <p14:creationId xmlns:p14="http://schemas.microsoft.com/office/powerpoint/2010/main" val="15541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performance really isn't the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real point of invariants is to </a:t>
            </a:r>
            <a:r>
              <a:rPr lang="en-US" i="1" dirty="0" smtClean="0">
                <a:solidFill>
                  <a:srgbClr val="FF0000"/>
                </a:solidFill>
              </a:rPr>
              <a:t>document the assumptions</a:t>
            </a:r>
            <a:r>
              <a:rPr lang="en-US" dirty="0" smtClean="0"/>
              <a:t> that a function makes about the world it lives in.</a:t>
            </a:r>
          </a:p>
          <a:p>
            <a:r>
              <a:rPr lang="en-US" dirty="0" smtClean="0"/>
              <a:t>Many times, those assumptions are things the function cannot check except with great difficulty</a:t>
            </a:r>
          </a:p>
          <a:p>
            <a:pPr lvl="1"/>
            <a:r>
              <a:rPr lang="en-US" dirty="0" smtClean="0"/>
              <a:t>e.g., the order contains no duplicates</a:t>
            </a:r>
          </a:p>
          <a:p>
            <a:pPr lvl="1"/>
            <a:r>
              <a:rPr lang="en-US" dirty="0" smtClean="0"/>
              <a:t>e.g., the inventory is sorted</a:t>
            </a:r>
          </a:p>
          <a:p>
            <a:r>
              <a:rPr lang="en-US" dirty="0" smtClean="0"/>
              <a:t>You want to check these things once, and then the other functions can rely on them.</a:t>
            </a:r>
          </a:p>
          <a:p>
            <a:r>
              <a:rPr lang="en-US" dirty="0" smtClean="0"/>
              <a:t>This also means you have a single point of control for these checks</a:t>
            </a:r>
          </a:p>
          <a:p>
            <a:pPr lvl="1"/>
            <a:r>
              <a:rPr lang="en-US" dirty="0" smtClean="0"/>
              <a:t>this leads to a better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now be </a:t>
            </a:r>
            <a:r>
              <a:rPr lang="en-US" dirty="0"/>
              <a:t>able to</a:t>
            </a:r>
          </a:p>
          <a:p>
            <a:pPr lvl="1"/>
            <a:r>
              <a:rPr lang="en-US" dirty="0" smtClean="0"/>
              <a:t>show </a:t>
            </a:r>
            <a:r>
              <a:rPr lang="en-US" dirty="0"/>
              <a:t>two examples of functions that can be written either with context arguments or without them</a:t>
            </a:r>
          </a:p>
          <a:p>
            <a:pPr lvl="1"/>
            <a:r>
              <a:rPr lang="en-US" dirty="0"/>
              <a:t>explain why the version with context arguments are far more efficient</a:t>
            </a:r>
          </a:p>
          <a:p>
            <a:pPr lvl="1"/>
            <a:r>
              <a:rPr lang="en-US" dirty="0"/>
              <a:t>explain how context arguments and invariants can lead to better designs.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7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Problem </a:t>
            </a:r>
            <a:r>
              <a:rPr lang="en-US" smtClean="0"/>
              <a:t>Set 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function can rely on an invariant, it can more efficient, because it doesn't need to re-create the information carried by the invariant.</a:t>
            </a:r>
          </a:p>
          <a:p>
            <a:r>
              <a:rPr lang="en-US" dirty="0" smtClean="0"/>
              <a:t>Many functions are O(n) with a context argument, but O(n^2) without one.</a:t>
            </a:r>
          </a:p>
          <a:p>
            <a:r>
              <a:rPr lang="en-US" dirty="0" smtClean="0"/>
              <a:t>We'll look at some illustrative examples.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the student should be able to</a:t>
            </a:r>
          </a:p>
          <a:p>
            <a:pPr lvl="1"/>
            <a:r>
              <a:rPr lang="en-US" dirty="0" smtClean="0"/>
              <a:t>show two examples of functions that can be written either with context arguments or without them</a:t>
            </a:r>
          </a:p>
          <a:p>
            <a:pPr lvl="1"/>
            <a:r>
              <a:rPr lang="en-US" dirty="0" smtClean="0"/>
              <a:t>explain why the version with context arguments are far more efficient</a:t>
            </a:r>
          </a:p>
          <a:p>
            <a:pPr lvl="1"/>
            <a:r>
              <a:rPr lang="en-US" dirty="0" smtClean="0"/>
              <a:t>explain how context arguments and invariants can lead to better designs.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number-list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NumberedX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is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 (list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X)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NumberedListOfX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a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ListOfNumberedX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number-list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NumberedListOfX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RETURNS: a list like the original, but with the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elements numbered consecutively, starting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from 1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(number-list (list 22 44 33))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= (list (list 1 22) (list 2 44) (list 3 33))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(number-list    (list 44 33))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= (list (list 1 44) (list 2 33))</a:t>
            </a:r>
          </a:p>
          <a:p>
            <a:pPr>
              <a:spcBef>
                <a:spcPts val="0"/>
              </a:spcBef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86399" y="6019800"/>
            <a:ext cx="3293125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Here's the example we looked at back in Lesson 7.1.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 was our solution, with a context argument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/>
            <a:r>
              <a:rPr lang="en-US" dirty="0"/>
              <a:t>;; number-list-from </a:t>
            </a:r>
          </a:p>
          <a:p>
            <a:pPr marL="0" indent="0"/>
            <a:r>
              <a:rPr lang="en-US" dirty="0"/>
              <a:t>;;   : </a:t>
            </a:r>
            <a:r>
              <a:rPr lang="en-US" dirty="0" err="1" smtClean="0"/>
              <a:t>ListOfX</a:t>
            </a:r>
            <a:r>
              <a:rPr lang="en-US" dirty="0" smtClean="0"/>
              <a:t> </a:t>
            </a:r>
            <a:r>
              <a:rPr lang="en-US" dirty="0"/>
              <a:t>Number -&gt; </a:t>
            </a:r>
            <a:r>
              <a:rPr lang="en-US" dirty="0" err="1" smtClean="0"/>
              <a:t>NumberedListOfX</a:t>
            </a:r>
            <a:endParaRPr lang="en-US" dirty="0"/>
          </a:p>
          <a:p>
            <a:r>
              <a:rPr lang="en-US" dirty="0"/>
              <a:t>;; GIVEN: a </a:t>
            </a:r>
            <a:r>
              <a:rPr lang="en-US" dirty="0" err="1"/>
              <a:t>sublist</a:t>
            </a:r>
            <a:r>
              <a:rPr lang="en-US" dirty="0"/>
              <a:t> </a:t>
            </a:r>
            <a:r>
              <a:rPr lang="en-US" dirty="0" err="1"/>
              <a:t>slst</a:t>
            </a:r>
            <a:endParaRPr lang="en-US" dirty="0"/>
          </a:p>
          <a:p>
            <a:r>
              <a:rPr lang="en-US" dirty="0"/>
              <a:t>;; WHERE: </a:t>
            </a:r>
            <a:r>
              <a:rPr lang="en-US" dirty="0" err="1"/>
              <a:t>slst</a:t>
            </a:r>
            <a:r>
              <a:rPr lang="en-US" dirty="0"/>
              <a:t> is the n-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sublist</a:t>
            </a:r>
            <a:r>
              <a:rPr lang="en-US" dirty="0"/>
              <a:t> of some list lst0</a:t>
            </a:r>
          </a:p>
          <a:p>
            <a:r>
              <a:rPr lang="en-US" dirty="0"/>
              <a:t>;; RETURNS: a copy of </a:t>
            </a:r>
            <a:r>
              <a:rPr lang="en-US" dirty="0" err="1"/>
              <a:t>slst</a:t>
            </a:r>
            <a:r>
              <a:rPr lang="en-US" dirty="0"/>
              <a:t> numbered according to its</a:t>
            </a:r>
          </a:p>
          <a:p>
            <a:r>
              <a:rPr lang="en-US" dirty="0"/>
              <a:t>;;  position in lst0.</a:t>
            </a:r>
          </a:p>
          <a:p>
            <a:r>
              <a:rPr lang="en-US" dirty="0"/>
              <a:t>;; </a:t>
            </a:r>
            <a:r>
              <a:rPr lang="en-US" dirty="0" smtClean="0"/>
              <a:t>STRATEGY: </a:t>
            </a:r>
            <a:r>
              <a:rPr lang="en-US" dirty="0"/>
              <a:t>struct </a:t>
            </a:r>
            <a:r>
              <a:rPr lang="en-US" dirty="0" err="1"/>
              <a:t>decomp</a:t>
            </a:r>
            <a:r>
              <a:rPr lang="en-US" dirty="0"/>
              <a:t>  on </a:t>
            </a:r>
            <a:r>
              <a:rPr lang="en-US" dirty="0" err="1"/>
              <a:t>slst</a:t>
            </a:r>
            <a:r>
              <a:rPr lang="en-US" dirty="0"/>
              <a:t> : </a:t>
            </a:r>
            <a:r>
              <a:rPr lang="en-US" dirty="0" err="1"/>
              <a:t>ListOf</a:t>
            </a:r>
            <a:r>
              <a:rPr lang="en-US" dirty="0"/>
              <a:t>&lt;X&gt; </a:t>
            </a:r>
            <a:endParaRPr lang="en-US" dirty="0" smtClean="0"/>
          </a:p>
          <a:p>
            <a:pPr marL="0" indent="0"/>
            <a:r>
              <a:rPr lang="en-US" dirty="0"/>
              <a:t>(define (number-list-from </a:t>
            </a:r>
            <a:r>
              <a:rPr lang="en-US" dirty="0" err="1"/>
              <a:t>lst</a:t>
            </a:r>
            <a:r>
              <a:rPr lang="en-US" dirty="0"/>
              <a:t> n)</a:t>
            </a:r>
          </a:p>
          <a:p>
            <a:pPr marL="0" indent="0"/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pPr marL="0" indent="0"/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empty]</a:t>
            </a:r>
          </a:p>
          <a:p>
            <a:pPr marL="0" indent="0"/>
            <a:r>
              <a:rPr lang="en-US" dirty="0"/>
              <a:t>    [else</a:t>
            </a:r>
          </a:p>
          <a:p>
            <a:pPr marL="0" indent="0"/>
            <a:r>
              <a:rPr lang="en-US" dirty="0"/>
              <a:t>      (cons</a:t>
            </a:r>
          </a:p>
          <a:p>
            <a:pPr marL="0" indent="0"/>
            <a:r>
              <a:rPr lang="en-US" dirty="0"/>
              <a:t>        (list n (first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pPr marL="0" indent="0"/>
            <a:r>
              <a:rPr lang="en-US" dirty="0"/>
              <a:t>        (number-list-from (rest </a:t>
            </a:r>
            <a:r>
              <a:rPr lang="en-US" dirty="0" err="1"/>
              <a:t>lst</a:t>
            </a:r>
            <a:r>
              <a:rPr lang="en-US" dirty="0"/>
              <a:t>) (+ n 1)))]))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3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we do this directly?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(number-list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 empty]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(number-list-combiner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(first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(number-list (rest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What must </a:t>
            </a:r>
            <a:r>
              <a:rPr lang="en-US" sz="2400" b="1" dirty="0" smtClean="0">
                <a:cs typeface="Courier New" pitchFamily="49" charset="0"/>
              </a:rPr>
              <a:t>number-list-combiner</a:t>
            </a:r>
            <a:r>
              <a:rPr lang="en-US" sz="2400" dirty="0" smtClean="0">
                <a:cs typeface="Courier New" pitchFamily="49" charset="0"/>
              </a:rPr>
              <a:t> do?  Let's look at our example.</a:t>
            </a:r>
          </a:p>
          <a:p>
            <a:pPr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must number-list-combiner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(number-list (list 22 44 33))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 (number-list-combiner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22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(number-list (list 44 33)))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 (number-list-combiner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22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(list (list 1 44) (list 2 33)))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 </a:t>
            </a: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 (list (list 1 22) (list 2 44) (list 3 33))</a:t>
            </a: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1066800" y="4724400"/>
            <a:ext cx="2057400" cy="685800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magic!</a:t>
            </a:r>
          </a:p>
        </p:txBody>
      </p:sp>
    </p:spTree>
    <p:extLst>
      <p:ext uri="{BB962C8B-B14F-4D97-AF65-F5344CB8AC3E}">
        <p14:creationId xmlns:p14="http://schemas.microsoft.com/office/powerpoint/2010/main" val="38969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must number-list-combiner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1653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(number-list-combiner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22  (list (list 1 44) (list 2 33)))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= (list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(list 1 22) (list 2 44) (list 3 33))</a:t>
            </a: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 rot="20047436">
            <a:off x="1874590" y="2336728"/>
            <a:ext cx="381000" cy="646567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343400" y="2438400"/>
            <a:ext cx="381000" cy="5334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6324600" y="2438400"/>
            <a:ext cx="381000" cy="5334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 rot="16200000" flipH="1" flipV="1">
            <a:off x="4958675" y="1780429"/>
            <a:ext cx="443834" cy="3740977"/>
          </a:xfrm>
          <a:prstGeom prst="rightBrace">
            <a:avLst>
              <a:gd name="adj1" fmla="val 34085"/>
              <a:gd name="adj2" fmla="val 5000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42420" y="3960167"/>
            <a:ext cx="2240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 see a map here</a:t>
            </a:r>
            <a:endParaRPr lang="en-US" sz="2400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4038600" y="1905000"/>
            <a:ext cx="457200" cy="5943600"/>
          </a:xfrm>
          <a:prstGeom prst="rightBrace">
            <a:avLst>
              <a:gd name="adj1" fmla="val 30208"/>
              <a:gd name="adj2" fmla="val 5000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74689" y="5410199"/>
            <a:ext cx="21850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And a cons 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344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now we can write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;; number-list-combiner : 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;;    X 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NumberedListOfX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NumberedListOfX</a:t>
            </a:r>
            <a:endParaRPr lang="en-US" sz="15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;; GIVEN: x1 and ((1 x2) (2 x3) ...), 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;; RETURNS: the list ((1 x1) (2 x2) (3 x3) ...)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;; strategy: Use HOFC map on numbered-list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(define (number-list-combiner first-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numbered-list)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(cons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  (list 1 first-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  (map</a:t>
            </a:r>
          </a:p>
          <a:p>
            <a:pPr>
              <a:buNone/>
            </a:pPr>
            <a:r>
              <a:rPr lang="en-US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   ;; (list Number X) -&gt; (list Number X)</a:t>
            </a:r>
          </a:p>
          <a:p>
            <a:pPr>
              <a:buNone/>
            </a:pPr>
            <a:r>
              <a:rPr lang="en-US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   ;; RETURNS: a list like the original, </a:t>
            </a:r>
          </a:p>
          <a:p>
            <a:pPr>
              <a:buNone/>
            </a:pPr>
            <a:r>
              <a:rPr lang="en-US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   ;; but with the first element incremented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    (lambda (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elt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      (list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        (+ 1 (first 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elt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        (second 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elt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    numbered-list)))</a:t>
            </a:r>
            <a:endParaRPr lang="en-US" sz="15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584851334177d479d8338d759815458323f656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4837</TotalTime>
  <Words>1264</Words>
  <Application>Microsoft Office PowerPoint</Application>
  <PresentationFormat>On-screen Show (4:3)</PresentationFormat>
  <Paragraphs>197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1_Office Theme</vt:lpstr>
      <vt:lpstr>Invariants and Performance</vt:lpstr>
      <vt:lpstr>Lesson Introduction</vt:lpstr>
      <vt:lpstr>Learning Objectives</vt:lpstr>
      <vt:lpstr>Example 1: number-list</vt:lpstr>
      <vt:lpstr>Here was our solution, with a context argument</vt:lpstr>
      <vt:lpstr>Could we do this directly?</vt:lpstr>
      <vt:lpstr>What must number-list-combiner do?</vt:lpstr>
      <vt:lpstr>What must number-list-combiner do?</vt:lpstr>
      <vt:lpstr>So now we can write the code</vt:lpstr>
      <vt:lpstr>Let's stress-test it...</vt:lpstr>
      <vt:lpstr>What do we observe?</vt:lpstr>
      <vt:lpstr>What happened here?</vt:lpstr>
      <vt:lpstr>You could do the same thing with Fred-expressions</vt:lpstr>
      <vt:lpstr>Function Definition</vt:lpstr>
      <vt:lpstr>Fred-expressions</vt:lpstr>
      <vt:lpstr>But performance really isn't the point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129</cp:revision>
  <dcterms:created xsi:type="dcterms:W3CDTF">2010-06-24T16:22:15Z</dcterms:created>
  <dcterms:modified xsi:type="dcterms:W3CDTF">2015-10-26T01:25:05Z</dcterms:modified>
</cp:coreProperties>
</file>