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92" d="100"/>
          <a:sy n="92" d="100"/>
        </p:scale>
        <p:origin x="600"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5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8.3</a:t>
            </a:r>
          </a:p>
          <a:p>
            <a:endParaRPr lang="en-US" dirty="0" smtClean="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119691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search range is larger?</a:t>
            </a:r>
            <a:endParaRPr lang="en-US" dirty="0"/>
          </a:p>
        </p:txBody>
      </p:sp>
      <p:sp>
        <p:nvSpPr>
          <p:cNvPr id="3" name="Content Placeholder 2"/>
          <p:cNvSpPr>
            <a:spLocks noGrp="1"/>
          </p:cNvSpPr>
          <p:nvPr>
            <p:ph idx="1"/>
          </p:nvPr>
        </p:nvSpPr>
        <p:spPr/>
        <p:txBody>
          <a:bodyPr/>
          <a:lstStyle/>
          <a:p>
            <a:r>
              <a:rPr lang="en-US" dirty="0" smtClean="0"/>
              <a:t>Insight of binary search: divide it in half.</a:t>
            </a:r>
          </a:p>
          <a:p>
            <a:r>
              <a:rPr lang="en-US" dirty="0" smtClean="0"/>
              <a:t>At this point we know that lo &lt; hi.</a:t>
            </a:r>
          </a:p>
          <a:p>
            <a:r>
              <a:rPr lang="en-US" dirty="0" smtClean="0"/>
              <a:t>Choose a midpoint </a:t>
            </a:r>
            <a:r>
              <a:rPr lang="en-US" b="1" dirty="0" smtClean="0"/>
              <a:t>p</a:t>
            </a:r>
            <a:r>
              <a:rPr lang="en-US" dirty="0" smtClean="0"/>
              <a:t> in [</a:t>
            </a:r>
            <a:r>
              <a:rPr lang="en-US" b="1" dirty="0" err="1" smtClean="0"/>
              <a:t>lo,hi</a:t>
            </a:r>
            <a:r>
              <a:rPr lang="en-US" dirty="0" smtClean="0"/>
              <a:t>]</a:t>
            </a:r>
            <a:r>
              <a:rPr lang="en-US" dirty="0"/>
              <a:t> </a:t>
            </a:r>
            <a:r>
              <a:rPr lang="en-US" dirty="0" smtClean="0"/>
              <a:t>.</a:t>
            </a:r>
            <a:endParaRPr lang="en-US" b="1" dirty="0" smtClean="0"/>
          </a:p>
          <a:p>
            <a:pPr lvl="1"/>
            <a:r>
              <a:rPr lang="en-US" b="1" dirty="0" smtClean="0"/>
              <a:t>p</a:t>
            </a:r>
            <a:r>
              <a:rPr lang="en-US" dirty="0" smtClean="0"/>
              <a:t> doesn't have to be close to the center– any value in [</a:t>
            </a:r>
            <a:r>
              <a:rPr lang="en-US" b="1" dirty="0" err="1" smtClean="0"/>
              <a:t>lo,hi</a:t>
            </a:r>
            <a:r>
              <a:rPr lang="en-US" dirty="0" smtClean="0"/>
              <a:t>] will lead to a correct program</a:t>
            </a:r>
          </a:p>
          <a:p>
            <a:pPr lvl="1"/>
            <a:r>
              <a:rPr lang="en-US" dirty="0" smtClean="0"/>
              <a:t>but choosing </a:t>
            </a:r>
            <a:r>
              <a:rPr lang="en-US" b="1" dirty="0" smtClean="0"/>
              <a:t>p</a:t>
            </a:r>
            <a:r>
              <a:rPr lang="en-US" dirty="0" smtClean="0"/>
              <a:t> to be near the center means that the search space is divided in half every time, so you'll only need about log₂(</a:t>
            </a:r>
            <a:r>
              <a:rPr lang="en-US" b="1" dirty="0" smtClean="0"/>
              <a:t>hi</a:t>
            </a:r>
            <a:r>
              <a:rPr lang="en-US" dirty="0" smtClean="0"/>
              <a:t>-</a:t>
            </a:r>
            <a:r>
              <a:rPr lang="en-US" b="1" dirty="0" smtClean="0"/>
              <a:t>lo</a:t>
            </a:r>
            <a:r>
              <a:rPr lang="en-US" dirty="0" smtClean="0"/>
              <a:t>) steps.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f(p) &lt; </a:t>
            </a:r>
            <a:r>
              <a:rPr lang="en-US" dirty="0" err="1" smtClean="0"/>
              <a:t>tgt</a:t>
            </a:r>
            <a:endParaRPr lang="en-US" dirty="0" smtClean="0"/>
          </a:p>
          <a:p>
            <a:pPr lvl="1"/>
            <a:r>
              <a:rPr lang="en-US" dirty="0" smtClean="0"/>
              <a:t>so we can rule out p, and all values less than p (because if p' &lt; p, f(p') </a:t>
            </a:r>
            <a:r>
              <a:rPr lang="en-US" dirty="0"/>
              <a:t>≤ </a:t>
            </a:r>
            <a:r>
              <a:rPr lang="en-US" dirty="0" smtClean="0"/>
              <a:t>f(p) &lt; </a:t>
            </a:r>
            <a:r>
              <a:rPr lang="en-US" dirty="0" err="1" smtClean="0"/>
              <a:t>tgt</a:t>
            </a:r>
            <a:r>
              <a:rPr lang="en-US" dirty="0" smtClean="0"/>
              <a:t>).</a:t>
            </a:r>
          </a:p>
          <a:p>
            <a:pPr lvl="1"/>
            <a:r>
              <a:rPr lang="en-US" dirty="0" smtClean="0"/>
              <a:t>So the answer k, if it exists, is in [p+1, hi]</a:t>
            </a:r>
          </a:p>
          <a:p>
            <a:r>
              <a:rPr lang="en-US" dirty="0" err="1" smtClean="0"/>
              <a:t>tgt</a:t>
            </a:r>
            <a:r>
              <a:rPr lang="en-US" dirty="0" smtClean="0"/>
              <a:t> &lt; f(p)</a:t>
            </a:r>
          </a:p>
          <a:p>
            <a:pPr lvl="1"/>
            <a:r>
              <a:rPr lang="en-US" dirty="0" smtClean="0"/>
              <a:t>so we can rule out p and all values greater than p, because if p &lt; p', </a:t>
            </a:r>
            <a:r>
              <a:rPr lang="en-US" dirty="0" err="1" smtClean="0"/>
              <a:t>tgt</a:t>
            </a:r>
            <a:r>
              <a:rPr lang="en-US" dirty="0" smtClean="0"/>
              <a:t> &lt; f(p) </a:t>
            </a:r>
            <a:r>
              <a:rPr lang="en-US" dirty="0"/>
              <a:t>≤ </a:t>
            </a:r>
            <a:r>
              <a:rPr lang="en-US" dirty="0" smtClean="0"/>
              <a:t>f(p').</a:t>
            </a:r>
          </a:p>
          <a:p>
            <a:pPr lvl="1"/>
            <a:r>
              <a:rPr lang="en-US" dirty="0" smtClean="0"/>
              <a:t>So the answer k, if it exists, is in [lo,p-1]</a:t>
            </a:r>
          </a:p>
          <a:p>
            <a:r>
              <a:rPr lang="en-US" dirty="0" err="1" smtClean="0"/>
              <a:t>tgt</a:t>
            </a:r>
            <a:r>
              <a:rPr lang="en-US" dirty="0" smtClean="0"/>
              <a:t> = f(p)</a:t>
            </a:r>
          </a:p>
          <a:p>
            <a:pPr lvl="1"/>
            <a:r>
              <a:rPr lang="en-US" dirty="0" smtClean="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code:</a:t>
            </a:r>
            <a:endParaRPr lang="en-US" dirty="0"/>
          </a:p>
        </p:txBody>
      </p:sp>
      <p:sp>
        <p:nvSpPr>
          <p:cNvPr id="4" name="Content Placeholder 3"/>
          <p:cNvSpPr>
            <a:spLocks noGrp="1"/>
          </p:cNvSpPr>
          <p:nvPr>
            <p:ph idx="1"/>
          </p:nvPr>
        </p:nvSpPr>
        <p:spPr/>
        <p:txBody>
          <a:bodyPr>
            <a:normAutofit fontScale="25000" lnSpcReduction="20000"/>
          </a:bodyPr>
          <a:lstStyle/>
          <a:p>
            <a:r>
              <a:rPr lang="en-US" sz="6400" dirty="0" smtClean="0"/>
              <a:t>;; </a:t>
            </a:r>
            <a:r>
              <a:rPr lang="en-US" sz="6400" dirty="0"/>
              <a:t>STRATEGY: recur on either left or right half of [</a:t>
            </a:r>
            <a:r>
              <a:rPr lang="en-US" sz="6400" dirty="0" err="1"/>
              <a:t>lo,hi</a:t>
            </a:r>
            <a:r>
              <a:rPr lang="en-US" sz="6400" dirty="0" smtClean="0"/>
              <a:t>].</a:t>
            </a:r>
          </a:p>
          <a:p>
            <a:endParaRPr lang="en-US" sz="6400" dirty="0"/>
          </a:p>
          <a:p>
            <a:r>
              <a:rPr lang="en-US" sz="6400" dirty="0" smtClean="0"/>
              <a:t>(</a:t>
            </a:r>
            <a:r>
              <a:rPr lang="en-US" sz="6400" dirty="0"/>
              <a:t>define (binary-search-loop lo hi f </a:t>
            </a:r>
            <a:r>
              <a:rPr lang="en-US" sz="6400" dirty="0" err="1"/>
              <a:t>tgt</a:t>
            </a:r>
            <a:r>
              <a:rPr lang="en-US" sz="6400" dirty="0"/>
              <a:t>)</a:t>
            </a:r>
          </a:p>
          <a:p>
            <a:r>
              <a:rPr lang="en-US" sz="6400" dirty="0"/>
              <a:t>  (</a:t>
            </a:r>
            <a:r>
              <a:rPr lang="en-US" sz="6400" dirty="0" err="1"/>
              <a:t>cond</a:t>
            </a:r>
            <a:endParaRPr lang="en-US" sz="6400" dirty="0"/>
          </a:p>
          <a:p>
            <a:r>
              <a:rPr lang="en-US" sz="6400" dirty="0"/>
              <a:t>    [(&gt; lo hi) </a:t>
            </a:r>
            <a:r>
              <a:rPr lang="en-US" sz="6400" dirty="0" smtClean="0"/>
              <a:t>      ; </a:t>
            </a:r>
            <a:r>
              <a:rPr lang="en-US" sz="6400" dirty="0"/>
              <a:t>the search range is empty, return false</a:t>
            </a:r>
          </a:p>
          <a:p>
            <a:r>
              <a:rPr lang="en-US" sz="6400" dirty="0" smtClean="0"/>
              <a:t>     false</a:t>
            </a:r>
            <a:r>
              <a:rPr lang="en-US" sz="6400" dirty="0"/>
              <a:t>]    </a:t>
            </a:r>
          </a:p>
          <a:p>
            <a:r>
              <a:rPr lang="en-US" sz="6400" dirty="0"/>
              <a:t>    [(= lo hi) </a:t>
            </a:r>
            <a:r>
              <a:rPr lang="en-US" sz="6400" dirty="0" smtClean="0"/>
              <a:t>      ; </a:t>
            </a:r>
            <a:r>
              <a:rPr lang="en-US" sz="6400" dirty="0"/>
              <a:t>the search range has size 1</a:t>
            </a:r>
          </a:p>
          <a:p>
            <a:r>
              <a:rPr lang="en-US" sz="6400" dirty="0" smtClean="0"/>
              <a:t>     </a:t>
            </a:r>
            <a:r>
              <a:rPr lang="en-US" sz="6400" dirty="0"/>
              <a:t>(if </a:t>
            </a:r>
            <a:r>
              <a:rPr lang="en-US" sz="6400" dirty="0" smtClean="0"/>
              <a:t>(</a:t>
            </a:r>
            <a:r>
              <a:rPr lang="en-US" sz="6400" dirty="0"/>
              <a:t>=</a:t>
            </a:r>
            <a:r>
              <a:rPr lang="en-US" sz="6400" dirty="0" smtClean="0"/>
              <a:t> </a:t>
            </a:r>
            <a:r>
              <a:rPr lang="en-US" sz="6400" dirty="0"/>
              <a:t>(f lo) </a:t>
            </a:r>
            <a:r>
              <a:rPr lang="en-US" sz="6400" dirty="0" err="1"/>
              <a:t>tgt</a:t>
            </a:r>
            <a:r>
              <a:rPr lang="en-US" sz="6400" dirty="0"/>
              <a:t>) lo false)] </a:t>
            </a:r>
          </a:p>
          <a:p>
            <a:r>
              <a:rPr lang="en-US" sz="6400" dirty="0"/>
              <a:t>    [else (local</a:t>
            </a:r>
          </a:p>
          <a:p>
            <a:r>
              <a:rPr lang="en-US" sz="6400" dirty="0"/>
              <a:t>            ((define </a:t>
            </a:r>
            <a:r>
              <a:rPr lang="en-US" sz="6400" dirty="0" smtClean="0"/>
              <a:t>p </a:t>
            </a:r>
            <a:r>
              <a:rPr lang="en-US" sz="6400" dirty="0"/>
              <a:t>(floor (/ (+ lo hi) 2)))</a:t>
            </a:r>
          </a:p>
          <a:p>
            <a:r>
              <a:rPr lang="en-US" sz="6400" dirty="0"/>
              <a:t>             (define </a:t>
            </a:r>
            <a:r>
              <a:rPr lang="en-US" sz="6400" dirty="0" smtClean="0"/>
              <a:t>f-of-midpoint </a:t>
            </a:r>
            <a:r>
              <a:rPr lang="en-US" sz="6400" dirty="0"/>
              <a:t>(f </a:t>
            </a:r>
            <a:r>
              <a:rPr lang="en-US" sz="6400" dirty="0" smtClean="0"/>
              <a:t>p)))</a:t>
            </a:r>
            <a:endParaRPr lang="en-US" sz="6400" dirty="0"/>
          </a:p>
          <a:p>
            <a:r>
              <a:rPr lang="en-US" sz="6400" dirty="0"/>
              <a:t>            (</a:t>
            </a:r>
            <a:r>
              <a:rPr lang="en-US" sz="6400" dirty="0" err="1"/>
              <a:t>cond</a:t>
            </a:r>
            <a:endParaRPr lang="en-US" sz="6400" dirty="0"/>
          </a:p>
          <a:p>
            <a:r>
              <a:rPr lang="en-US" sz="6400" dirty="0"/>
              <a:t>              [(&lt; </a:t>
            </a:r>
            <a:r>
              <a:rPr lang="en-US" sz="6400" dirty="0" smtClean="0"/>
              <a:t>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right </a:t>
            </a:r>
            <a:r>
              <a:rPr lang="en-US" sz="6400" dirty="0" smtClean="0"/>
              <a:t>half</a:t>
            </a:r>
            <a:endParaRPr lang="en-US" sz="6400" dirty="0"/>
          </a:p>
          <a:p>
            <a:r>
              <a:rPr lang="en-US" sz="6400" dirty="0"/>
              <a:t>               </a:t>
            </a:r>
            <a:r>
              <a:rPr lang="en-US" sz="6400" dirty="0" smtClean="0"/>
              <a:t>(</a:t>
            </a:r>
            <a:r>
              <a:rPr lang="en-US" sz="6400" dirty="0"/>
              <a:t>binary-search-loop (+ </a:t>
            </a:r>
            <a:r>
              <a:rPr lang="en-US" sz="6400" dirty="0" smtClean="0"/>
              <a:t>p </a:t>
            </a:r>
            <a:r>
              <a:rPr lang="en-US" sz="6400" dirty="0"/>
              <a:t>1) hi f </a:t>
            </a:r>
            <a:r>
              <a:rPr lang="en-US" sz="6400" dirty="0" err="1"/>
              <a:t>tgt</a:t>
            </a:r>
            <a:r>
              <a:rPr lang="en-US" sz="6400" dirty="0"/>
              <a:t>)]</a:t>
            </a:r>
          </a:p>
          <a:p>
            <a:r>
              <a:rPr lang="en-US" sz="6400" dirty="0"/>
              <a:t>              [(&gt; 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left </a:t>
            </a:r>
            <a:r>
              <a:rPr lang="en-US" sz="6400" dirty="0" smtClean="0"/>
              <a:t>half               </a:t>
            </a:r>
            <a:endParaRPr lang="en-US" sz="6400" dirty="0"/>
          </a:p>
          <a:p>
            <a:r>
              <a:rPr lang="en-US" sz="6400" dirty="0"/>
              <a:t>               (binary-search-loop lo (- </a:t>
            </a:r>
            <a:r>
              <a:rPr lang="en-US" sz="6400" dirty="0" smtClean="0"/>
              <a:t>p </a:t>
            </a:r>
            <a:r>
              <a:rPr lang="en-US" sz="6400" dirty="0"/>
              <a:t>1) f </a:t>
            </a:r>
            <a:r>
              <a:rPr lang="en-US" sz="6400" dirty="0" err="1"/>
              <a:t>tgt</a:t>
            </a:r>
            <a:r>
              <a:rPr lang="en-US" sz="6400" dirty="0"/>
              <a:t>)]</a:t>
            </a:r>
          </a:p>
          <a:p>
            <a:r>
              <a:rPr lang="en-US" sz="6400" dirty="0"/>
              <a:t>              [else </a:t>
            </a:r>
            <a:r>
              <a:rPr lang="en-US" sz="6400" dirty="0" smtClean="0"/>
              <a:t>p]))]))     ; </a:t>
            </a:r>
            <a:r>
              <a:rPr lang="en-US" sz="6400" dirty="0"/>
              <a:t>p is the one we're looking </a:t>
            </a:r>
            <a:r>
              <a:rPr lang="en-US" sz="6400" dirty="0" smtClean="0"/>
              <a:t>for                              </a:t>
            </a:r>
          </a:p>
          <a:p>
            <a:r>
              <a:rPr lang="en-US" sz="6400" dirty="0"/>
              <a:t> </a:t>
            </a:r>
            <a:r>
              <a:rPr lang="en-US" sz="6400" dirty="0" smtClean="0"/>
              <a:t>              </a:t>
            </a:r>
            <a:endParaRPr lang="en-US" sz="64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work</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(binary-search-loop 0 40 </a:t>
            </a:r>
            <a:r>
              <a:rPr lang="en-US" dirty="0" err="1" smtClean="0"/>
              <a:t>sqr</a:t>
            </a:r>
            <a:r>
              <a:rPr lang="en-US" dirty="0" smtClean="0"/>
              <a:t> 49)</a:t>
            </a:r>
          </a:p>
          <a:p>
            <a:pPr>
              <a:lnSpc>
                <a:spcPct val="150000"/>
              </a:lnSpc>
            </a:pPr>
            <a:r>
              <a:rPr lang="en-US" dirty="0" smtClean="0"/>
              <a:t>= (binary-search-loop 0 19 </a:t>
            </a:r>
            <a:r>
              <a:rPr lang="en-US" dirty="0" err="1" smtClean="0"/>
              <a:t>sqr</a:t>
            </a:r>
            <a:r>
              <a:rPr lang="en-US" dirty="0" smtClean="0"/>
              <a:t> 49) </a:t>
            </a:r>
          </a:p>
          <a:p>
            <a:pPr>
              <a:lnSpc>
                <a:spcPct val="150000"/>
              </a:lnSpc>
            </a:pPr>
            <a:r>
              <a:rPr lang="en-US" dirty="0" smtClean="0"/>
              <a:t>= (binary-search-loop 0 8 </a:t>
            </a:r>
            <a:r>
              <a:rPr lang="en-US" dirty="0" err="1" smtClean="0"/>
              <a:t>sqr</a:t>
            </a:r>
            <a:r>
              <a:rPr lang="en-US" dirty="0" smtClean="0"/>
              <a:t> 49)</a:t>
            </a:r>
          </a:p>
          <a:p>
            <a:pPr>
              <a:lnSpc>
                <a:spcPct val="150000"/>
              </a:lnSpc>
            </a:pPr>
            <a:r>
              <a:rPr lang="en-US" dirty="0"/>
              <a:t>= (binary-search-loop </a:t>
            </a:r>
            <a:r>
              <a:rPr lang="en-US" dirty="0" smtClean="0"/>
              <a:t>5 </a:t>
            </a:r>
            <a:r>
              <a:rPr lang="en-US" dirty="0"/>
              <a:t>8 </a:t>
            </a:r>
            <a:r>
              <a:rPr lang="en-US" dirty="0" err="1"/>
              <a:t>sqr</a:t>
            </a:r>
            <a:r>
              <a:rPr lang="en-US" dirty="0"/>
              <a:t> 49)</a:t>
            </a:r>
          </a:p>
          <a:p>
            <a:pPr>
              <a:lnSpc>
                <a:spcPct val="150000"/>
              </a:lnSpc>
            </a:pPr>
            <a:r>
              <a:rPr lang="en-US" dirty="0"/>
              <a:t>= (binary-search-loop </a:t>
            </a:r>
            <a:r>
              <a:rPr lang="en-US" dirty="0" smtClean="0"/>
              <a:t>7 </a:t>
            </a:r>
            <a:r>
              <a:rPr lang="en-US" dirty="0"/>
              <a:t>8 </a:t>
            </a:r>
            <a:r>
              <a:rPr lang="en-US" dirty="0" err="1"/>
              <a:t>sqr</a:t>
            </a:r>
            <a:r>
              <a:rPr lang="en-US" dirty="0"/>
              <a:t> 49)</a:t>
            </a:r>
          </a:p>
          <a:p>
            <a:pPr>
              <a:lnSpc>
                <a:spcPct val="150000"/>
              </a:lnSpc>
            </a:pPr>
            <a:r>
              <a:rPr lang="en-US" dirty="0" smtClean="0"/>
              <a:t>= 7</a:t>
            </a:r>
            <a:endParaRPr lang="en-US" dirty="0"/>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noFill/>
          <a:ln>
            <a:solidFill>
              <a:schemeClr val="tx1"/>
            </a:solidFill>
          </a:ln>
        </p:spPr>
        <p:txBody>
          <a:bodyPr wrap="none" rtlCol="0">
            <a:spAutoFit/>
          </a:bodyPr>
          <a:lstStyle/>
          <a:p>
            <a:r>
              <a:rPr lang="en-US" dirty="0" smtClean="0"/>
              <a:t>p = 20</a:t>
            </a:r>
            <a:endParaRPr lang="en-US" dirty="0"/>
          </a:p>
        </p:txBody>
      </p:sp>
      <p:sp>
        <p:nvSpPr>
          <p:cNvPr id="5" name="TextBox 4"/>
          <p:cNvSpPr txBox="1"/>
          <p:nvPr/>
        </p:nvSpPr>
        <p:spPr>
          <a:xfrm>
            <a:off x="7455520" y="2971800"/>
            <a:ext cx="697627" cy="369332"/>
          </a:xfrm>
          <a:prstGeom prst="rect">
            <a:avLst/>
          </a:prstGeom>
          <a:noFill/>
          <a:ln>
            <a:solidFill>
              <a:schemeClr val="tx1"/>
            </a:solidFill>
          </a:ln>
        </p:spPr>
        <p:txBody>
          <a:bodyPr wrap="none" rtlCol="0">
            <a:spAutoFit/>
          </a:bodyPr>
          <a:lstStyle/>
          <a:p>
            <a:r>
              <a:rPr lang="en-US" dirty="0" smtClean="0"/>
              <a:t>p = 9 </a:t>
            </a:r>
            <a:endParaRPr lang="en-US" dirty="0"/>
          </a:p>
        </p:txBody>
      </p:sp>
      <p:sp>
        <p:nvSpPr>
          <p:cNvPr id="6" name="TextBox 5"/>
          <p:cNvSpPr txBox="1"/>
          <p:nvPr/>
        </p:nvSpPr>
        <p:spPr>
          <a:xfrm>
            <a:off x="7455520" y="3733800"/>
            <a:ext cx="697627" cy="369332"/>
          </a:xfrm>
          <a:prstGeom prst="rect">
            <a:avLst/>
          </a:prstGeom>
          <a:noFill/>
          <a:ln>
            <a:solidFill>
              <a:schemeClr val="tx1"/>
            </a:solidFill>
          </a:ln>
        </p:spPr>
        <p:txBody>
          <a:bodyPr wrap="none" rtlCol="0">
            <a:spAutoFit/>
          </a:bodyPr>
          <a:lstStyle/>
          <a:p>
            <a:r>
              <a:rPr lang="en-US" dirty="0" smtClean="0"/>
              <a:t>p = 4 </a:t>
            </a:r>
            <a:endParaRPr lang="en-US" dirty="0"/>
          </a:p>
        </p:txBody>
      </p:sp>
      <p:sp>
        <p:nvSpPr>
          <p:cNvPr id="7" name="TextBox 6"/>
          <p:cNvSpPr txBox="1"/>
          <p:nvPr/>
        </p:nvSpPr>
        <p:spPr>
          <a:xfrm>
            <a:off x="7423459" y="4495800"/>
            <a:ext cx="697627" cy="369332"/>
          </a:xfrm>
          <a:prstGeom prst="rect">
            <a:avLst/>
          </a:prstGeom>
          <a:noFill/>
          <a:ln>
            <a:solidFill>
              <a:schemeClr val="tx1"/>
            </a:solidFill>
          </a:ln>
        </p:spPr>
        <p:txBody>
          <a:bodyPr wrap="none" rtlCol="0">
            <a:spAutoFit/>
          </a:bodyPr>
          <a:lstStyle/>
          <a:p>
            <a:r>
              <a:rPr lang="en-US" dirty="0" smtClean="0"/>
              <a:t>p = 6 </a:t>
            </a:r>
            <a:endParaRPr lang="en-US" dirty="0"/>
          </a:p>
        </p:txBody>
      </p:sp>
      <p:sp>
        <p:nvSpPr>
          <p:cNvPr id="8" name="TextBox 7"/>
          <p:cNvSpPr txBox="1"/>
          <p:nvPr/>
        </p:nvSpPr>
        <p:spPr>
          <a:xfrm>
            <a:off x="7423459" y="5257800"/>
            <a:ext cx="697627" cy="369332"/>
          </a:xfrm>
          <a:prstGeom prst="rect">
            <a:avLst/>
          </a:prstGeom>
          <a:noFill/>
          <a:ln>
            <a:solidFill>
              <a:schemeClr val="tx1"/>
            </a:solidFill>
          </a:ln>
        </p:spPr>
        <p:txBody>
          <a:bodyPr wrap="none" rtlCol="0">
            <a:spAutoFit/>
          </a:bodyPr>
          <a:lstStyle/>
          <a:p>
            <a:r>
              <a:rPr lang="en-US" dirty="0" smtClean="0"/>
              <a:t>p = 7 </a:t>
            </a:r>
            <a:endParaRPr lang="en-US" dirty="0"/>
          </a:p>
        </p:txBody>
      </p:sp>
    </p:spTree>
    <p:extLst>
      <p:ext uri="{BB962C8B-B14F-4D97-AF65-F5344CB8AC3E}">
        <p14:creationId xmlns:p14="http://schemas.microsoft.com/office/powerpoint/2010/main" val="498782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halting measure?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Proposed halting measure: max(0,hi-lo)</a:t>
            </a:r>
          </a:p>
          <a:p>
            <a:pPr lvl="1"/>
            <a:r>
              <a:rPr lang="en-US" dirty="0" smtClean="0"/>
              <a:t>(the size of the search region)</a:t>
            </a:r>
          </a:p>
          <a:p>
            <a:r>
              <a:rPr lang="en-US" dirty="0" smtClean="0"/>
              <a:t>Termination argument:</a:t>
            </a:r>
          </a:p>
          <a:p>
            <a:pPr lvl="1"/>
            <a:r>
              <a:rPr lang="en-US" dirty="0" smtClean="0"/>
              <a:t>max(0,hi-lo) is always a non-negative integer</a:t>
            </a:r>
          </a:p>
          <a:p>
            <a:pPr lvl="1"/>
            <a:r>
              <a:rPr lang="en-US" dirty="0" smtClean="0"/>
              <a:t>Must check to see that max(0,hi-lo) decreases on every recursive call.</a:t>
            </a:r>
          </a:p>
          <a:p>
            <a:pPr lvl="2"/>
            <a:r>
              <a:rPr lang="en-US" dirty="0" smtClean="0"/>
              <a:t>At every recursive call, the size of the search region decreases by at least 1 (because p is removed from the search region).*</a:t>
            </a:r>
          </a:p>
          <a:p>
            <a:r>
              <a:rPr lang="en-US" dirty="0" smtClean="0"/>
              <a:t>So </a:t>
            </a:r>
            <a:r>
              <a:rPr lang="en-US" dirty="0"/>
              <a:t>max(0,hi-lo</a:t>
            </a:r>
            <a:r>
              <a:rPr lang="en-US" dirty="0" smtClean="0"/>
              <a:t>)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 This is actually subtle– see the next slide for details.</a:t>
            </a:r>
            <a:endParaRPr lang="en-US" dirty="0">
              <a:solidFill>
                <a:schemeClr val="tx1"/>
              </a:solidFill>
            </a:endParaRPr>
          </a:p>
        </p:txBody>
      </p:sp>
    </p:spTree>
    <p:extLst>
      <p:ext uri="{BB962C8B-B14F-4D97-AF65-F5344CB8AC3E}">
        <p14:creationId xmlns:p14="http://schemas.microsoft.com/office/powerpoint/2010/main" val="364168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that the halting measure decreases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try the first case:</a:t>
            </a:r>
          </a:p>
          <a:p>
            <a:pPr lvl="1"/>
            <a:r>
              <a:rPr lang="en-US" dirty="0" smtClean="0"/>
              <a:t>We have</a:t>
            </a:r>
          </a:p>
          <a:p>
            <a:pPr lvl="2"/>
            <a:r>
              <a:rPr lang="en-US" dirty="0" smtClean="0"/>
              <a:t>lo &lt; </a:t>
            </a:r>
            <a:r>
              <a:rPr lang="en-US" smtClean="0"/>
              <a:t>hi               </a:t>
            </a:r>
            <a:r>
              <a:rPr lang="en-US" dirty="0" smtClean="0"/>
              <a:t>[that’s how we got to the cond clause]</a:t>
            </a:r>
          </a:p>
          <a:p>
            <a:pPr lvl="2"/>
            <a:r>
              <a:rPr lang="en-US" dirty="0" smtClean="0"/>
              <a:t>lo ≤ p ≤ hi         [that’s how we chose p]</a:t>
            </a:r>
          </a:p>
          <a:p>
            <a:pPr lvl="2"/>
            <a:r>
              <a:rPr lang="en-US" dirty="0"/>
              <a:t>f(p) &lt; </a:t>
            </a:r>
            <a:r>
              <a:rPr lang="en-US" dirty="0" err="1" smtClean="0"/>
              <a:t>tgt</a:t>
            </a:r>
            <a:r>
              <a:rPr lang="en-US" dirty="0" smtClean="0"/>
              <a:t>           [that’s the case we are considering.]</a:t>
            </a:r>
          </a:p>
          <a:p>
            <a:pPr lvl="1"/>
            <a:r>
              <a:rPr lang="en-US" dirty="0" smtClean="0"/>
              <a:t>So hi-lo &gt; 0, so max(0,hi-lo) = hi-lo.</a:t>
            </a:r>
            <a:endParaRPr lang="en-US" dirty="0"/>
          </a:p>
          <a:p>
            <a:pPr lvl="1"/>
            <a:r>
              <a:rPr lang="en-US" dirty="0" smtClean="0"/>
              <a:t>In this case we set lo1 (the new value of lo) to be p+1, and hi1, the new value of hi, to be equal to hi.</a:t>
            </a:r>
          </a:p>
          <a:p>
            <a:pPr lvl="1"/>
            <a:r>
              <a:rPr lang="en-US" dirty="0" smtClean="0"/>
              <a:t>Now we can calculate:</a:t>
            </a:r>
          </a:p>
          <a:p>
            <a:pPr marL="914400" lvl="2" indent="0">
              <a:buNone/>
            </a:pPr>
            <a:r>
              <a:rPr lang="en-US" dirty="0" smtClean="0"/>
              <a:t>hi1-lo1 </a:t>
            </a:r>
          </a:p>
          <a:p>
            <a:pPr marL="914400" lvl="2" indent="0">
              <a:buNone/>
            </a:pPr>
            <a:r>
              <a:rPr lang="en-US" dirty="0" smtClean="0"/>
              <a:t>= hi-(p+1)      [substituting values of hi1 and  lo1]</a:t>
            </a:r>
          </a:p>
          <a:p>
            <a:pPr marL="914400" lvl="2" indent="0">
              <a:buNone/>
            </a:pPr>
            <a:r>
              <a:rPr lang="en-US" dirty="0" smtClean="0"/>
              <a:t>&lt; hi – p          [since p &lt; p+1]</a:t>
            </a:r>
          </a:p>
          <a:p>
            <a:pPr marL="914400" lvl="2" indent="0">
              <a:buNone/>
            </a:pPr>
            <a:r>
              <a:rPr lang="en-US" dirty="0" smtClean="0"/>
              <a:t>≤ hi – lo       [since lo ≤ p]</a:t>
            </a:r>
          </a:p>
          <a:p>
            <a:pPr lvl="1"/>
            <a:r>
              <a:rPr lang="en-US" dirty="0" smtClean="0"/>
              <a:t>So (h1-lo1) &lt; (hi-lo).</a:t>
            </a:r>
          </a:p>
          <a:p>
            <a:pPr lvl="1"/>
            <a:r>
              <a:rPr lang="en-US" dirty="0" smtClean="0"/>
              <a:t>If hi1-lo1 ≥ 0, then max(0,hi1-lo1) = hi1-lo1 &lt; </a:t>
            </a:r>
            <a:r>
              <a:rPr lang="en-US" dirty="0"/>
              <a:t>(hi-lo</a:t>
            </a:r>
            <a:r>
              <a:rPr lang="en-US" dirty="0" smtClean="0"/>
              <a:t>) = </a:t>
            </a:r>
            <a:r>
              <a:rPr lang="en-US" dirty="0"/>
              <a:t>max(0,hi-lo) </a:t>
            </a:r>
            <a:endParaRPr lang="en-US" dirty="0" smtClean="0"/>
          </a:p>
          <a:p>
            <a:pPr lvl="1"/>
            <a:r>
              <a:rPr lang="en-US" dirty="0" smtClean="0"/>
              <a:t>If hi1-lo1 &lt; 0, then max(0,hi1-lo1) = 0 &lt; hi-lo = max(0, hi-lo)</a:t>
            </a:r>
          </a:p>
          <a:p>
            <a:pPr lvl="1"/>
            <a:r>
              <a:rPr lang="en-US" dirty="0" smtClean="0"/>
              <a:t>So either way, we have </a:t>
            </a:r>
            <a:r>
              <a:rPr lang="en-US" dirty="0"/>
              <a:t>max(0,hi1-lo1) </a:t>
            </a:r>
            <a:r>
              <a:rPr lang="en-US" dirty="0" smtClean="0"/>
              <a:t>&lt; </a:t>
            </a:r>
            <a:r>
              <a:rPr lang="en-US" dirty="0"/>
              <a:t>max(0, hi-lo</a:t>
            </a:r>
            <a:r>
              <a:rPr lang="en-US" dirty="0" smtClean="0"/>
              <a:t>), and the halting measure has decreased.</a:t>
            </a:r>
          </a:p>
          <a:p>
            <a:r>
              <a:rPr lang="en-US" dirty="0" smtClean="0"/>
              <a:t>The other case is similar, of course.</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Yes, making this argument bullet-proof is tricky.  But this merely reflects the fact it’s easy to write sloppy binary search code that will sometimes fail to terminate. So either way you have to be careful.</a:t>
            </a:r>
            <a:endParaRPr lang="en-US" sz="1400" dirty="0">
              <a:solidFill>
                <a:schemeClr val="tx1"/>
              </a:solidFill>
            </a:endParaRPr>
          </a:p>
        </p:txBody>
      </p:sp>
    </p:spTree>
    <p:extLst>
      <p:ext uri="{BB962C8B-B14F-4D97-AF65-F5344CB8AC3E}">
        <p14:creationId xmlns:p14="http://schemas.microsoft.com/office/powerpoint/2010/main" val="308711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Summary</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You should now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give the halting measure and explain the termination argument for binary search</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a:t>
            </a:r>
            <a:r>
              <a:rPr lang="en-US" smtClean="0"/>
              <a:t>file </a:t>
            </a:r>
            <a:r>
              <a:rPr lang="en-US" smtClean="0"/>
              <a:t>08-4-binary-search.rkt </a:t>
            </a:r>
            <a:r>
              <a:rPr lang="en-US" dirty="0" smtClean="0"/>
              <a:t>in the Examples folder</a:t>
            </a:r>
          </a:p>
          <a:p>
            <a:r>
              <a:rPr lang="en-US" dirty="0" smtClean="0"/>
              <a:t>If you have questions about this lesson, ask them on the Discussion Board</a:t>
            </a:r>
          </a:p>
          <a:p>
            <a:r>
              <a:rPr lang="en-US" dirty="0" smtClean="0"/>
              <a:t>Do Guided Practice 8.3</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Binary search is a classic example that illustrates general recursion</a:t>
            </a:r>
          </a:p>
          <a:p>
            <a:r>
              <a:rPr lang="en-US" dirty="0" smtClean="0"/>
              <a:t>We will look at a function for binary search</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At the end of this lesson you should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You probably learned about binary search in an array: given an array </a:t>
            </a:r>
            <a:r>
              <a:rPr lang="en-US" b="1" dirty="0" smtClean="0"/>
              <a:t>A[0:N]</a:t>
            </a:r>
            <a:r>
              <a:rPr lang="en-US" dirty="0" smtClean="0"/>
              <a:t> of increasing values and a target </a:t>
            </a:r>
            <a:r>
              <a:rPr lang="en-US" b="1" dirty="0" err="1" smtClean="0"/>
              <a:t>tgt</a:t>
            </a:r>
            <a:r>
              <a:rPr lang="en-US" dirty="0" smtClean="0"/>
              <a:t>, find an </a:t>
            </a:r>
            <a:r>
              <a:rPr lang="en-US" b="1" dirty="0" err="1" smtClean="0"/>
              <a:t>i</a:t>
            </a:r>
            <a:r>
              <a:rPr lang="en-US" dirty="0" smtClean="0"/>
              <a:t> such that </a:t>
            </a:r>
            <a:r>
              <a:rPr lang="en-US" b="1" dirty="0" smtClean="0"/>
              <a:t>A[</a:t>
            </a:r>
            <a:r>
              <a:rPr lang="en-US" b="1" dirty="0" err="1" smtClean="0"/>
              <a:t>i</a:t>
            </a:r>
            <a:r>
              <a:rPr lang="en-US" b="1" dirty="0" smtClean="0"/>
              <a:t>]</a:t>
            </a:r>
            <a:r>
              <a:rPr lang="en-US" dirty="0" smtClean="0"/>
              <a:t> = </a:t>
            </a:r>
            <a:r>
              <a:rPr lang="en-US" b="1" dirty="0" err="1" smtClean="0"/>
              <a:t>tgt</a:t>
            </a:r>
            <a:r>
              <a:rPr lang="en-US" dirty="0" smtClean="0"/>
              <a:t>, or else report not found.</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can be modeled as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Racket has arrays (called vectors), but we don't need them.</a:t>
            </a:r>
          </a:p>
          <a:p>
            <a:r>
              <a:rPr lang="en-US" dirty="0" smtClean="0"/>
              <a:t>Instead of having an array, we'll have a function  </a:t>
            </a:r>
          </a:p>
          <a:p>
            <a:pPr marL="0" indent="0" algn="ctr">
              <a:buNone/>
            </a:pPr>
            <a:r>
              <a:rPr lang="en-US" b="1" dirty="0" smtClean="0"/>
              <a:t>f : [0..N] -&gt; Integer</a:t>
            </a:r>
          </a:p>
          <a:p>
            <a:pPr marL="400050" lvl="1" indent="0">
              <a:buNone/>
            </a:pPr>
            <a:r>
              <a:rPr lang="en-US" dirty="0" smtClean="0"/>
              <a:t>which will give the value of the array at any index.</a:t>
            </a:r>
          </a:p>
          <a:p>
            <a:pPr marL="457200" indent="-457200"/>
            <a:r>
              <a:rPr lang="en-US" dirty="0" smtClean="0"/>
              <a:t>We will require that f be non-decreasing:  that is:</a:t>
            </a:r>
          </a:p>
          <a:p>
            <a:pPr marL="0" indent="0" algn="ctr">
              <a:buNone/>
            </a:pPr>
            <a:r>
              <a:rPr lang="en-US" b="1" dirty="0" err="1" smtClean="0"/>
              <a:t>i</a:t>
            </a:r>
            <a:r>
              <a:rPr lang="en-US" b="1" dirty="0" smtClean="0"/>
              <a:t> ≤ j implies f(</a:t>
            </a:r>
            <a:r>
              <a:rPr lang="en-US" b="1" dirty="0" err="1" smtClean="0"/>
              <a:t>i</a:t>
            </a:r>
            <a:r>
              <a:rPr lang="en-US" b="1" dirty="0" smtClean="0"/>
              <a:t>) ≤ f(j)</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obvious generalization</a:t>
            </a:r>
            <a:endParaRPr lang="en-US" dirty="0"/>
          </a:p>
        </p:txBody>
      </p:sp>
      <p:sp>
        <p:nvSpPr>
          <p:cNvPr id="3" name="Content Placeholder 2"/>
          <p:cNvSpPr>
            <a:spLocks noGrp="1"/>
          </p:cNvSpPr>
          <p:nvPr>
            <p:ph idx="1"/>
          </p:nvPr>
        </p:nvSpPr>
        <p:spPr/>
        <p:txBody>
          <a:bodyPr/>
          <a:lstStyle/>
          <a:p>
            <a:r>
              <a:rPr lang="en-US" dirty="0" smtClean="0"/>
              <a:t>Clearly the 0 and N don't matter, so we'll add them as arguments to our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Purpose Statement</a:t>
            </a:r>
            <a:endParaRPr lang="en-US" dirty="0"/>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endParaRPr lang="en-US" sz="2400" dirty="0" smtClean="0"/>
          </a:p>
          <a:p>
            <a:pPr>
              <a:spcBef>
                <a:spcPts val="0"/>
              </a:spcBef>
            </a:pPr>
            <a:r>
              <a:rPr lang="en-US" sz="2400" dirty="0" smtClean="0"/>
              <a:t>;;  : </a:t>
            </a:r>
            <a:r>
              <a:rPr lang="en-US" sz="2400" dirty="0" err="1" smtClean="0"/>
              <a:t>NonNegInt</a:t>
            </a:r>
            <a:r>
              <a:rPr lang="en-US" sz="2400" dirty="0" smtClean="0"/>
              <a:t> </a:t>
            </a:r>
            <a:r>
              <a:rPr lang="en-US" sz="2400" dirty="0" err="1" smtClean="0"/>
              <a:t>NonNegInt</a:t>
            </a:r>
            <a:r>
              <a:rPr lang="en-US" sz="2400" dirty="0" smtClean="0"/>
              <a:t> </a:t>
            </a:r>
          </a:p>
          <a:p>
            <a:pPr>
              <a:spcBef>
                <a:spcPts val="0"/>
              </a:spcBef>
            </a:pPr>
            <a:r>
              <a:rPr lang="en-US" sz="2400" dirty="0" smtClean="0"/>
              <a:t>;;    (</a:t>
            </a:r>
            <a:r>
              <a:rPr lang="en-US" sz="2400" dirty="0" err="1" smtClean="0"/>
              <a:t>NonNegInt</a:t>
            </a:r>
            <a:r>
              <a:rPr lang="en-US" sz="2400" dirty="0" smtClean="0"/>
              <a:t> </a:t>
            </a:r>
            <a:r>
              <a:rPr lang="en-US" sz="2400" dirty="0"/>
              <a:t>-&gt; </a:t>
            </a:r>
            <a:r>
              <a:rPr lang="en-US" sz="2400" dirty="0" smtClean="0"/>
              <a:t>Integer) </a:t>
            </a:r>
          </a:p>
          <a:p>
            <a:pPr>
              <a:spcBef>
                <a:spcPts val="0"/>
              </a:spcBef>
            </a:pPr>
            <a:r>
              <a:rPr lang="en-US" sz="2400" dirty="0" smtClean="0"/>
              <a:t>;;    Integer</a:t>
            </a:r>
          </a:p>
          <a:p>
            <a:pPr>
              <a:spcBef>
                <a:spcPts val="0"/>
              </a:spcBef>
            </a:pPr>
            <a:r>
              <a:rPr lang="en-US" sz="2400" dirty="0" smtClean="0"/>
              <a:t>;;    -&gt; </a:t>
            </a:r>
            <a:r>
              <a:rPr lang="en-US" sz="2400" dirty="0" err="1" smtClean="0"/>
              <a:t>MaybeNonNegInt</a:t>
            </a:r>
            <a:endParaRPr lang="en-US" sz="2400" dirty="0"/>
          </a:p>
          <a:p>
            <a:pPr>
              <a:spcBef>
                <a:spcPts val="0"/>
              </a:spcBef>
            </a:pPr>
            <a:r>
              <a:rPr lang="en-US" sz="2400" dirty="0"/>
              <a:t>;; GIVEN: two numbers lo and hi, a function </a:t>
            </a:r>
            <a:r>
              <a:rPr lang="en-US" sz="2400" dirty="0" smtClean="0"/>
              <a:t>f,</a:t>
            </a:r>
          </a:p>
          <a:p>
            <a:pPr>
              <a:spcBef>
                <a:spcPts val="0"/>
              </a:spcBef>
            </a:pPr>
            <a:r>
              <a:rPr lang="en-US" sz="2400" dirty="0" smtClean="0"/>
              <a:t>;;   </a:t>
            </a:r>
            <a:r>
              <a:rPr lang="en-US" sz="2400" dirty="0"/>
              <a:t>and a target </a:t>
            </a:r>
            <a:r>
              <a:rPr lang="en-US" sz="2400" dirty="0" err="1" smtClean="0"/>
              <a:t>tgt</a:t>
            </a:r>
            <a:endParaRPr lang="en-US" sz="2400" dirty="0" smtClean="0"/>
          </a:p>
          <a:p>
            <a:pPr>
              <a:spcBef>
                <a:spcPts val="0"/>
              </a:spcBef>
            </a:pPr>
            <a:r>
              <a:rPr lang="en-US" sz="2400" dirty="0"/>
              <a:t>;; WHERE: f is monotonic </a:t>
            </a:r>
            <a:endParaRPr lang="en-US" sz="2400" dirty="0" smtClean="0"/>
          </a:p>
          <a:p>
            <a:pPr>
              <a:spcBef>
                <a:spcPts val="0"/>
              </a:spcBef>
            </a:pPr>
            <a:r>
              <a:rPr lang="en-US" sz="2400" dirty="0" smtClean="0"/>
              <a:t>;;         (</a:t>
            </a:r>
            <a:r>
              <a:rPr lang="en-US" sz="2400" dirty="0" err="1"/>
              <a:t>ie</a:t>
            </a:r>
            <a:r>
              <a:rPr lang="en-US" sz="2400" dirty="0"/>
              <a:t>, </a:t>
            </a:r>
            <a:r>
              <a:rPr lang="en-US" sz="2400" dirty="0" err="1" smtClean="0"/>
              <a:t>i≤j</a:t>
            </a:r>
            <a:r>
              <a:rPr lang="en-US" sz="2400" dirty="0" smtClean="0"/>
              <a:t> </a:t>
            </a:r>
            <a:r>
              <a:rPr lang="en-US" sz="2400" dirty="0"/>
              <a:t>implies f(</a:t>
            </a:r>
            <a:r>
              <a:rPr lang="en-US" sz="2400" dirty="0" err="1"/>
              <a:t>i</a:t>
            </a:r>
            <a:r>
              <a:rPr lang="en-US" sz="2400" dirty="0" smtClean="0"/>
              <a:t>)≤f(j))</a:t>
            </a:r>
          </a:p>
          <a:p>
            <a:pPr>
              <a:spcBef>
                <a:spcPts val="0"/>
              </a:spcBef>
            </a:pPr>
            <a:r>
              <a:rPr lang="en-US" sz="2400" smtClean="0"/>
              <a:t>;; </a:t>
            </a:r>
            <a:r>
              <a:rPr lang="en-US" sz="2400" dirty="0"/>
              <a:t>RETURNS: a number k such that lo ≤ k ≤ hi </a:t>
            </a:r>
            <a:endParaRPr lang="en-US" sz="2400" dirty="0" smtClean="0"/>
          </a:p>
          <a:p>
            <a:pPr>
              <a:spcBef>
                <a:spcPts val="0"/>
              </a:spcBef>
            </a:pPr>
            <a:r>
              <a:rPr lang="en-US" sz="2400" dirty="0" smtClean="0"/>
              <a:t>;;   and </a:t>
            </a:r>
            <a:r>
              <a:rPr lang="en-US" sz="2400" dirty="0"/>
              <a:t>f(k) = </a:t>
            </a:r>
            <a:r>
              <a:rPr lang="en-US" sz="2400" dirty="0" err="1"/>
              <a:t>tgt</a:t>
            </a:r>
            <a:r>
              <a:rPr lang="en-US" sz="2400" dirty="0"/>
              <a:t> if there is such a k,</a:t>
            </a:r>
          </a:p>
          <a:p>
            <a:pPr>
              <a:spcBef>
                <a:spcPts val="0"/>
              </a:spcBef>
            </a:pPr>
            <a:r>
              <a:rPr lang="en-US" sz="2400" dirty="0"/>
              <a:t>;; </a:t>
            </a:r>
            <a:r>
              <a:rPr lang="en-US" sz="2400" dirty="0" smtClean="0"/>
              <a:t>  otherwise </a:t>
            </a:r>
            <a:r>
              <a:rPr lang="en-US" sz="2400" dirty="0"/>
              <a:t>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we've written that, we can write the main function</a:t>
            </a:r>
            <a:endParaRPr lang="en-US" dirty="0"/>
          </a:p>
        </p:txBody>
      </p:sp>
      <p:sp>
        <p:nvSpPr>
          <p:cNvPr id="3" name="Content Placeholder 2"/>
          <p:cNvSpPr>
            <a:spLocks noGrp="1"/>
          </p:cNvSpPr>
          <p:nvPr>
            <p:ph idx="1"/>
          </p:nvPr>
        </p:nvSpPr>
        <p:spPr/>
        <p:txBody>
          <a:bodyPr>
            <a:noAutofit/>
          </a:bodyPr>
          <a:lstStyle/>
          <a:p>
            <a:pPr>
              <a:spcBef>
                <a:spcPts val="0"/>
              </a:spcBef>
            </a:pPr>
            <a:r>
              <a:rPr lang="en-US" sz="2000" dirty="0"/>
              <a:t>;; binary-search </a:t>
            </a:r>
            <a:r>
              <a:rPr lang="en-US" sz="2000" dirty="0" smtClean="0"/>
              <a:t>:</a:t>
            </a:r>
          </a:p>
          <a:p>
            <a:pPr>
              <a:spcBef>
                <a:spcPts val="0"/>
              </a:spcBef>
            </a:pPr>
            <a:r>
              <a:rPr lang="en-US" sz="2000" dirty="0" smtClean="0"/>
              <a:t>;;  </a:t>
            </a:r>
            <a:r>
              <a:rPr lang="en-US" sz="2000" dirty="0" err="1" smtClean="0"/>
              <a:t>NonNegInt</a:t>
            </a:r>
            <a:r>
              <a:rPr lang="en-US" sz="2000" dirty="0" smtClean="0"/>
              <a:t> (</a:t>
            </a:r>
            <a:r>
              <a:rPr lang="en-US" sz="2000" dirty="0" err="1" smtClean="0"/>
              <a:t>NonNegInt</a:t>
            </a:r>
            <a:r>
              <a:rPr lang="en-US" sz="2000" dirty="0" smtClean="0"/>
              <a:t> </a:t>
            </a:r>
            <a:r>
              <a:rPr lang="en-US" sz="2000" dirty="0"/>
              <a:t>-&gt; </a:t>
            </a:r>
            <a:r>
              <a:rPr lang="en-US" sz="2000" dirty="0" smtClean="0"/>
              <a:t>Integer) Integer</a:t>
            </a:r>
          </a:p>
          <a:p>
            <a:pPr>
              <a:spcBef>
                <a:spcPts val="0"/>
              </a:spcBef>
            </a:pPr>
            <a:r>
              <a:rPr lang="en-US" sz="2000" dirty="0" smtClean="0"/>
              <a:t>;;  -&gt; </a:t>
            </a:r>
            <a:r>
              <a:rPr lang="en-US" sz="2000" dirty="0" err="1" smtClean="0"/>
              <a:t>MaybeNonNegInt</a:t>
            </a:r>
            <a:endParaRPr lang="en-US" sz="2000" dirty="0"/>
          </a:p>
          <a:p>
            <a:pPr>
              <a:spcBef>
                <a:spcPts val="0"/>
              </a:spcBef>
            </a:pPr>
            <a:r>
              <a:rPr lang="en-US" sz="2000" dirty="0"/>
              <a:t>;; GIVEN: a number N, </a:t>
            </a:r>
            <a:endParaRPr lang="en-US" sz="2000" dirty="0" smtClean="0"/>
          </a:p>
          <a:p>
            <a:pPr>
              <a:spcBef>
                <a:spcPts val="0"/>
              </a:spcBef>
            </a:pPr>
            <a:r>
              <a:rPr lang="en-US" sz="2000" dirty="0" smtClean="0"/>
              <a:t>;;  a </a:t>
            </a:r>
            <a:r>
              <a:rPr lang="en-US" sz="2000" dirty="0"/>
              <a:t>function f : </a:t>
            </a:r>
            <a:r>
              <a:rPr lang="en-US" sz="2000" dirty="0" err="1" smtClean="0"/>
              <a:t>NonNegInt</a:t>
            </a:r>
            <a:r>
              <a:rPr lang="en-US" sz="2000" dirty="0" smtClean="0"/>
              <a:t> </a:t>
            </a:r>
            <a:r>
              <a:rPr lang="en-US" sz="2000" dirty="0"/>
              <a:t>-&gt; </a:t>
            </a:r>
            <a:r>
              <a:rPr lang="en-US" sz="2000" dirty="0" smtClean="0"/>
              <a:t>Integer,</a:t>
            </a:r>
          </a:p>
          <a:p>
            <a:pPr>
              <a:spcBef>
                <a:spcPts val="0"/>
              </a:spcBef>
            </a:pPr>
            <a:r>
              <a:rPr lang="en-US" sz="2000" dirty="0" smtClean="0"/>
              <a:t>;;  and </a:t>
            </a:r>
            <a:r>
              <a:rPr lang="en-US" sz="2000" dirty="0"/>
              <a:t>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endParaRPr lang="en-US" sz="2000" dirty="0" smtClean="0"/>
          </a:p>
          <a:p>
            <a:pPr>
              <a:spcBef>
                <a:spcPts val="0"/>
              </a:spcBef>
            </a:pPr>
            <a:r>
              <a:rPr lang="en-US" sz="2000" dirty="0" smtClean="0"/>
              <a:t>;;  and </a:t>
            </a:r>
            <a:r>
              <a:rPr lang="en-US" sz="2000" dirty="0"/>
              <a:t>f(k) = </a:t>
            </a:r>
            <a:r>
              <a:rPr lang="en-US" sz="2000" dirty="0" err="1"/>
              <a:t>tgt</a:t>
            </a:r>
            <a:r>
              <a:rPr lang="en-US" sz="2000" dirty="0"/>
              <a:t> if there is such a k,</a:t>
            </a:r>
          </a:p>
          <a:p>
            <a:pPr>
              <a:spcBef>
                <a:spcPts val="0"/>
              </a:spcBef>
            </a:pPr>
            <a:r>
              <a:rPr lang="en-US" sz="2000" dirty="0"/>
              <a:t>;; </a:t>
            </a:r>
            <a:r>
              <a:rPr lang="en-US" sz="2000" dirty="0" smtClean="0"/>
              <a:t> otherwise </a:t>
            </a:r>
            <a:r>
              <a:rPr lang="en-US" sz="2000" dirty="0"/>
              <a:t>false.</a:t>
            </a:r>
          </a:p>
          <a:p>
            <a:pPr>
              <a:spcBef>
                <a:spcPts val="0"/>
              </a:spcBef>
            </a:pPr>
            <a:endParaRPr lang="en-US" sz="2000" dirty="0"/>
          </a:p>
          <a:p>
            <a:pPr>
              <a:spcBef>
                <a:spcPts val="0"/>
              </a:spcBef>
            </a:pPr>
            <a:r>
              <a:rPr lang="en-US" sz="2000" dirty="0"/>
              <a:t>;; STRATEGY: </a:t>
            </a:r>
            <a:r>
              <a:rPr lang="en-US" sz="2000" dirty="0" smtClean="0"/>
              <a:t>call a more general function</a:t>
            </a:r>
            <a:endParaRPr lang="en-US" sz="2000" dirty="0"/>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easy cases for binary-search-loop?</a:t>
            </a:r>
            <a:endParaRPr lang="en-US" dirty="0"/>
          </a:p>
        </p:txBody>
      </p:sp>
      <p:sp>
        <p:nvSpPr>
          <p:cNvPr id="4" name="Content Placeholder 3"/>
          <p:cNvSpPr>
            <a:spLocks noGrp="1"/>
          </p:cNvSpPr>
          <p:nvPr>
            <p:ph idx="1"/>
          </p:nvPr>
        </p:nvSpPr>
        <p:spPr/>
        <p:txBody>
          <a:bodyPr/>
          <a:lstStyle/>
          <a:p>
            <a:r>
              <a:rPr lang="en-US" dirty="0" smtClean="0"/>
              <a:t>if </a:t>
            </a:r>
            <a:r>
              <a:rPr lang="en-US" b="1" dirty="0" smtClean="0"/>
              <a:t>lo&gt;hi</a:t>
            </a:r>
            <a:r>
              <a:rPr lang="en-US" dirty="0" smtClean="0"/>
              <a:t>, the search range </a:t>
            </a:r>
            <a:r>
              <a:rPr lang="en-US" b="1" dirty="0" smtClean="0"/>
              <a:t>[</a:t>
            </a:r>
            <a:r>
              <a:rPr lang="en-US" b="1" dirty="0" err="1" smtClean="0"/>
              <a:t>lo,hi</a:t>
            </a:r>
            <a:r>
              <a:rPr lang="en-US" b="1" dirty="0" smtClean="0"/>
              <a:t>] </a:t>
            </a:r>
            <a:r>
              <a:rPr lang="en-US" dirty="0" smtClean="0"/>
              <a:t>is empty, so the answer must be </a:t>
            </a:r>
            <a:r>
              <a:rPr lang="en-US" b="1" dirty="0" smtClean="0"/>
              <a:t>false</a:t>
            </a:r>
            <a:r>
              <a:rPr lang="en-US" dirty="0" smtClean="0"/>
              <a:t>.</a:t>
            </a:r>
          </a:p>
          <a:p>
            <a:r>
              <a:rPr lang="en-US" dirty="0" smtClean="0"/>
              <a:t>if </a:t>
            </a:r>
            <a:r>
              <a:rPr lang="en-US" b="1" dirty="0" smtClean="0"/>
              <a:t>lo=hi</a:t>
            </a:r>
            <a:r>
              <a:rPr lang="en-US" dirty="0" smtClean="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16113</TotalTime>
  <Words>1364</Words>
  <Application>Microsoft Office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173</cp:revision>
  <dcterms:created xsi:type="dcterms:W3CDTF">2010-06-24T16:22:15Z</dcterms:created>
  <dcterms:modified xsi:type="dcterms:W3CDTF">2015-10-19T17:44:11Z</dcterms:modified>
</cp:coreProperties>
</file>