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67" r:id="rId3"/>
    <p:sldId id="335" r:id="rId4"/>
    <p:sldId id="336" r:id="rId5"/>
    <p:sldId id="337" r:id="rId6"/>
    <p:sldId id="338" r:id="rId7"/>
    <p:sldId id="353" r:id="rId8"/>
    <p:sldId id="339" r:id="rId9"/>
    <p:sldId id="280" r:id="rId10"/>
    <p:sldId id="340" r:id="rId11"/>
    <p:sldId id="344" r:id="rId12"/>
    <p:sldId id="348" r:id="rId13"/>
    <p:sldId id="289" r:id="rId14"/>
    <p:sldId id="355" r:id="rId15"/>
    <p:sldId id="272" r:id="rId16"/>
    <p:sldId id="354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88070" autoAdjust="0"/>
  </p:normalViewPr>
  <p:slideViewPr>
    <p:cSldViewPr snapToGrid="0" snapToObjects="1">
      <p:cViewPr varScale="1">
        <p:scale>
          <a:sx n="60" d="100"/>
          <a:sy n="60" d="100"/>
        </p:scale>
        <p:origin x="1230" y="60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ZUWRUScRpYs" TargetMode="External"/><Relationship Id="rId2" Type="http://schemas.openxmlformats.org/officeDocument/2006/relationships/hyperlink" Target="http://youtu.be/KRGiP0J62N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10.2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dynamic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imagine a system for manipulating shapes.</a:t>
            </a:r>
          </a:p>
          <a:p>
            <a:r>
              <a:rPr lang="en-US" dirty="0" smtClean="0"/>
              <a:t>We will do this first in the usual functional model, and then re-do it using an OO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 three kinds of shapes:</a:t>
            </a:r>
          </a:p>
          <a:p>
            <a:pPr lvl="1"/>
            <a:r>
              <a:rPr lang="en-US" dirty="0" smtClean="0"/>
              <a:t>circle, </a:t>
            </a:r>
          </a:p>
          <a:p>
            <a:pPr lvl="1"/>
            <a:r>
              <a:rPr lang="en-US" dirty="0" smtClean="0"/>
              <a:t>square</a:t>
            </a:r>
          </a:p>
          <a:p>
            <a:pPr lvl="1"/>
            <a:r>
              <a:rPr lang="en-US" dirty="0" smtClean="0"/>
              <a:t>composite of two shapes </a:t>
            </a:r>
          </a:p>
          <a:p>
            <a:r>
              <a:rPr lang="en-US" dirty="0" smtClean="0"/>
              <a:t>Operations on shapes</a:t>
            </a:r>
          </a:p>
          <a:p>
            <a:pPr lvl="1"/>
            <a:r>
              <a:rPr lang="en-US" dirty="0" smtClean="0"/>
              <a:t>weight : Shape -&gt; Number</a:t>
            </a:r>
          </a:p>
          <a:p>
            <a:pPr lvl="2"/>
            <a:r>
              <a:rPr lang="en-US" dirty="0" smtClean="0"/>
              <a:t>RETURNS: the weight of the given shape, assuming that each shape weighs 1 gram per pixel of area</a:t>
            </a:r>
          </a:p>
          <a:p>
            <a:pPr lvl="1"/>
            <a:r>
              <a:rPr lang="en-US" dirty="0" smtClean="0"/>
              <a:t>add-to-scene : Shape Scene -&gt; Scene</a:t>
            </a:r>
          </a:p>
          <a:p>
            <a:pPr lvl="2"/>
            <a:r>
              <a:rPr lang="en-US" dirty="0" smtClean="0"/>
              <a:t>RETURNS: a scene like the given one, except that the given shape has been painted on it.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Video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youtu.be/KRGiP0J62NU</a:t>
            </a:r>
            <a:r>
              <a:rPr lang="en-US" dirty="0" smtClean="0"/>
              <a:t> (4:51)</a:t>
            </a:r>
          </a:p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youtu.be/ZUWRUScRpYs</a:t>
            </a:r>
            <a:r>
              <a:rPr lang="en-US" dirty="0" smtClean="0"/>
              <a:t> (6:13)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3401516"/>
            <a:ext cx="60960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Again, these videos are a little old.  They talk about “domain knowledge” and contain other things that don’t quite meet our current coding standards, sorry.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Self-Referential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147482"/>
            <a:ext cx="8229600" cy="551299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composite%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(class* object% (Shape&lt;%&gt;)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(init-field front   ; Shape, the shape in front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back)   ; Shape, the shape in back               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(super-new)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(define/public (weight) (+ (send front weight)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         (send back weight)))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;; all we know here is that front and back implement Shape&lt;%&gt;.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;; we don't know if they are circles, squares, or other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;; composites!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(define/public (add-to-scene scene)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(send front add-to-scene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(send back add-to-scene scene)))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7342095" y="3227294"/>
            <a:ext cx="1344706" cy="603773"/>
          </a:xfrm>
          <a:prstGeom prst="rect">
            <a:avLst/>
          </a:prstGeom>
          <a:gradFill flip="none" rotWithShape="1">
            <a:gsLst>
              <a:gs pos="0">
                <a:srgbClr val="9AB5E4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E1E8F5"/>
              </a:gs>
            </a:gsLst>
            <a:lin ang="2700000" scaled="1"/>
            <a:tileRect/>
          </a:gra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/>
              </a:rPr>
              <a:t>Recursion!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>
            <p:custDataLst>
              <p:tags r:id="rId3"/>
            </p:custDataLst>
          </p:nvPr>
        </p:nvCxnSpPr>
        <p:spPr>
          <a:xfrm flipH="1" flipV="1">
            <a:off x="6684983" y="3351009"/>
            <a:ext cx="657112" cy="178172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>
            <p:custDataLst>
              <p:tags r:id="rId4"/>
            </p:custDataLst>
          </p:nvPr>
        </p:nvCxnSpPr>
        <p:spPr>
          <a:xfrm flipH="1">
            <a:off x="6776423" y="3529181"/>
            <a:ext cx="565672" cy="50427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86419" y="5153935"/>
            <a:ext cx="2438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Doesn't care what kind of shape these are: it just works!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7208" y="2228943"/>
            <a:ext cx="2880368" cy="5859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called the </a:t>
            </a:r>
            <a:r>
              <a:rPr lang="en-US" i="1" dirty="0" smtClean="0">
                <a:solidFill>
                  <a:srgbClr val="FF0000"/>
                </a:solidFill>
              </a:rPr>
              <a:t>composite</a:t>
            </a:r>
            <a:r>
              <a:rPr lang="en-US" dirty="0" smtClean="0">
                <a:solidFill>
                  <a:schemeClr val="tx1"/>
                </a:solidFill>
              </a:rPr>
              <a:t> pattern</a:t>
            </a:r>
          </a:p>
        </p:txBody>
      </p:sp>
      <p:sp>
        <p:nvSpPr>
          <p:cNvPr id="23" name="Freeform 22"/>
          <p:cNvSpPr/>
          <p:nvPr/>
        </p:nvSpPr>
        <p:spPr>
          <a:xfrm>
            <a:off x="5620871" y="3778624"/>
            <a:ext cx="1512846" cy="1371600"/>
          </a:xfrm>
          <a:custGeom>
            <a:avLst/>
            <a:gdLst>
              <a:gd name="connsiteX0" fmla="*/ 1331258 w 1512846"/>
              <a:gd name="connsiteY0" fmla="*/ 1371600 h 1371600"/>
              <a:gd name="connsiteX1" fmla="*/ 1398494 w 1512846"/>
              <a:gd name="connsiteY1" fmla="*/ 874058 h 1371600"/>
              <a:gd name="connsiteX2" fmla="*/ 0 w 1512846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846" h="1371600">
                <a:moveTo>
                  <a:pt x="1331258" y="1371600"/>
                </a:moveTo>
                <a:cubicBezTo>
                  <a:pt x="1475814" y="1237129"/>
                  <a:pt x="1620370" y="1102658"/>
                  <a:pt x="1398494" y="874058"/>
                </a:cubicBezTo>
                <a:cubicBezTo>
                  <a:pt x="1176618" y="645458"/>
                  <a:pt x="588309" y="322729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59259" y="274638"/>
            <a:ext cx="1965869" cy="16821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Observe how self-referential data appears in the OO version.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takes an object as an argument, all it can do is to send messages to it.</a:t>
            </a:r>
          </a:p>
          <a:p>
            <a:r>
              <a:rPr lang="en-US" dirty="0" smtClean="0"/>
              <a:t>There might be many classes that accept the same set of messages</a:t>
            </a:r>
          </a:p>
          <a:p>
            <a:r>
              <a:rPr lang="en-US" dirty="0" smtClean="0"/>
              <a:t>So contracts should always be in terms of interfaces, not classes.</a:t>
            </a:r>
          </a:p>
          <a:p>
            <a:r>
              <a:rPr lang="en-US" dirty="0" smtClean="0"/>
              <a:t>We’ll see examples of this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seen how an interface can be used to express an API that works for objects of several classes</a:t>
            </a:r>
          </a:p>
          <a:p>
            <a:r>
              <a:rPr lang="en-US" dirty="0" smtClean="0"/>
              <a:t>We’ve seen how to build recursive data using the composite pattern.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folder:</a:t>
            </a:r>
          </a:p>
          <a:p>
            <a:pPr lvl="1"/>
            <a:r>
              <a:rPr lang="en-US" dirty="0" smtClean="0"/>
              <a:t>10-2-space-invaders.rkt</a:t>
            </a:r>
          </a:p>
          <a:p>
            <a:pPr lvl="1"/>
            <a:r>
              <a:rPr lang="en-US" dirty="0" smtClean="0"/>
              <a:t>10-4 through 10-6: versions of </a:t>
            </a:r>
            <a:r>
              <a:rPr lang="en-US" dirty="0" err="1" smtClean="0"/>
              <a:t>shapes.rkt</a:t>
            </a:r>
            <a:endParaRPr lang="en-US" dirty="0"/>
          </a:p>
          <a:p>
            <a:r>
              <a:rPr lang="en-US" smtClean="0"/>
              <a:t>Do </a:t>
            </a:r>
            <a:r>
              <a:rPr lang="en-US" dirty="0"/>
              <a:t>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how an interfaces defines a common API for objects of possibly different classes.</a:t>
            </a:r>
          </a:p>
          <a:p>
            <a:r>
              <a:rPr lang="en-US" dirty="0" smtClean="0"/>
              <a:t>Learn how interfaces are expressed in the Racket object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classes all responded to the same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World%</a:t>
            </a:r>
            <a:r>
              <a:rPr lang="en-US" dirty="0" smtClean="0"/>
              <a:t>, </a:t>
            </a:r>
            <a:r>
              <a:rPr lang="en-US" b="1" dirty="0" smtClean="0"/>
              <a:t>Bomb%</a:t>
            </a:r>
            <a:r>
              <a:rPr lang="en-US" dirty="0" smtClean="0"/>
              <a:t>, and </a:t>
            </a:r>
            <a:r>
              <a:rPr lang="en-US" b="1" dirty="0" err="1" smtClean="0"/>
              <a:t>Heli</a:t>
            </a:r>
            <a:r>
              <a:rPr lang="en-US" b="1" dirty="0" smtClean="0"/>
              <a:t>% </a:t>
            </a:r>
            <a:r>
              <a:rPr lang="en-US" dirty="0" smtClean="0"/>
              <a:t>all respond to</a:t>
            </a:r>
          </a:p>
          <a:p>
            <a:pPr lvl="1"/>
            <a:r>
              <a:rPr lang="en-US" b="1" dirty="0" smtClean="0"/>
              <a:t>after-tick</a:t>
            </a:r>
          </a:p>
          <a:p>
            <a:pPr lvl="1"/>
            <a:r>
              <a:rPr lang="en-US" b="1" dirty="0" smtClean="0"/>
              <a:t>after-mouse-event</a:t>
            </a:r>
          </a:p>
          <a:p>
            <a:pPr lvl="1"/>
            <a:r>
              <a:rPr lang="en-US" b="1" dirty="0" smtClean="0"/>
              <a:t>after-key-event</a:t>
            </a:r>
          </a:p>
          <a:p>
            <a:pPr lvl="1"/>
            <a:r>
              <a:rPr lang="en-US" b="1" dirty="0" smtClean="0"/>
              <a:t>to-scene</a:t>
            </a:r>
          </a:p>
          <a:p>
            <a:r>
              <a:rPr lang="en-US" dirty="0" smtClean="0"/>
              <a:t>If we wanted to add another class of object to our system, we would probably want it to respond to these same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classes all responded to the same </a:t>
            </a:r>
            <a:r>
              <a:rPr lang="en-US" dirty="0" smtClean="0"/>
              <a:t>messages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Furthermore, these methods all had similar contracts and similar purpose statements.</a:t>
            </a:r>
          </a:p>
          <a:p>
            <a:r>
              <a:rPr lang="en-US" dirty="0"/>
              <a:t>If we wanted to add another class of object to our system, we would probably want </a:t>
            </a:r>
            <a:r>
              <a:rPr lang="en-US" dirty="0" smtClean="0"/>
              <a:t>its versions of these methods to have contracts and purpose statements that are similar to the existing ones.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  we are always looking for ways to </a:t>
            </a:r>
            <a:r>
              <a:rPr lang="en-US" i="1" dirty="0" smtClean="0"/>
              <a:t>document</a:t>
            </a:r>
            <a:r>
              <a:rPr lang="en-US" dirty="0" smtClean="0"/>
              <a:t> the design of our system </a:t>
            </a:r>
          </a:p>
          <a:p>
            <a:r>
              <a:rPr lang="en-US" dirty="0" smtClean="0"/>
              <a:t>We document this part of our design as an </a:t>
            </a:r>
            <a:r>
              <a:rPr lang="en-US" i="1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.</a:t>
            </a:r>
          </a:p>
          <a:p>
            <a:r>
              <a:rPr lang="en-US" dirty="0"/>
              <a:t>An interface describes a group of classes with the same functions on them.</a:t>
            </a:r>
          </a:p>
          <a:p>
            <a:r>
              <a:rPr lang="en-US" i="1" dirty="0"/>
              <a:t> </a:t>
            </a:r>
            <a:r>
              <a:rPr lang="en-US" dirty="0"/>
              <a:t>World, </a:t>
            </a:r>
            <a:r>
              <a:rPr lang="en-US" dirty="0" err="1"/>
              <a:t>Heli</a:t>
            </a:r>
            <a:r>
              <a:rPr lang="en-US" dirty="0"/>
              <a:t>, Bombs, Bomb all </a:t>
            </a:r>
            <a:r>
              <a:rPr lang="en-US" i="1" dirty="0" smtClean="0">
                <a:solidFill>
                  <a:srgbClr val="FF0000"/>
                </a:solidFill>
              </a:rPr>
              <a:t>implement</a:t>
            </a:r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interface.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WorldObj</a:t>
            </a:r>
            <a:r>
              <a:rPr lang="en-US" b="1" dirty="0" smtClean="0"/>
              <a:t>&lt;%&gt;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70916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1800" dirty="0"/>
              <a:t>(define </a:t>
            </a:r>
            <a:r>
              <a:rPr lang="en-US" sz="1800" dirty="0" err="1"/>
              <a:t>WorldObj</a:t>
            </a:r>
            <a:r>
              <a:rPr lang="en-US" sz="1800" dirty="0"/>
              <a:t>&lt;%&gt;</a:t>
            </a:r>
          </a:p>
          <a:p>
            <a:r>
              <a:rPr lang="en-US" sz="1800" dirty="0"/>
              <a:t>  (interface ()</a:t>
            </a:r>
          </a:p>
          <a:p>
            <a:endParaRPr lang="en-US" sz="1800" dirty="0"/>
          </a:p>
          <a:p>
            <a:r>
              <a:rPr lang="en-US" sz="1800" dirty="0"/>
              <a:t>    ; -&gt; </a:t>
            </a:r>
            <a:r>
              <a:rPr lang="en-US" sz="1800" dirty="0" err="1"/>
              <a:t>WorldObj</a:t>
            </a:r>
            <a:r>
              <a:rPr lang="en-US" sz="1800" dirty="0"/>
              <a:t>&lt;%&gt;</a:t>
            </a:r>
          </a:p>
          <a:p>
            <a:r>
              <a:rPr lang="en-US" sz="1800" dirty="0"/>
              <a:t>    ; GIVEN: no arguments</a:t>
            </a:r>
          </a:p>
          <a:p>
            <a:r>
              <a:rPr lang="en-US" sz="1800" dirty="0"/>
              <a:t>    ; RETURNS: the state of this object that should follow a</a:t>
            </a:r>
          </a:p>
          <a:p>
            <a:r>
              <a:rPr lang="en-US" sz="1800" dirty="0"/>
              <a:t>    ; tick. </a:t>
            </a:r>
          </a:p>
          <a:p>
            <a:r>
              <a:rPr lang="en-US" sz="1800" dirty="0"/>
              <a:t>    after-tick          </a:t>
            </a:r>
          </a:p>
          <a:p>
            <a:endParaRPr lang="en-US" sz="1800" dirty="0"/>
          </a:p>
          <a:p>
            <a:r>
              <a:rPr lang="en-US" sz="1800" dirty="0"/>
              <a:t>    ; Number </a:t>
            </a:r>
            <a:r>
              <a:rPr lang="en-US" sz="1800" dirty="0" err="1"/>
              <a:t>Number</a:t>
            </a:r>
            <a:r>
              <a:rPr lang="en-US" sz="1800" dirty="0"/>
              <a:t> </a:t>
            </a:r>
            <a:r>
              <a:rPr lang="en-US" sz="1800" dirty="0" err="1"/>
              <a:t>MouseEvent</a:t>
            </a:r>
            <a:r>
              <a:rPr lang="en-US" sz="1800" dirty="0"/>
              <a:t> -&gt; </a:t>
            </a:r>
            <a:r>
              <a:rPr lang="en-US" sz="1800" dirty="0" err="1"/>
              <a:t>WorldObj</a:t>
            </a:r>
            <a:r>
              <a:rPr lang="en-US" sz="1800" dirty="0"/>
              <a:t>&lt;%&gt;</a:t>
            </a:r>
          </a:p>
          <a:p>
            <a:r>
              <a:rPr lang="en-US" sz="1800" dirty="0"/>
              <a:t>    ; GIVEN: a location and a mouse event</a:t>
            </a:r>
          </a:p>
          <a:p>
            <a:r>
              <a:rPr lang="en-US" sz="1800" dirty="0"/>
              <a:t>    ; RETURNS: the state of this object that should follow the</a:t>
            </a:r>
          </a:p>
          <a:p>
            <a:r>
              <a:rPr lang="en-US" sz="1800" dirty="0"/>
              <a:t>    ; mouse event.</a:t>
            </a:r>
          </a:p>
          <a:p>
            <a:r>
              <a:rPr lang="en-US" sz="1800" dirty="0"/>
              <a:t>    after-mouse-event   </a:t>
            </a:r>
          </a:p>
          <a:p>
            <a:endParaRPr lang="en-US" sz="1800" dirty="0"/>
          </a:p>
          <a:p>
            <a:r>
              <a:rPr lang="en-US" sz="1800" dirty="0"/>
              <a:t>    ; </a:t>
            </a:r>
            <a:r>
              <a:rPr lang="en-US" sz="1800" dirty="0" err="1"/>
              <a:t>KeyEvent</a:t>
            </a:r>
            <a:r>
              <a:rPr lang="en-US" sz="1800" dirty="0"/>
              <a:t> -&gt; </a:t>
            </a:r>
            <a:r>
              <a:rPr lang="en-US" sz="1800" dirty="0" err="1"/>
              <a:t>WorldObj</a:t>
            </a:r>
            <a:r>
              <a:rPr lang="en-US" sz="1800" dirty="0"/>
              <a:t>&lt;%&gt;</a:t>
            </a:r>
          </a:p>
          <a:p>
            <a:r>
              <a:rPr lang="en-US" sz="1800" dirty="0"/>
              <a:t>    ; GIVEN: a key event</a:t>
            </a:r>
          </a:p>
          <a:p>
            <a:r>
              <a:rPr lang="en-US" sz="1800" dirty="0"/>
              <a:t>    ; RETURNS: the state of this object that should follow the</a:t>
            </a:r>
          </a:p>
          <a:p>
            <a:r>
              <a:rPr lang="en-US" sz="1800" dirty="0"/>
              <a:t>    ; key event.</a:t>
            </a:r>
          </a:p>
          <a:p>
            <a:r>
              <a:rPr lang="en-US" sz="1800" dirty="0"/>
              <a:t>    after-key-event     </a:t>
            </a:r>
          </a:p>
          <a:p>
            <a:endParaRPr lang="en-US" sz="1800" dirty="0"/>
          </a:p>
          <a:p>
            <a:r>
              <a:rPr lang="en-US" sz="1800" dirty="0"/>
              <a:t>    ; Scene -&gt; Scene</a:t>
            </a:r>
          </a:p>
          <a:p>
            <a:r>
              <a:rPr lang="en-US" sz="1800" dirty="0"/>
              <a:t>    ; GIVEN: a scene</a:t>
            </a:r>
          </a:p>
          <a:p>
            <a:r>
              <a:rPr lang="en-US" sz="1800" dirty="0"/>
              <a:t>    ; RETURNS: a scene like the given one, but with this object</a:t>
            </a:r>
          </a:p>
          <a:p>
            <a:r>
              <a:rPr lang="en-US" sz="1800" dirty="0"/>
              <a:t>    ; painted on it.</a:t>
            </a:r>
          </a:p>
          <a:p>
            <a:r>
              <a:rPr lang="en-US" sz="1800" dirty="0"/>
              <a:t>    to-scene</a:t>
            </a:r>
          </a:p>
          <a:p>
            <a:r>
              <a:rPr lang="en-US" sz="1800" dirty="0"/>
              <a:t>    ))</a:t>
            </a:r>
          </a:p>
          <a:p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5084064" y="1417638"/>
            <a:ext cx="3904488" cy="388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In Racket, we write down an interface like this.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convention is that names of interfaces end in </a:t>
            </a:r>
            <a:r>
              <a:rPr lang="en-US" sz="1600" b="1" dirty="0">
                <a:solidFill>
                  <a:schemeClr val="tx1"/>
                </a:solidFill>
              </a:rPr>
              <a:t>&lt;%&gt;</a:t>
            </a:r>
            <a:r>
              <a:rPr lang="en-US" sz="1600" dirty="0">
                <a:solidFill>
                  <a:schemeClr val="tx1"/>
                </a:solidFill>
              </a:rPr>
              <a:t> , which is silent, like </a:t>
            </a:r>
            <a:r>
              <a:rPr lang="en-US" sz="1600" b="1" dirty="0">
                <a:solidFill>
                  <a:schemeClr val="tx1"/>
                </a:solidFill>
              </a:rPr>
              <a:t>%</a:t>
            </a:r>
            <a:r>
              <a:rPr lang="en-US" sz="1600" dirty="0">
                <a:solidFill>
                  <a:schemeClr val="tx1"/>
                </a:solidFill>
              </a:rPr>
              <a:t> 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interface lists the names of the methods that a class needs to have to satisfy this interface.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list the contract and purpose statement for each method.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Racket is an </a:t>
            </a:r>
            <a:r>
              <a:rPr lang="en-US" sz="1600">
                <a:solidFill>
                  <a:schemeClr val="tx1"/>
                </a:solidFill>
              </a:rPr>
              <a:t>untyped </a:t>
            </a:r>
            <a:r>
              <a:rPr lang="en-US" sz="1600" smtClean="0">
                <a:solidFill>
                  <a:schemeClr val="tx1"/>
                </a:solidFill>
              </a:rPr>
              <a:t>language, </a:t>
            </a:r>
            <a:r>
              <a:rPr lang="en-US" sz="1600" dirty="0">
                <a:solidFill>
                  <a:schemeClr val="tx1"/>
                </a:solidFill>
              </a:rPr>
              <a:t>so the contracts are just comments.</a:t>
            </a:r>
          </a:p>
        </p:txBody>
      </p:sp>
    </p:spTree>
    <p:extLst>
      <p:ext uri="{BB962C8B-B14F-4D97-AF65-F5344CB8AC3E}">
        <p14:creationId xmlns:p14="http://schemas.microsoft.com/office/powerpoint/2010/main" val="13351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Contracts </a:t>
            </a:r>
            <a:r>
              <a:rPr lang="en-US" dirty="0" err="1" smtClean="0"/>
              <a:t>vs</a:t>
            </a:r>
            <a:r>
              <a:rPr lang="en-US" dirty="0" smtClean="0"/>
              <a:t> Method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the functional version, we would write things like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;; bomb-after-key-event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;; : Bomb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KeyEvent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Bomb</a:t>
            </a:r>
          </a:p>
          <a:p>
            <a:pPr marL="0" indent="0">
              <a:buNone/>
            </a:pPr>
            <a:r>
              <a:rPr lang="en-US" dirty="0" smtClean="0"/>
              <a:t>In the OO version, our method contract is just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;; after-key-event 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;; :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KeyEvent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WorldObj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&lt;%&gt;</a:t>
            </a:r>
          </a:p>
          <a:p>
            <a:pPr marL="0" indent="0">
              <a:buNone/>
            </a:pPr>
            <a:r>
              <a:rPr lang="en-US" dirty="0" smtClean="0"/>
              <a:t>Instead of working on "the given bomb", the method works on "</a:t>
            </a:r>
            <a:r>
              <a:rPr lang="en-US" b="1" i="1" dirty="0" smtClean="0"/>
              <a:t>this</a:t>
            </a:r>
            <a:r>
              <a:rPr lang="en-US" dirty="0" smtClean="0"/>
              <a:t> object".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 class and an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5603875" cy="4525963"/>
          </a:xfrm>
        </p:spPr>
        <p:txBody>
          <a:bodyPr>
            <a:normAutofit/>
          </a:bodyPr>
          <a:lstStyle/>
          <a:p>
            <a:r>
              <a:rPr lang="en-US" sz="1600" dirty="0"/>
              <a:t>(define World%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/>
              <a:t>class* object% 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WorldObj</a:t>
            </a:r>
            <a:r>
              <a:rPr lang="en-US" sz="1600" dirty="0" smtClean="0">
                <a:solidFill>
                  <a:srgbClr val="FF0000"/>
                </a:solidFill>
              </a:rPr>
              <a:t>&lt;%&gt;)</a:t>
            </a:r>
          </a:p>
          <a:p>
            <a:r>
              <a:rPr lang="en-US" sz="1600" dirty="0" smtClean="0"/>
              <a:t>         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smtClean="0"/>
              <a:t>; </a:t>
            </a:r>
            <a:r>
              <a:rPr lang="en-US" sz="1600" dirty="0"/>
              <a:t>a Helicopter </a:t>
            </a:r>
            <a:r>
              <a:rPr lang="en-US" sz="1600" dirty="0" smtClean="0"/>
              <a:t>--the </a:t>
            </a:r>
            <a:r>
              <a:rPr lang="en-US" sz="1600" dirty="0"/>
              <a:t>helicopter in the </a:t>
            </a:r>
            <a:r>
              <a:rPr lang="en-US" sz="1600" dirty="0" smtClean="0"/>
              <a:t>game</a:t>
            </a:r>
          </a:p>
          <a:p>
            <a:r>
              <a:rPr lang="en-US" sz="1600" dirty="0" smtClean="0"/>
              <a:t>   (</a:t>
            </a:r>
            <a:r>
              <a:rPr lang="en-US" sz="1600" dirty="0" err="1"/>
              <a:t>init</a:t>
            </a:r>
            <a:r>
              <a:rPr lang="en-US" sz="1600" dirty="0"/>
              <a:t>-field </a:t>
            </a:r>
            <a:r>
              <a:rPr lang="en-US" sz="1600" dirty="0" err="1"/>
              <a:t>heli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; </a:t>
            </a:r>
            <a:r>
              <a:rPr lang="en-US" sz="1600" dirty="0"/>
              <a:t>a </a:t>
            </a:r>
            <a:r>
              <a:rPr lang="en-US" sz="1600" dirty="0" err="1"/>
              <a:t>ListOf</a:t>
            </a:r>
            <a:r>
              <a:rPr lang="en-US" sz="1600" dirty="0"/>
              <a:t>&lt;Bomb&gt; -- </a:t>
            </a:r>
            <a:r>
              <a:rPr lang="en-US" sz="1600" dirty="0" smtClean="0"/>
              <a:t>the </a:t>
            </a:r>
            <a:r>
              <a:rPr lang="en-US" sz="1600" dirty="0"/>
              <a:t>list of bombs that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; the </a:t>
            </a:r>
            <a:r>
              <a:rPr lang="en-US" sz="1600" dirty="0"/>
              <a:t>UFO has dropped.   </a:t>
            </a:r>
            <a:r>
              <a:rPr lang="en-US" sz="1600" dirty="0" smtClean="0"/>
              <a:t>      </a:t>
            </a:r>
            <a:endParaRPr lang="en-US" sz="1600" dirty="0"/>
          </a:p>
          <a:p>
            <a:r>
              <a:rPr lang="en-US" sz="1600" dirty="0" smtClean="0"/>
              <a:t>   (</a:t>
            </a:r>
            <a:r>
              <a:rPr lang="en-US" sz="1600" dirty="0" err="1"/>
              <a:t>init</a:t>
            </a:r>
            <a:r>
              <a:rPr lang="en-US" sz="1600" dirty="0"/>
              <a:t>-field bombs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 smtClean="0"/>
              <a:t>   ...))</a:t>
            </a:r>
            <a:endParaRPr lang="en-US" sz="1600" dirty="0"/>
          </a:p>
          <a:p>
            <a:r>
              <a:rPr lang="en-US" sz="1600" dirty="0"/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072" y="1298448"/>
            <a:ext cx="2459736" cy="376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specifies that the class </a:t>
            </a:r>
            <a:r>
              <a:rPr lang="en-US" b="1" dirty="0" smtClean="0">
                <a:solidFill>
                  <a:schemeClr val="tx1"/>
                </a:solidFill>
              </a:rPr>
              <a:t>World% </a:t>
            </a:r>
            <a:r>
              <a:rPr lang="en-US" dirty="0" smtClean="0">
                <a:solidFill>
                  <a:schemeClr val="tx1"/>
                </a:solidFill>
              </a:rPr>
              <a:t>implements the </a:t>
            </a:r>
            <a:r>
              <a:rPr lang="en-US" b="1" dirty="0" err="1" smtClean="0">
                <a:solidFill>
                  <a:schemeClr val="tx1"/>
                </a:solidFill>
              </a:rPr>
              <a:t>WorldObj</a:t>
            </a:r>
            <a:r>
              <a:rPr lang="en-US" b="1" dirty="0" smtClean="0">
                <a:solidFill>
                  <a:schemeClr val="tx1"/>
                </a:solidFill>
              </a:rPr>
              <a:t>&lt;%&gt; </a:t>
            </a:r>
            <a:r>
              <a:rPr lang="en-US" dirty="0" smtClean="0">
                <a:solidFill>
                  <a:schemeClr val="tx1"/>
                </a:solidFill>
              </a:rPr>
              <a:t>interface.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(Remember, this used to be 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If we forget to include one of the required methods in </a:t>
            </a:r>
            <a:r>
              <a:rPr lang="en-US" b="1" dirty="0" err="1" smtClean="0">
                <a:solidFill>
                  <a:schemeClr val="tx1"/>
                </a:solidFill>
              </a:rPr>
              <a:t>WorldObj</a:t>
            </a:r>
            <a:r>
              <a:rPr lang="en-US" b="1" dirty="0" smtClean="0">
                <a:solidFill>
                  <a:schemeClr val="tx1"/>
                </a:solidFill>
              </a:rPr>
              <a:t>&lt;%&gt;</a:t>
            </a:r>
            <a:r>
              <a:rPr lang="en-US" dirty="0" smtClean="0">
                <a:solidFill>
                  <a:schemeClr val="tx1"/>
                </a:solidFill>
              </a:rPr>
              <a:t>, we'll get an error message at load time.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04488" y="1600200"/>
            <a:ext cx="2386584" cy="4206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71016" y="5266944"/>
            <a:ext cx="5266944" cy="1408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Interfaces make no difference at run time.  They are part of the design.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They are one of the very few design documents that Racket will enforce.</a:t>
            </a:r>
          </a:p>
        </p:txBody>
      </p:sp>
    </p:spTree>
    <p:extLst>
      <p:ext uri="{BB962C8B-B14F-4D97-AF65-F5344CB8AC3E}">
        <p14:creationId xmlns:p14="http://schemas.microsoft.com/office/powerpoint/2010/main" val="38540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Interfaces Open Up New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space-invaders, when you sent a message you always knew exactly what class the target was in</a:t>
            </a:r>
          </a:p>
          <a:p>
            <a:r>
              <a:rPr lang="en-US" dirty="0" smtClean="0"/>
              <a:t>If you know what interface an object has, you can send a message to it, even if you don't know its class.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5450" y="4765040"/>
            <a:ext cx="2034540" cy="7394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called "static dispatch“.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flipH="1">
            <a:off x="3982720" y="2590800"/>
            <a:ext cx="1287780" cy="2174240"/>
          </a:xfrm>
          <a:custGeom>
            <a:avLst/>
            <a:gdLst>
              <a:gd name="connsiteX0" fmla="*/ 558800 w 558800"/>
              <a:gd name="connsiteY0" fmla="*/ 1498600 h 1498600"/>
              <a:gd name="connsiteX1" fmla="*/ 0 w 558800"/>
              <a:gd name="connsiteY1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8800" h="1498600">
                <a:moveTo>
                  <a:pt x="558800" y="1498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1100" y="4914900"/>
            <a:ext cx="2005549" cy="835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called "dynamic </a:t>
            </a:r>
            <a:r>
              <a:rPr lang="en-US" dirty="0"/>
              <a:t>dispatch"</a:t>
            </a:r>
          </a:p>
        </p:txBody>
      </p:sp>
      <p:sp>
        <p:nvSpPr>
          <p:cNvPr id="7" name="Freeform 6"/>
          <p:cNvSpPr/>
          <p:nvPr/>
        </p:nvSpPr>
        <p:spPr>
          <a:xfrm>
            <a:off x="7683500" y="3581400"/>
            <a:ext cx="683683" cy="1320800"/>
          </a:xfrm>
          <a:custGeom>
            <a:avLst/>
            <a:gdLst>
              <a:gd name="connsiteX0" fmla="*/ 292100 w 683683"/>
              <a:gd name="connsiteY0" fmla="*/ 1320800 h 1320800"/>
              <a:gd name="connsiteX1" fmla="*/ 635000 w 683683"/>
              <a:gd name="connsiteY1" fmla="*/ 673100 h 1320800"/>
              <a:gd name="connsiteX2" fmla="*/ 0 w 683683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683" h="1320800">
                <a:moveTo>
                  <a:pt x="292100" y="1320800"/>
                </a:moveTo>
                <a:cubicBezTo>
                  <a:pt x="487891" y="1107016"/>
                  <a:pt x="683683" y="893233"/>
                  <a:pt x="635000" y="673100"/>
                </a:cubicBezTo>
                <a:cubicBezTo>
                  <a:pt x="586317" y="452967"/>
                  <a:pt x="293158" y="226483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Co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Comment Bo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Arro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Arrow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</TotalTime>
  <Words>1133</Words>
  <Application>Microsoft Office PowerPoint</Application>
  <PresentationFormat>On-screen Show (4:3)</PresentationFormat>
  <Paragraphs>165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Helvetica Neue</vt:lpstr>
      <vt:lpstr>1_Office Theme</vt:lpstr>
      <vt:lpstr>Interfaces</vt:lpstr>
      <vt:lpstr>Goals of this lesson</vt:lpstr>
      <vt:lpstr>Our classes all responded to the same messages</vt:lpstr>
      <vt:lpstr>Our classes all responded to the same messages (2)</vt:lpstr>
      <vt:lpstr>Interfaces</vt:lpstr>
      <vt:lpstr>The WorldObj&lt;%&gt; interface</vt:lpstr>
      <vt:lpstr>Function Contracts vs Method Contracts</vt:lpstr>
      <vt:lpstr>Connecting a class and an interface</vt:lpstr>
      <vt:lpstr>Interfaces Open Up New Possibilities</vt:lpstr>
      <vt:lpstr>Example using dynamic dispatch</vt:lpstr>
      <vt:lpstr>System Requirements</vt:lpstr>
      <vt:lpstr>Video demos</vt:lpstr>
      <vt:lpstr>Self-Referential Data</vt:lpstr>
      <vt:lpstr>Interfaces and Contracts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169</cp:revision>
  <dcterms:created xsi:type="dcterms:W3CDTF">2006-08-16T00:00:00Z</dcterms:created>
  <dcterms:modified xsi:type="dcterms:W3CDTF">2015-10-22T11:12:05Z</dcterms:modified>
</cp:coreProperties>
</file>